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68" r:id="rId2"/>
    <p:sldId id="2404" r:id="rId3"/>
    <p:sldId id="14999088" r:id="rId4"/>
    <p:sldId id="2349" r:id="rId5"/>
    <p:sldId id="14999004" r:id="rId6"/>
    <p:sldId id="14999096" r:id="rId7"/>
    <p:sldId id="14999089" r:id="rId8"/>
    <p:sldId id="14999072" r:id="rId9"/>
    <p:sldId id="2409" r:id="rId10"/>
    <p:sldId id="14999086" r:id="rId11"/>
    <p:sldId id="14999090" r:id="rId12"/>
    <p:sldId id="14999031" r:id="rId13"/>
    <p:sldId id="14999077" r:id="rId14"/>
    <p:sldId id="2410" r:id="rId15"/>
    <p:sldId id="2416" r:id="rId16"/>
    <p:sldId id="14999068" r:id="rId17"/>
    <p:sldId id="14999102" r:id="rId18"/>
    <p:sldId id="2351" r:id="rId19"/>
    <p:sldId id="2957" r:id="rId20"/>
    <p:sldId id="2962" r:id="rId21"/>
    <p:sldId id="2971" r:id="rId22"/>
    <p:sldId id="2959" r:id="rId23"/>
    <p:sldId id="14999070" r:id="rId24"/>
    <p:sldId id="14999081" r:id="rId25"/>
    <p:sldId id="14999040" r:id="rId26"/>
    <p:sldId id="2782" r:id="rId27"/>
    <p:sldId id="14999038" r:id="rId28"/>
    <p:sldId id="14999043" r:id="rId29"/>
    <p:sldId id="14999039" r:id="rId30"/>
    <p:sldId id="14999084" r:id="rId31"/>
    <p:sldId id="2472" r:id="rId32"/>
    <p:sldId id="2951" r:id="rId33"/>
    <p:sldId id="2793" r:id="rId34"/>
    <p:sldId id="2785" r:id="rId35"/>
    <p:sldId id="14999082" r:id="rId36"/>
    <p:sldId id="2915" r:id="rId37"/>
    <p:sldId id="14999109" r:id="rId38"/>
    <p:sldId id="14999112" r:id="rId39"/>
    <p:sldId id="14999113" r:id="rId40"/>
    <p:sldId id="2958" r:id="rId41"/>
    <p:sldId id="14999064" r:id="rId42"/>
    <p:sldId id="14999115" r:id="rId43"/>
    <p:sldId id="14999062" r:id="rId44"/>
    <p:sldId id="14999101" r:id="rId45"/>
    <p:sldId id="14999083" r:id="rId46"/>
    <p:sldId id="14999069" r:id="rId47"/>
    <p:sldId id="2461" r:id="rId48"/>
    <p:sldId id="14999104" r:id="rId49"/>
    <p:sldId id="14999103" r:id="rId50"/>
    <p:sldId id="2978" r:id="rId51"/>
    <p:sldId id="14999116" r:id="rId52"/>
    <p:sldId id="14999117" r:id="rId53"/>
    <p:sldId id="2406" r:id="rId54"/>
    <p:sldId id="2407"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70FE7F9-4CB8-425F-9ECB-51D1EB2F5E6A}">
          <p14:sldIdLst>
            <p14:sldId id="268"/>
            <p14:sldId id="2404"/>
            <p14:sldId id="14999088"/>
            <p14:sldId id="2349"/>
            <p14:sldId id="14999004"/>
            <p14:sldId id="14999096"/>
            <p14:sldId id="14999089"/>
            <p14:sldId id="14999072"/>
            <p14:sldId id="2409"/>
            <p14:sldId id="14999086"/>
            <p14:sldId id="14999090"/>
          </p14:sldIdLst>
        </p14:section>
        <p14:section name="曲壳拓扑优化" id="{4BC5A0FE-3FC5-48BB-AA12-C57D7D59AA79}">
          <p14:sldIdLst>
            <p14:sldId id="14999031"/>
            <p14:sldId id="14999077"/>
            <p14:sldId id="2410"/>
            <p14:sldId id="2416"/>
            <p14:sldId id="14999068"/>
            <p14:sldId id="14999102"/>
            <p14:sldId id="2351"/>
            <p14:sldId id="2957"/>
            <p14:sldId id="2962"/>
            <p14:sldId id="2971"/>
            <p14:sldId id="2959"/>
            <p14:sldId id="14999070"/>
          </p14:sldIdLst>
        </p14:section>
        <p14:section name="形貌" id="{BE7D3B48-BBD7-430F-BD49-592DE8991E29}">
          <p14:sldIdLst>
            <p14:sldId id="14999081"/>
            <p14:sldId id="14999040"/>
            <p14:sldId id="2782"/>
            <p14:sldId id="14999038"/>
            <p14:sldId id="14999043"/>
            <p14:sldId id="14999039"/>
            <p14:sldId id="14999084"/>
            <p14:sldId id="2472"/>
            <p14:sldId id="2951"/>
            <p14:sldId id="2793"/>
            <p14:sldId id="2785"/>
          </p14:sldIdLst>
        </p14:section>
        <p14:section name="曲体" id="{9EBE4877-ADCD-459D-A33B-DF4803A1B16D}">
          <p14:sldIdLst>
            <p14:sldId id="14999082"/>
            <p14:sldId id="2915"/>
            <p14:sldId id="14999109"/>
            <p14:sldId id="14999112"/>
            <p14:sldId id="14999113"/>
            <p14:sldId id="2958"/>
            <p14:sldId id="14999064"/>
            <p14:sldId id="14999115"/>
            <p14:sldId id="14999062"/>
            <p14:sldId id="14999101"/>
          </p14:sldIdLst>
        </p14:section>
        <p14:section name="额外" id="{364B955E-6AF2-451E-AF01-B2458F16C27E}">
          <p14:sldIdLst>
            <p14:sldId id="14999083"/>
            <p14:sldId id="14999069"/>
            <p14:sldId id="2461"/>
          </p14:sldIdLst>
        </p14:section>
        <p14:section name="总结与展望" id="{A8E3491B-8A3E-4521-9E27-D66F7C6EB89F}">
          <p14:sldIdLst>
            <p14:sldId id="14999104"/>
            <p14:sldId id="14999103"/>
            <p14:sldId id="2978"/>
            <p14:sldId id="14999116"/>
            <p14:sldId id="14999117"/>
            <p14:sldId id="2406"/>
            <p14:sldId id="2407"/>
          </p14:sldIdLst>
        </p14:section>
      </p14:sectionLst>
    </p:ex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FFC000"/>
    <a:srgbClr val="60BEA1"/>
    <a:srgbClr val="70AD47"/>
    <a:srgbClr val="94D0C9"/>
    <a:srgbClr val="6699FF"/>
    <a:srgbClr val="99CCFF"/>
    <a:srgbClr val="F77411"/>
    <a:srgbClr val="6EF612"/>
    <a:srgbClr val="4C0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4408" autoAdjust="0"/>
  </p:normalViewPr>
  <p:slideViewPr>
    <p:cSldViewPr snapToGrid="0" showGuides="1">
      <p:cViewPr>
        <p:scale>
          <a:sx n="50" d="100"/>
          <a:sy n="50" d="100"/>
        </p:scale>
        <p:origin x="2412" y="1080"/>
      </p:cViewPr>
      <p:guideLst>
        <p:guide orient="horz" pos="2205"/>
        <p:guide pos="381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24FF5-D25B-4AFA-B648-7A18403A2E53}" type="datetimeFigureOut">
              <a:rPr lang="zh-CN" altLang="en-US" smtClean="0"/>
              <a:t>2025/11/18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7FD0D-80A0-41C9-B3CD-AEEDBD78E570}" type="slidenum">
              <a:rPr lang="zh-CN" altLang="en-US" smtClean="0"/>
              <a:t>‹#›</a:t>
            </a:fld>
            <a:endParaRPr lang="zh-CN" altLang="en-US"/>
          </a:p>
        </p:txBody>
      </p:sp>
    </p:spTree>
    <p:extLst>
      <p:ext uri="{BB962C8B-B14F-4D97-AF65-F5344CB8AC3E}">
        <p14:creationId xmlns:p14="http://schemas.microsoft.com/office/powerpoint/2010/main" val="690827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各位老师大家上午好，我是汇报人霍文栋，今天我汇报的题目是基于移动可变形组件法和共形参数化技术的复杂曲面薄壁结构拓扑优化研究。</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50DA48-91EB-415A-936F-49B4ADF950AA}"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3757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其次对于薄壁结构，其拓扑优化的研究可以分为两类。</a:t>
            </a:r>
            <a:endParaRPr lang="en-US" altLang="zh-CN" dirty="0"/>
          </a:p>
          <a:p>
            <a:endParaRPr lang="en-US" altLang="zh-CN" dirty="0"/>
          </a:p>
          <a:p>
            <a:r>
              <a:rPr lang="zh-CN" altLang="en-US" dirty="0"/>
              <a:t>第一类是采用各种方法设计薄壁结构的拓扑；</a:t>
            </a:r>
            <a:endParaRPr lang="en-US" altLang="zh-CN" dirty="0"/>
          </a:p>
          <a:p>
            <a:endParaRPr lang="en-US" altLang="zh-CN" dirty="0"/>
          </a:p>
          <a:p>
            <a:r>
              <a:rPr lang="zh-CN" altLang="en-US" dirty="0"/>
              <a:t>第二类则是利用拓扑优化来解决一般化的薄壁结构设计问题。</a:t>
            </a:r>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0B7FD0D-80A0-41C9-B3CD-AEEDBD78E570}" type="slidenum">
              <a:rPr lang="zh-CN" altLang="en-US" smtClean="0"/>
              <a:t>10</a:t>
            </a:fld>
            <a:endParaRPr lang="zh-CN" altLang="en-US"/>
          </a:p>
        </p:txBody>
      </p:sp>
    </p:spTree>
    <p:extLst>
      <p:ext uri="{BB962C8B-B14F-4D97-AF65-F5344CB8AC3E}">
        <p14:creationId xmlns:p14="http://schemas.microsoft.com/office/powerpoint/2010/main" val="971482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下面是为了解决复杂曲面薄壁结构拓扑优化问题，我所做的一些工作</a:t>
            </a:r>
          </a:p>
        </p:txBody>
      </p:sp>
      <p:sp>
        <p:nvSpPr>
          <p:cNvPr id="4" name="灯片编号占位符 3"/>
          <p:cNvSpPr>
            <a:spLocks noGrp="1"/>
          </p:cNvSpPr>
          <p:nvPr>
            <p:ph type="sldNum" sz="quarter" idx="5"/>
          </p:nvPr>
        </p:nvSpPr>
        <p:spPr/>
        <p:txBody>
          <a:bodyPr/>
          <a:lstStyle/>
          <a:p>
            <a:fld id="{30B7FD0D-80A0-41C9-B3CD-AEEDBD78E570}" type="slidenum">
              <a:rPr lang="zh-CN" altLang="en-US" smtClean="0"/>
              <a:t>11</a:t>
            </a:fld>
            <a:endParaRPr lang="zh-CN" altLang="en-US"/>
          </a:p>
        </p:txBody>
      </p:sp>
    </p:spTree>
    <p:extLst>
      <p:ext uri="{BB962C8B-B14F-4D97-AF65-F5344CB8AC3E}">
        <p14:creationId xmlns:p14="http://schemas.microsoft.com/office/powerpoint/2010/main" val="3591554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首先是曲壳拓扑优化，对应第一个创新点，论文第三章内容</a:t>
            </a:r>
          </a:p>
        </p:txBody>
      </p:sp>
      <p:sp>
        <p:nvSpPr>
          <p:cNvPr id="4" name="灯片编号占位符 3"/>
          <p:cNvSpPr>
            <a:spLocks noGrp="1"/>
          </p:cNvSpPr>
          <p:nvPr>
            <p:ph type="sldNum" sz="quarter" idx="5"/>
          </p:nvPr>
        </p:nvSpPr>
        <p:spPr/>
        <p:txBody>
          <a:bodyPr/>
          <a:lstStyle/>
          <a:p>
            <a:fld id="{30B7FD0D-80A0-41C9-B3CD-AEEDBD78E570}" type="slidenum">
              <a:rPr lang="zh-CN" altLang="en-US" smtClean="0"/>
              <a:t>12</a:t>
            </a:fld>
            <a:endParaRPr lang="zh-CN" altLang="en-US"/>
          </a:p>
        </p:txBody>
      </p:sp>
    </p:spTree>
    <p:extLst>
      <p:ext uri="{BB962C8B-B14F-4D97-AF65-F5344CB8AC3E}">
        <p14:creationId xmlns:p14="http://schemas.microsoft.com/office/powerpoint/2010/main" val="379895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89A25-EB9A-F7B1-6732-8B782830CE97}"/>
            </a:ext>
          </a:extLst>
        </p:cNvPr>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9B27E9C-F6DD-6DCD-15E1-BE0A3CC3A967}"/>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C63F0D63-E81F-1655-1782-9F8CDB4F01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工程中通常采用壳体模型对薄壁结构进行描述，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通过预设一些特有的变形模式，将模型降维至原始实体的中曲面上，从而实现力学的高效建模。</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在这样的背景下，问题就转化为：如何基于壳体模型进行拓扑优化，在其中曲面上进行材料分布，如右图所示。</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796" name="Slide Number Placeholder 3">
            <a:extLst>
              <a:ext uri="{FF2B5EF4-FFF2-40B4-BE49-F238E27FC236}">
                <a16:creationId xmlns:a16="http://schemas.microsoft.com/office/drawing/2014/main" id="{23CC71FA-A2D2-3488-681D-1FB85F2E0F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8170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AB386725-1B2B-498A-834F-8BCC3F2EFA61}"/>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E9AA3E60-DBE2-4905-92BC-47480BC925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然而将移动可变形组件法应用于壳体模型上，将面临下面的三个挑战。</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首先是如何描述复杂而又灵活的曲面。。。我们此处采用网格模型，因为较为灵活、可以和成熟的</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CAE</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商业软件结合。</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第二个挑战是过去的组件是在平直空间中构造的，对于曲面上的材料分布和组件布局，又应该如何描述呢。</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第三个挑战则是如何进一步优化组件的分布。</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33796" name="Slide Number Placeholder 3">
            <a:extLst>
              <a:ext uri="{FF2B5EF4-FFF2-40B4-BE49-F238E27FC236}">
                <a16:creationId xmlns:a16="http://schemas.microsoft.com/office/drawing/2014/main" id="{3CEA6FC4-68A1-4599-B763-D08A6D2CCC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4956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AB386725-1B2B-498A-834F-8BCC3F2EFA61}"/>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E9AA3E60-DBE2-4905-92BC-47480BC925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indent="266700" algn="just">
              <a:spcAft>
                <a:spcPts val="600"/>
              </a:spcAft>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上述第二个挑战的解决主要得益于计算机图形学中曲面参数化技术的启发。曲面参数化指的是将一个曲面映射到另一个更为简单曲面的过程，如左上图所示。</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600"/>
              </a:spcAft>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600"/>
              </a:spcAft>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曲面参数化中保角的被称为共形参数化，其保角特性可有效降低形状扭曲的程度。</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600"/>
              </a:spcAft>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600"/>
              </a:spcAft>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如右下图所示，利用共形参数化可以将棋盘格图案映射到人脸模型上，实现纹理映射。</a:t>
            </a:r>
            <a:endParaRPr lang="zh-CN" altLang="en-US" dirty="0"/>
          </a:p>
          <a:p>
            <a:endParaRPr lang="zh-CN" altLang="en-US" dirty="0"/>
          </a:p>
        </p:txBody>
      </p:sp>
      <p:sp>
        <p:nvSpPr>
          <p:cNvPr id="33796" name="Slide Number Placeholder 3">
            <a:extLst>
              <a:ext uri="{FF2B5EF4-FFF2-40B4-BE49-F238E27FC236}">
                <a16:creationId xmlns:a16="http://schemas.microsoft.com/office/drawing/2014/main" id="{3CEA6FC4-68A1-4599-B763-D08A6D2CCC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85011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基于上述纹理映射的思想，我们可以有效地解决曲面组件描述的难题。</a:t>
            </a:r>
            <a:endParaRPr lang="en-US" altLang="zh-CN" dirty="0"/>
          </a:p>
          <a:p>
            <a:endParaRPr lang="en-US" altLang="zh-CN" dirty="0"/>
          </a:p>
          <a:p>
            <a:r>
              <a:rPr lang="zh-CN" altLang="en-US" dirty="0"/>
              <a:t>对于最简单的单连通零亏格开曲面，我们可以借助共形参数化技术直接将组件从参数域中映射至曲面上，从而实现这种曲面的组件描述。</a:t>
            </a:r>
            <a:endParaRPr lang="en-US" altLang="zh-CN" dirty="0"/>
          </a:p>
          <a:p>
            <a:endParaRPr lang="en-US" altLang="zh-CN" dirty="0"/>
          </a:p>
          <a:p>
            <a:r>
              <a:rPr lang="zh-CN" altLang="en-US" dirty="0"/>
              <a:t>对于更加复杂的曲面我们则进一步集成了曲面切割技术和多面片拼接技术，实现任意复杂曲面的组件描述。</a:t>
            </a:r>
            <a:endParaRPr lang="en-US" altLang="zh-CN" dirty="0"/>
          </a:p>
        </p:txBody>
      </p:sp>
      <p:sp>
        <p:nvSpPr>
          <p:cNvPr id="4" name="灯片编号占位符 3"/>
          <p:cNvSpPr>
            <a:spLocks noGrp="1"/>
          </p:cNvSpPr>
          <p:nvPr>
            <p:ph type="sldNum" sz="quarter" idx="5"/>
          </p:nvPr>
        </p:nvSpPr>
        <p:spPr/>
        <p:txBody>
          <a:bodyPr/>
          <a:lstStyle/>
          <a:p>
            <a:fld id="{30B7FD0D-80A0-41C9-B3CD-AEEDBD78E570}" type="slidenum">
              <a:rPr lang="zh-CN" altLang="en-US" smtClean="0"/>
              <a:t>16</a:t>
            </a:fld>
            <a:endParaRPr lang="zh-CN" altLang="en-US"/>
          </a:p>
        </p:txBody>
      </p:sp>
    </p:spTree>
    <p:extLst>
      <p:ext uri="{BB962C8B-B14F-4D97-AF65-F5344CB8AC3E}">
        <p14:creationId xmlns:p14="http://schemas.microsoft.com/office/powerpoint/2010/main" val="915302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70C0"/>
                </a:solidFill>
              </a:rPr>
              <a:t>进一步我们基于前述的组件布局推导了材料的分布，并进一步利用壳体理论中常用的厚度积分简化柔度函数，从体积分降维到面积分。</a:t>
            </a:r>
            <a:endParaRPr lang="en-US" altLang="zh-CN" sz="1200"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70C0"/>
              </a:solidFill>
            </a:endParaRPr>
          </a:p>
          <a:p>
            <a:r>
              <a:rPr lang="zh-CN" altLang="en-US" dirty="0"/>
              <a:t>根据这样的柔度函数，我们可以得到右侧的优化列式，设计变量为参数域中的组件几何信息。</a:t>
            </a:r>
            <a:endParaRPr lang="en-US" altLang="zh-CN" dirty="0"/>
          </a:p>
          <a:p>
            <a:endParaRPr lang="en-US" altLang="zh-CN" dirty="0"/>
          </a:p>
          <a:p>
            <a:r>
              <a:rPr lang="zh-CN" altLang="en-US" dirty="0"/>
              <a:t>考虑体积分数约束下的柔度最小化问题。</a:t>
            </a:r>
            <a:endParaRPr lang="en-US" altLang="zh-CN" dirty="0"/>
          </a:p>
          <a:p>
            <a:endParaRPr lang="en-US" altLang="zh-CN" dirty="0"/>
          </a:p>
          <a:p>
            <a:r>
              <a:rPr lang="zh-CN" altLang="en-US" dirty="0"/>
              <a:t>由于之前采用体积分进行了降维，这里优化列式中的能量都是面积分的形式。</a:t>
            </a:r>
          </a:p>
        </p:txBody>
      </p:sp>
      <p:sp>
        <p:nvSpPr>
          <p:cNvPr id="4" name="灯片编号占位符 3"/>
          <p:cNvSpPr>
            <a:spLocks noGrp="1"/>
          </p:cNvSpPr>
          <p:nvPr>
            <p:ph type="sldNum" sz="quarter" idx="5"/>
          </p:nvPr>
        </p:nvSpPr>
        <p:spPr/>
        <p:txBody>
          <a:bodyPr/>
          <a:lstStyle/>
          <a:p>
            <a:fld id="{30B7FD0D-80A0-41C9-B3CD-AEEDBD78E570}" type="slidenum">
              <a:rPr lang="zh-CN" altLang="en-US" smtClean="0"/>
              <a:t>17</a:t>
            </a:fld>
            <a:endParaRPr lang="zh-CN" altLang="en-US"/>
          </a:p>
        </p:txBody>
      </p:sp>
    </p:spTree>
    <p:extLst>
      <p:ext uri="{BB962C8B-B14F-4D97-AF65-F5344CB8AC3E}">
        <p14:creationId xmlns:p14="http://schemas.microsoft.com/office/powerpoint/2010/main" val="2725868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为求解前面的优化问题，我们对灵敏度进行了分析。首先考虑一般形式的响应函数。</a:t>
            </a:r>
            <a:endParaRPr lang="en-US" altLang="zh-CN" dirty="0"/>
          </a:p>
          <a:p>
            <a:r>
              <a:rPr lang="zh-CN" altLang="en-US" dirty="0"/>
              <a:t>其灵敏度推导得到左侧第二行的形式。其中灵敏度分析的核心部分，实际上和二维</a:t>
            </a:r>
            <a:r>
              <a:rPr lang="en-US" altLang="zh-CN" dirty="0"/>
              <a:t>MMC</a:t>
            </a:r>
            <a:r>
              <a:rPr lang="zh-CN" altLang="en-US" dirty="0"/>
              <a:t>方法类似</a:t>
            </a:r>
            <a:endParaRPr lang="en-US" altLang="zh-CN" dirty="0"/>
          </a:p>
          <a:p>
            <a:endParaRPr lang="en-US" altLang="zh-CN" dirty="0"/>
          </a:p>
          <a:p>
            <a:r>
              <a:rPr lang="zh-CN" altLang="en-US" dirty="0"/>
              <a:t>接着，我们将柔度带入所得灵敏度表达式并整理，得到了柔度函数的灵敏度。</a:t>
            </a:r>
            <a:endParaRPr lang="en-US" altLang="zh-CN"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18</a:t>
            </a:fld>
            <a:endParaRPr lang="zh-CN" altLang="en-US"/>
          </a:p>
        </p:txBody>
      </p:sp>
    </p:spTree>
    <p:extLst>
      <p:ext uri="{BB962C8B-B14F-4D97-AF65-F5344CB8AC3E}">
        <p14:creationId xmlns:p14="http://schemas.microsoft.com/office/powerpoint/2010/main" val="3290313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19</a:t>
            </a:fld>
            <a:endParaRPr lang="zh-CN" altLang="en-US"/>
          </a:p>
        </p:txBody>
      </p:sp>
    </p:spTree>
    <p:extLst>
      <p:ext uri="{BB962C8B-B14F-4D97-AF65-F5344CB8AC3E}">
        <p14:creationId xmlns:p14="http://schemas.microsoft.com/office/powerpoint/2010/main" val="244386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75DC06FE-996C-479C-9B0B-205415B69515}"/>
              </a:ext>
            </a:extLst>
          </p:cNvPr>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9866C656-A633-4F1E-B6A4-D049BD9B725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b="0" dirty="0"/>
              <a:t>我的汇报分为如下</a:t>
            </a:r>
            <a:r>
              <a:rPr lang="zh-CN" altLang="en-US" b="0" dirty="0"/>
              <a:t>四</a:t>
            </a:r>
            <a:r>
              <a:rPr lang="zh-CN" altLang="zh-CN" b="0" dirty="0"/>
              <a:t>个部分</a:t>
            </a:r>
            <a:r>
              <a:rPr lang="zh-CN" altLang="en-US" b="0" dirty="0"/>
              <a:t>。</a:t>
            </a:r>
          </a:p>
        </p:txBody>
      </p:sp>
      <p:sp>
        <p:nvSpPr>
          <p:cNvPr id="7172" name="灯片编号占位符 3">
            <a:extLst>
              <a:ext uri="{FF2B5EF4-FFF2-40B4-BE49-F238E27FC236}">
                <a16:creationId xmlns:a16="http://schemas.microsoft.com/office/drawing/2014/main" id="{5B64E9BD-930F-496F-9118-B430BDCCB5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9B4CDA-E876-4C07-BF6A-D6CCB40C737D}"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75768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20</a:t>
            </a:fld>
            <a:endParaRPr lang="zh-CN" altLang="en-US"/>
          </a:p>
        </p:txBody>
      </p:sp>
    </p:spTree>
    <p:extLst>
      <p:ext uri="{BB962C8B-B14F-4D97-AF65-F5344CB8AC3E}">
        <p14:creationId xmlns:p14="http://schemas.microsoft.com/office/powerpoint/2010/main" val="1465043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anose="020B0503020204020204" pitchFamily="34" charset="-122"/>
                <a:ea typeface="微软雅黑" panose="020B0503020204020204" pitchFamily="34" charset="-122"/>
              </a:rPr>
              <a:t>非定向单面，采用曲面裁剪仍无法直接映射</a:t>
            </a:r>
          </a:p>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21</a:t>
            </a:fld>
            <a:endParaRPr lang="zh-CN" altLang="en-US"/>
          </a:p>
        </p:txBody>
      </p:sp>
    </p:spTree>
    <p:extLst>
      <p:ext uri="{BB962C8B-B14F-4D97-AF65-F5344CB8AC3E}">
        <p14:creationId xmlns:p14="http://schemas.microsoft.com/office/powerpoint/2010/main" val="868471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22</a:t>
            </a:fld>
            <a:endParaRPr lang="zh-CN" altLang="en-US"/>
          </a:p>
        </p:txBody>
      </p:sp>
    </p:spTree>
    <p:extLst>
      <p:ext uri="{BB962C8B-B14F-4D97-AF65-F5344CB8AC3E}">
        <p14:creationId xmlns:p14="http://schemas.microsoft.com/office/powerpoint/2010/main" val="3042920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23</a:t>
            </a:fld>
            <a:endParaRPr lang="zh-CN" altLang="en-US"/>
          </a:p>
        </p:txBody>
      </p:sp>
    </p:spTree>
    <p:extLst>
      <p:ext uri="{BB962C8B-B14F-4D97-AF65-F5344CB8AC3E}">
        <p14:creationId xmlns:p14="http://schemas.microsoft.com/office/powerpoint/2010/main" val="2285254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第二个研究工作简称为曲壳形貌设计，对应论文第四章</a:t>
            </a:r>
          </a:p>
        </p:txBody>
      </p:sp>
      <p:sp>
        <p:nvSpPr>
          <p:cNvPr id="4" name="灯片编号占位符 3"/>
          <p:cNvSpPr>
            <a:spLocks noGrp="1"/>
          </p:cNvSpPr>
          <p:nvPr>
            <p:ph type="sldNum" sz="quarter" idx="5"/>
          </p:nvPr>
        </p:nvSpPr>
        <p:spPr/>
        <p:txBody>
          <a:bodyPr/>
          <a:lstStyle/>
          <a:p>
            <a:fld id="{30B7FD0D-80A0-41C9-B3CD-AEEDBD78E570}" type="slidenum">
              <a:rPr lang="zh-CN" altLang="en-US" smtClean="0"/>
              <a:t>24</a:t>
            </a:fld>
            <a:endParaRPr lang="zh-CN" altLang="en-US"/>
          </a:p>
        </p:txBody>
      </p:sp>
    </p:spTree>
    <p:extLst>
      <p:ext uri="{BB962C8B-B14F-4D97-AF65-F5344CB8AC3E}">
        <p14:creationId xmlns:p14="http://schemas.microsoft.com/office/powerpoint/2010/main" val="895781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F794-AD05-DC0E-8DDB-D499A19BFE10}"/>
            </a:ext>
          </a:extLst>
        </p:cNvPr>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73058890-5152-E20A-9282-0553A130B271}"/>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A0193956-49EF-044C-78B6-D366D4AA72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266700" algn="just" defTabSz="914400" rtl="0" eaLnBrk="1" fontAlgn="auto" latinLnBrk="0" hangingPunct="1">
              <a:lnSpc>
                <a:spcPct val="100000"/>
              </a:lnSpc>
              <a:spcBef>
                <a:spcPts val="0"/>
              </a:spcBef>
              <a:spcAft>
                <a:spcPts val="600"/>
              </a:spcAft>
              <a:buClrTx/>
              <a:buSzTx/>
              <a:buFontTx/>
              <a:buNone/>
              <a:tabLst/>
              <a:defRPr/>
            </a:pPr>
            <a:endParaRPr lang="en-US" altLang="zh-CN" dirty="0"/>
          </a:p>
          <a:p>
            <a:pPr marL="0" marR="0" lvl="0" indent="266700" algn="just" defTabSz="914400" rtl="0" eaLnBrk="1" fontAlgn="auto" latinLnBrk="0" hangingPunct="1">
              <a:lnSpc>
                <a:spcPct val="100000"/>
              </a:lnSpc>
              <a:spcBef>
                <a:spcPts val="0"/>
              </a:spcBef>
              <a:spcAft>
                <a:spcPts val="600"/>
              </a:spcAft>
              <a:buClrTx/>
              <a:buSzTx/>
              <a:buFontTx/>
              <a:buNone/>
              <a:tabLst/>
              <a:defRPr/>
            </a:pPr>
            <a:endParaRPr lang="en-US" altLang="zh-CN" dirty="0"/>
          </a:p>
          <a:p>
            <a:pPr marL="0" marR="0" lvl="0" indent="266700" algn="just" defTabSz="914400" rtl="0" eaLnBrk="1" fontAlgn="auto" latinLnBrk="0" hangingPunct="1">
              <a:lnSpc>
                <a:spcPct val="100000"/>
              </a:lnSpc>
              <a:spcBef>
                <a:spcPts val="0"/>
              </a:spcBef>
              <a:spcAft>
                <a:spcPts val="600"/>
              </a:spcAft>
              <a:buClrTx/>
              <a:buSzTx/>
              <a:buFontTx/>
              <a:buNone/>
              <a:tabLst/>
              <a:defRPr/>
            </a:pPr>
            <a:r>
              <a:rPr lang="zh-CN" altLang="en-US" dirty="0"/>
              <a:t>机理解释：形貌变化诱导了面外的材料分布，获得更大的惯性矩和抗弯刚度</a:t>
            </a:r>
          </a:p>
          <a:p>
            <a:pPr indent="266700" algn="just">
              <a:spcAft>
                <a:spcPts val="600"/>
              </a:spcAft>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796" name="Slide Number Placeholder 3">
            <a:extLst>
              <a:ext uri="{FF2B5EF4-FFF2-40B4-BE49-F238E27FC236}">
                <a16:creationId xmlns:a16="http://schemas.microsoft.com/office/drawing/2014/main" id="{8228AF5E-576F-8387-6656-3A2146F56A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16918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AB386725-1B2B-498A-834F-8BCC3F2EFA61}"/>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E9AA3E60-DBE2-4905-92BC-47480BC925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33796" name="Slide Number Placeholder 3">
            <a:extLst>
              <a:ext uri="{FF2B5EF4-FFF2-40B4-BE49-F238E27FC236}">
                <a16:creationId xmlns:a16="http://schemas.microsoft.com/office/drawing/2014/main" id="{3CEA6FC4-68A1-4599-B763-D08A6D2CCC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5716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虽然形貌变化后的壳体结构拓扑未发生改变，但设计形貌需要解答“在哪些区域进行形貌扰动”，因此包含拓扑设计的需求，我们采用移动可变形组件刻画复杂形貌变化</a:t>
            </a:r>
          </a:p>
        </p:txBody>
      </p:sp>
      <p:sp>
        <p:nvSpPr>
          <p:cNvPr id="4" name="灯片编号占位符 3"/>
          <p:cNvSpPr>
            <a:spLocks noGrp="1"/>
          </p:cNvSpPr>
          <p:nvPr>
            <p:ph type="sldNum" sz="quarter" idx="5"/>
          </p:nvPr>
        </p:nvSpPr>
        <p:spPr/>
        <p:txBody>
          <a:bodyPr/>
          <a:lstStyle/>
          <a:p>
            <a:fld id="{162E4C6A-3603-4FE6-9172-01A545744D41}" type="slidenum">
              <a:rPr lang="zh-CN" altLang="en-US" smtClean="0"/>
              <a:t>27</a:t>
            </a:fld>
            <a:endParaRPr lang="zh-CN" altLang="en-US"/>
          </a:p>
        </p:txBody>
      </p:sp>
    </p:spTree>
    <p:extLst>
      <p:ext uri="{BB962C8B-B14F-4D97-AF65-F5344CB8AC3E}">
        <p14:creationId xmlns:p14="http://schemas.microsoft.com/office/powerpoint/2010/main" val="2473458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47B2D-8A13-077B-AB87-C9C257265F19}"/>
            </a:ext>
          </a:extLst>
        </p:cNvPr>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B823F708-8C30-B5C8-ED61-B7C4AEF69606}"/>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0271E9A2-F84B-71D8-9314-4C20F83D87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indent="266700" algn="just">
              <a:spcAft>
                <a:spcPts val="600"/>
              </a:spcAft>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796" name="Slide Number Placeholder 3">
            <a:extLst>
              <a:ext uri="{FF2B5EF4-FFF2-40B4-BE49-F238E27FC236}">
                <a16:creationId xmlns:a16="http://schemas.microsoft.com/office/drawing/2014/main" id="{47065F5A-C7D9-EB98-2829-BEBA2FDD60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7013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30</a:t>
            </a:fld>
            <a:endParaRPr lang="zh-CN" altLang="en-US"/>
          </a:p>
        </p:txBody>
      </p:sp>
    </p:spTree>
    <p:extLst>
      <p:ext uri="{BB962C8B-B14F-4D97-AF65-F5344CB8AC3E}">
        <p14:creationId xmlns:p14="http://schemas.microsoft.com/office/powerpoint/2010/main" val="768501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首先是研究背景与意义</a:t>
            </a:r>
          </a:p>
        </p:txBody>
      </p:sp>
      <p:sp>
        <p:nvSpPr>
          <p:cNvPr id="4" name="灯片编号占位符 3"/>
          <p:cNvSpPr>
            <a:spLocks noGrp="1"/>
          </p:cNvSpPr>
          <p:nvPr>
            <p:ph type="sldNum" sz="quarter" idx="5"/>
          </p:nvPr>
        </p:nvSpPr>
        <p:spPr/>
        <p:txBody>
          <a:bodyPr/>
          <a:lstStyle/>
          <a:p>
            <a:fld id="{30B7FD0D-80A0-41C9-B3CD-AEEDBD78E570}" type="slidenum">
              <a:rPr lang="zh-CN" altLang="en-US" smtClean="0"/>
              <a:t>3</a:t>
            </a:fld>
            <a:endParaRPr lang="zh-CN" altLang="en-US"/>
          </a:p>
        </p:txBody>
      </p:sp>
    </p:spTree>
    <p:extLst>
      <p:ext uri="{BB962C8B-B14F-4D97-AF65-F5344CB8AC3E}">
        <p14:creationId xmlns:p14="http://schemas.microsoft.com/office/powerpoint/2010/main" val="233853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34</a:t>
            </a:fld>
            <a:endParaRPr lang="zh-CN" altLang="en-US"/>
          </a:p>
        </p:txBody>
      </p:sp>
    </p:spTree>
    <p:extLst>
      <p:ext uri="{BB962C8B-B14F-4D97-AF65-F5344CB8AC3E}">
        <p14:creationId xmlns:p14="http://schemas.microsoft.com/office/powerpoint/2010/main" val="3145867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B7FD0D-80A0-41C9-B3CD-AEEDBD78E570}" type="slidenum">
              <a:rPr lang="zh-CN" altLang="en-US" smtClean="0"/>
              <a:t>35</a:t>
            </a:fld>
            <a:endParaRPr lang="zh-CN" altLang="en-US"/>
          </a:p>
        </p:txBody>
      </p:sp>
    </p:spTree>
    <p:extLst>
      <p:ext uri="{BB962C8B-B14F-4D97-AF65-F5344CB8AC3E}">
        <p14:creationId xmlns:p14="http://schemas.microsoft.com/office/powerpoint/2010/main" val="3125888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mn-ea"/>
                <a:cs typeface="Times New Roman" panose="02020603050405020304" pitchFamily="18" charset="0"/>
              </a:rPr>
              <a:t>薄壁结构的复杂性来源于其厚度变化和多样化的设计需求。</a:t>
            </a:r>
            <a:endParaRPr lang="en-US" altLang="zh-CN" sz="1800" kern="100" dirty="0">
              <a:effectLst/>
              <a:latin typeface="等线" panose="02010600030101010101" pitchFamily="2" charset="-122"/>
              <a:ea typeface="+mn-ea"/>
              <a:cs typeface="Times New Roman" panose="02020603050405020304" pitchFamily="18" charset="0"/>
            </a:endParaRPr>
          </a:p>
          <a:p>
            <a:pPr algn="just"/>
            <a:r>
              <a:rPr lang="zh-CN" altLang="en-US" sz="1800" kern="100" dirty="0">
                <a:effectLst/>
                <a:latin typeface="等线" panose="02010600030101010101" pitchFamily="2" charset="-122"/>
                <a:ea typeface="+mn-ea"/>
                <a:cs typeface="Times New Roman" panose="02020603050405020304" pitchFamily="18" charset="0"/>
              </a:rPr>
              <a:t>一方面，不同厚度范围的薄壁结构需要采用对应的理论假设（例如 </a:t>
            </a:r>
            <a:r>
              <a:rPr lang="en-US" altLang="zh-CN" sz="1800" kern="100" dirty="0">
                <a:effectLst/>
                <a:latin typeface="等线" panose="02010600030101010101" pitchFamily="2" charset="-122"/>
                <a:ea typeface="+mn-ea"/>
                <a:cs typeface="Times New Roman" panose="02020603050405020304" pitchFamily="18" charset="0"/>
              </a:rPr>
              <a:t>Kirchhoff-Love </a:t>
            </a:r>
            <a:r>
              <a:rPr lang="zh-CN" altLang="en-US" sz="1800" kern="100" dirty="0">
                <a:effectLst/>
                <a:latin typeface="等线" panose="02010600030101010101" pitchFamily="2" charset="-122"/>
                <a:ea typeface="+mn-ea"/>
                <a:cs typeface="Times New Roman" panose="02020603050405020304" pitchFamily="18" charset="0"/>
              </a:rPr>
              <a:t>壳理论和</a:t>
            </a:r>
            <a:r>
              <a:rPr lang="en-US" altLang="zh-CN" sz="1800" kern="100" dirty="0">
                <a:effectLst/>
                <a:latin typeface="等线" panose="02010600030101010101" pitchFamily="2" charset="-122"/>
                <a:ea typeface="+mn-ea"/>
                <a:cs typeface="Times New Roman" panose="02020603050405020304" pitchFamily="18" charset="0"/>
              </a:rPr>
              <a:t>Reissner-Mindlin </a:t>
            </a:r>
            <a:r>
              <a:rPr lang="zh-CN" altLang="en-US" sz="1800" kern="100" dirty="0">
                <a:effectLst/>
                <a:latin typeface="等线" panose="02010600030101010101" pitchFamily="2" charset="-122"/>
                <a:ea typeface="+mn-ea"/>
                <a:cs typeface="Times New Roman" panose="02020603050405020304" pitchFamily="18" charset="0"/>
              </a:rPr>
              <a:t>壳理论）以确保结构响应的求解精度。然而，对于无法满足壳体模型假设的情况，响应的精度损失在优化过程中是不可忽略的，这是因为在迭代求解中误差的累计会导致完全不同的优化设计结果。</a:t>
            </a:r>
            <a:endParaRPr lang="en-US" altLang="zh-CN" sz="1800" kern="100" dirty="0">
              <a:effectLst/>
              <a:latin typeface="等线" panose="02010600030101010101" pitchFamily="2" charset="-122"/>
              <a:ea typeface="+mn-ea"/>
              <a:cs typeface="Times New Roman" panose="02020603050405020304" pitchFamily="18" charset="0"/>
            </a:endParaRPr>
          </a:p>
          <a:p>
            <a:pPr algn="just"/>
            <a:r>
              <a:rPr lang="zh-CN" altLang="en-US" sz="1800" kern="100" dirty="0">
                <a:effectLst/>
                <a:latin typeface="等线" panose="02010600030101010101" pitchFamily="2" charset="-122"/>
                <a:ea typeface="+mn-ea"/>
                <a:cs typeface="Times New Roman" panose="02020603050405020304" pitchFamily="18" charset="0"/>
              </a:rPr>
              <a:t>另一方面，多样化的设计需求（例如中面拓扑设计、加筋设计等）增加了材料自动化描述的难度。</a:t>
            </a:r>
            <a:endParaRPr lang="en-US" altLang="zh-CN" sz="1800" kern="100" dirty="0">
              <a:effectLst/>
              <a:latin typeface="等线" panose="02010600030101010101" pitchFamily="2" charset="-122"/>
              <a:ea typeface="+mn-ea"/>
              <a:cs typeface="Times New Roman" panose="02020603050405020304" pitchFamily="18" charset="0"/>
            </a:endParaRPr>
          </a:p>
          <a:p>
            <a:pPr algn="just"/>
            <a:endParaRPr lang="en-US" altLang="zh-CN" sz="1800" kern="100" dirty="0">
              <a:effectLst/>
              <a:latin typeface="等线" panose="02010600030101010101" pitchFamily="2" charset="-122"/>
              <a:ea typeface="+mn-ea"/>
              <a:cs typeface="Times New Roman" panose="02020603050405020304" pitchFamily="18" charset="0"/>
            </a:endParaRPr>
          </a:p>
          <a:p>
            <a:pPr algn="just"/>
            <a:r>
              <a:rPr lang="zh-CN" altLang="en-US" sz="1800" kern="100" dirty="0">
                <a:effectLst/>
                <a:latin typeface="等线" panose="02010600030101010101" pitchFamily="2" charset="-122"/>
                <a:ea typeface="+mn-ea"/>
                <a:cs typeface="Times New Roman" panose="02020603050405020304" pitchFamily="18" charset="0"/>
              </a:rPr>
              <a:t>然而直接将组件法应用于薄壁结构通常会遇到“</a:t>
            </a:r>
            <a:r>
              <a:rPr lang="en-US" altLang="zh-CN" sz="1800" kern="100" dirty="0">
                <a:effectLst/>
                <a:latin typeface="等线" panose="02010600030101010101" pitchFamily="2" charset="-122"/>
                <a:ea typeface="+mn-ea"/>
                <a:cs typeface="Times New Roman" panose="02020603050405020304" pitchFamily="18" charset="0"/>
              </a:rPr>
              <a:t>…</a:t>
            </a:r>
            <a:r>
              <a:rPr lang="zh-CN" altLang="en-US" sz="1800" kern="100" dirty="0">
                <a:effectLst/>
                <a:latin typeface="等线" panose="02010600030101010101" pitchFamily="2" charset="-122"/>
                <a:ea typeface="+mn-ea"/>
                <a:cs typeface="Times New Roman" panose="02020603050405020304" pitchFamily="18" charset="0"/>
              </a:rPr>
              <a:t>”的挑战，因此便引出本研究准备解决的问题。</a:t>
            </a:r>
            <a:endParaRPr lang="en-US" altLang="zh-CN" sz="1800" kern="100" dirty="0">
              <a:effectLst/>
              <a:latin typeface="等线" panose="02010600030101010101" pitchFamily="2" charset="-122"/>
              <a:ea typeface="+mn-ea"/>
              <a:cs typeface="Times New Roman" panose="02020603050405020304" pitchFamily="18" charset="0"/>
            </a:endParaRPr>
          </a:p>
          <a:p>
            <a:pPr algn="just"/>
            <a:endParaRPr lang="en-US" altLang="zh-CN" sz="1800" kern="100" dirty="0">
              <a:effectLst/>
              <a:latin typeface="等线" panose="02010600030101010101" pitchFamily="2" charset="-122"/>
              <a:ea typeface="+mn-ea"/>
              <a:cs typeface="Times New Roman" panose="02020603050405020304" pitchFamily="18" charset="0"/>
            </a:endParaRPr>
          </a:p>
          <a:p>
            <a:pPr algn="just"/>
            <a:r>
              <a:rPr lang="zh-CN" altLang="en-US" sz="1800" kern="100" dirty="0">
                <a:effectLst/>
                <a:latin typeface="等线" panose="02010600030101010101" pitchFamily="2" charset="-122"/>
                <a:ea typeface="+mn-ea"/>
                <a:cs typeface="Times New Roman" panose="02020603050405020304" pitchFamily="18" charset="0"/>
              </a:rPr>
              <a:t>为解决上述挑战，本研究基于实体模型（不同于第三章和第四章的壳体模型）和移动可变形组件法提出了一种新型嵌入式实体组件，为薄壁结构的多类典型设计问题（包括拓扑优化、加筋布局优化以及三明治夹芯结构优化）提供统一的求解方案。同时，组件自然贴合曲面的几何约束能够自动满足，如图 </a:t>
            </a:r>
            <a:r>
              <a:rPr lang="en-US" altLang="zh-CN" sz="1800" kern="100" dirty="0">
                <a:effectLst/>
                <a:latin typeface="等线" panose="02010600030101010101" pitchFamily="2" charset="-122"/>
                <a:ea typeface="+mn-ea"/>
                <a:cs typeface="Times New Roman" panose="02020603050405020304" pitchFamily="18" charset="0"/>
              </a:rPr>
              <a:t>5.1 </a:t>
            </a:r>
            <a:r>
              <a:rPr lang="zh-CN" altLang="en-US" sz="1800" kern="100" dirty="0">
                <a:effectLst/>
                <a:latin typeface="等线" panose="02010600030101010101" pitchFamily="2" charset="-122"/>
                <a:ea typeface="+mn-ea"/>
                <a:cs typeface="Times New Roman" panose="02020603050405020304" pitchFamily="18" charset="0"/>
              </a:rPr>
              <a:t>所示。</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46E3937-EEC3-430D-A968-D07DE3C27ED4}" type="slidenum">
              <a:rPr lang="zh-CN" altLang="en-US" smtClean="0"/>
              <a:t>36</a:t>
            </a:fld>
            <a:endParaRPr lang="zh-CN" altLang="en-US"/>
          </a:p>
        </p:txBody>
      </p:sp>
    </p:spTree>
    <p:extLst>
      <p:ext uri="{BB962C8B-B14F-4D97-AF65-F5344CB8AC3E}">
        <p14:creationId xmlns:p14="http://schemas.microsoft.com/office/powerpoint/2010/main" val="291565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A47BC-D137-F8F1-2D71-8131F3E324F8}"/>
            </a:ext>
          </a:extLst>
        </p:cNvPr>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9546EC59-6DFE-F345-DC31-761C80DB4E2A}"/>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F3181709-653E-BEB8-AD5E-24ABCAF556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通过定义结构化网格，</a:t>
            </a:r>
            <a:r>
              <a:rPr lang="zh-CN" altLang="en-US" sz="1200" kern="1200" dirty="0">
                <a:solidFill>
                  <a:schemeClr val="tx1"/>
                </a:solidFill>
                <a:effectLst/>
                <a:latin typeface="+mn-lt"/>
                <a:ea typeface="+mn-ea"/>
                <a:cs typeface="+mn-cs"/>
              </a:rPr>
              <a:t>简化</a:t>
            </a:r>
            <a:r>
              <a:rPr lang="zh-CN" altLang="zh-CN" sz="1200" kern="1200" dirty="0">
                <a:solidFill>
                  <a:schemeClr val="tx1"/>
                </a:solidFill>
                <a:effectLst/>
                <a:latin typeface="+mn-lt"/>
                <a:ea typeface="+mn-ea"/>
                <a:cs typeface="+mn-cs"/>
              </a:rPr>
              <a:t>投影点的</a:t>
            </a:r>
            <a:r>
              <a:rPr lang="zh-CN" altLang="en-US" sz="1200" kern="1200" dirty="0">
                <a:solidFill>
                  <a:schemeClr val="tx1"/>
                </a:solidFill>
                <a:effectLst/>
                <a:latin typeface="+mn-lt"/>
                <a:ea typeface="+mn-ea"/>
                <a:cs typeface="+mn-cs"/>
              </a:rPr>
              <a:t>计算</a:t>
            </a:r>
            <a:endParaRPr lang="zh-CN" altLang="en-US" dirty="0"/>
          </a:p>
        </p:txBody>
      </p:sp>
      <p:sp>
        <p:nvSpPr>
          <p:cNvPr id="33796" name="Slide Number Placeholder 3">
            <a:extLst>
              <a:ext uri="{FF2B5EF4-FFF2-40B4-BE49-F238E27FC236}">
                <a16:creationId xmlns:a16="http://schemas.microsoft.com/office/drawing/2014/main" id="{4132E603-6736-08CE-A932-413EFF3742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55025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E2AAF-8F63-D972-6324-5B27E2C4D47C}"/>
            </a:ext>
          </a:extLst>
        </p:cNvPr>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D198CEF7-1D4A-9F54-24E0-3D214A5C3C7E}"/>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09D5CB7-99F5-B566-3CBC-233A7DFB80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通过定义结构化网格，</a:t>
            </a:r>
            <a:r>
              <a:rPr lang="zh-CN" altLang="en-US" sz="1200" kern="1200" dirty="0">
                <a:solidFill>
                  <a:schemeClr val="tx1"/>
                </a:solidFill>
                <a:effectLst/>
                <a:latin typeface="+mn-lt"/>
                <a:ea typeface="+mn-ea"/>
                <a:cs typeface="+mn-cs"/>
              </a:rPr>
              <a:t>简化</a:t>
            </a:r>
            <a:r>
              <a:rPr lang="zh-CN" altLang="zh-CN" sz="1200" kern="1200" dirty="0">
                <a:solidFill>
                  <a:schemeClr val="tx1"/>
                </a:solidFill>
                <a:effectLst/>
                <a:latin typeface="+mn-lt"/>
                <a:ea typeface="+mn-ea"/>
                <a:cs typeface="+mn-cs"/>
              </a:rPr>
              <a:t>投影点的</a:t>
            </a:r>
            <a:r>
              <a:rPr lang="zh-CN" altLang="en-US" sz="1200" kern="1200" dirty="0">
                <a:solidFill>
                  <a:schemeClr val="tx1"/>
                </a:solidFill>
                <a:effectLst/>
                <a:latin typeface="+mn-lt"/>
                <a:ea typeface="+mn-ea"/>
                <a:cs typeface="+mn-cs"/>
              </a:rPr>
              <a:t>计算</a:t>
            </a:r>
            <a:endParaRPr lang="zh-CN" altLang="en-US" dirty="0"/>
          </a:p>
        </p:txBody>
      </p:sp>
      <p:sp>
        <p:nvSpPr>
          <p:cNvPr id="33796" name="Slide Number Placeholder 3">
            <a:extLst>
              <a:ext uri="{FF2B5EF4-FFF2-40B4-BE49-F238E27FC236}">
                <a16:creationId xmlns:a16="http://schemas.microsoft.com/office/drawing/2014/main" id="{E666FA70-EFFD-28ED-0124-9FD1CB81CB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63665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45EB-024E-013D-9DD9-A0546B8AEA66}"/>
            </a:ext>
          </a:extLst>
        </p:cNvPr>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40279765-CCBE-3A1A-C391-B50CDBEFA5C5}"/>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4C0F0C3-5835-642F-1ED9-3D915024A5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通过定义结构化网格，</a:t>
            </a:r>
            <a:r>
              <a:rPr lang="zh-CN" altLang="en-US" sz="1200" kern="1200" dirty="0">
                <a:solidFill>
                  <a:schemeClr val="tx1"/>
                </a:solidFill>
                <a:effectLst/>
                <a:latin typeface="+mn-lt"/>
                <a:ea typeface="+mn-ea"/>
                <a:cs typeface="+mn-cs"/>
              </a:rPr>
              <a:t>简化</a:t>
            </a:r>
            <a:r>
              <a:rPr lang="zh-CN" altLang="zh-CN" sz="1200" kern="1200" dirty="0">
                <a:solidFill>
                  <a:schemeClr val="tx1"/>
                </a:solidFill>
                <a:effectLst/>
                <a:latin typeface="+mn-lt"/>
                <a:ea typeface="+mn-ea"/>
                <a:cs typeface="+mn-cs"/>
              </a:rPr>
              <a:t>投影点的</a:t>
            </a:r>
            <a:r>
              <a:rPr lang="zh-CN" altLang="en-US" sz="1200" kern="1200" dirty="0">
                <a:solidFill>
                  <a:schemeClr val="tx1"/>
                </a:solidFill>
                <a:effectLst/>
                <a:latin typeface="+mn-lt"/>
                <a:ea typeface="+mn-ea"/>
                <a:cs typeface="+mn-cs"/>
              </a:rPr>
              <a:t>计算</a:t>
            </a:r>
            <a:endParaRPr lang="zh-CN" altLang="en-US" dirty="0"/>
          </a:p>
        </p:txBody>
      </p:sp>
      <p:sp>
        <p:nvSpPr>
          <p:cNvPr id="33796" name="Slide Number Placeholder 3">
            <a:extLst>
              <a:ext uri="{FF2B5EF4-FFF2-40B4-BE49-F238E27FC236}">
                <a16:creationId xmlns:a16="http://schemas.microsoft.com/office/drawing/2014/main" id="{A17C4905-0C6B-227B-165B-A4604F8889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4079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CC800-F9AB-9BC1-1C86-4122B91E04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0E0A57-EFBC-B77A-C3DA-CA6B8F5857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C95A79-D90E-1A0B-B161-F63CA099AC88}"/>
              </a:ext>
            </a:extLst>
          </p:cNvPr>
          <p:cNvSpPr>
            <a:spLocks noGrp="1"/>
          </p:cNvSpPr>
          <p:nvPr>
            <p:ph type="body" idx="1"/>
          </p:nvPr>
        </p:nvSpPr>
        <p:spPr/>
        <p:txBody>
          <a:bodyPr/>
          <a:lstStyle/>
          <a:p>
            <a:r>
              <a:rPr lang="zh-CN" altLang="en-US" sz="1200" b="0" dirty="0">
                <a:solidFill>
                  <a:schemeClr val="bg1"/>
                </a:solidFill>
                <a:latin typeface="微软雅黑" panose="020B0503020204020204" pitchFamily="34" charset="-122"/>
                <a:ea typeface="微软雅黑" panose="020B0503020204020204" pitchFamily="34" charset="-122"/>
              </a:rPr>
              <a:t>（测试优化功能）</a:t>
            </a:r>
            <a:endParaRPr lang="zh-CN" altLang="en-US" b="0" dirty="0"/>
          </a:p>
        </p:txBody>
      </p:sp>
      <p:sp>
        <p:nvSpPr>
          <p:cNvPr id="4" name="灯片编号占位符 3">
            <a:extLst>
              <a:ext uri="{FF2B5EF4-FFF2-40B4-BE49-F238E27FC236}">
                <a16:creationId xmlns:a16="http://schemas.microsoft.com/office/drawing/2014/main" id="{926AC83B-063D-446A-C855-623FF9CCDA99}"/>
              </a:ext>
            </a:extLst>
          </p:cNvPr>
          <p:cNvSpPr>
            <a:spLocks noGrp="1"/>
          </p:cNvSpPr>
          <p:nvPr>
            <p:ph type="sldNum" sz="quarter" idx="5"/>
          </p:nvPr>
        </p:nvSpPr>
        <p:spPr/>
        <p:txBody>
          <a:bodyPr/>
          <a:lstStyle/>
          <a:p>
            <a:fld id="{FDE37352-E2EC-448E-A97E-03E7734B3287}" type="slidenum">
              <a:rPr lang="zh-CN" altLang="en-US" smtClean="0"/>
              <a:t>40</a:t>
            </a:fld>
            <a:endParaRPr lang="zh-CN" altLang="en-US"/>
          </a:p>
        </p:txBody>
      </p:sp>
    </p:spTree>
    <p:extLst>
      <p:ext uri="{BB962C8B-B14F-4D97-AF65-F5344CB8AC3E}">
        <p14:creationId xmlns:p14="http://schemas.microsoft.com/office/powerpoint/2010/main" val="637766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156CD-1D64-5721-DC3D-853C5F6EDA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975570-3124-0016-60E0-7794E20F3A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614F07-DF37-719A-C026-3E8A15C7D3B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8D1A16-0C7D-203F-105B-8A21C69D9C5B}"/>
              </a:ext>
            </a:extLst>
          </p:cNvPr>
          <p:cNvSpPr>
            <a:spLocks noGrp="1"/>
          </p:cNvSpPr>
          <p:nvPr>
            <p:ph type="sldNum" sz="quarter" idx="5"/>
          </p:nvPr>
        </p:nvSpPr>
        <p:spPr/>
        <p:txBody>
          <a:bodyPr/>
          <a:lstStyle/>
          <a:p>
            <a:fld id="{FDE37352-E2EC-448E-A97E-03E7734B3287}" type="slidenum">
              <a:rPr lang="zh-CN" altLang="en-US" smtClean="0"/>
              <a:t>41</a:t>
            </a:fld>
            <a:endParaRPr lang="zh-CN" altLang="en-US"/>
          </a:p>
        </p:txBody>
      </p:sp>
    </p:spTree>
    <p:extLst>
      <p:ext uri="{BB962C8B-B14F-4D97-AF65-F5344CB8AC3E}">
        <p14:creationId xmlns:p14="http://schemas.microsoft.com/office/powerpoint/2010/main" val="114984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8BBED-B866-2D2A-7121-E3B60F472E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80B03F-B594-7065-4383-E04A752069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FB17A-29D8-00F3-BCE2-050D93C0F92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495649B-DB58-9479-E224-D7DD5C9E8DC4}"/>
              </a:ext>
            </a:extLst>
          </p:cNvPr>
          <p:cNvSpPr>
            <a:spLocks noGrp="1"/>
          </p:cNvSpPr>
          <p:nvPr>
            <p:ph type="sldNum" sz="quarter" idx="5"/>
          </p:nvPr>
        </p:nvSpPr>
        <p:spPr/>
        <p:txBody>
          <a:bodyPr/>
          <a:lstStyle/>
          <a:p>
            <a:fld id="{FDE37352-E2EC-448E-A97E-03E7734B3287}" type="slidenum">
              <a:rPr lang="zh-CN" altLang="en-US" smtClean="0"/>
              <a:t>42</a:t>
            </a:fld>
            <a:endParaRPr lang="zh-CN" altLang="en-US"/>
          </a:p>
        </p:txBody>
      </p:sp>
    </p:spTree>
    <p:extLst>
      <p:ext uri="{BB962C8B-B14F-4D97-AF65-F5344CB8AC3E}">
        <p14:creationId xmlns:p14="http://schemas.microsoft.com/office/powerpoint/2010/main" val="1712391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3D0B0-B699-67F3-B258-4E95DF52BA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1345F5-49D0-2994-B375-4742067362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3B3FBF-32B7-DD02-50ED-B4E41AFB7D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47193B2-FE2C-358D-2F65-62E36D623480}"/>
              </a:ext>
            </a:extLst>
          </p:cNvPr>
          <p:cNvSpPr>
            <a:spLocks noGrp="1"/>
          </p:cNvSpPr>
          <p:nvPr>
            <p:ph type="sldNum" sz="quarter" idx="5"/>
          </p:nvPr>
        </p:nvSpPr>
        <p:spPr/>
        <p:txBody>
          <a:bodyPr/>
          <a:lstStyle/>
          <a:p>
            <a:fld id="{FDE37352-E2EC-448E-A97E-03E7734B3287}" type="slidenum">
              <a:rPr lang="zh-CN" altLang="en-US" smtClean="0"/>
              <a:t>43</a:t>
            </a:fld>
            <a:endParaRPr lang="zh-CN" altLang="en-US"/>
          </a:p>
        </p:txBody>
      </p:sp>
    </p:spTree>
    <p:extLst>
      <p:ext uri="{BB962C8B-B14F-4D97-AF65-F5344CB8AC3E}">
        <p14:creationId xmlns:p14="http://schemas.microsoft.com/office/powerpoint/2010/main" val="284733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AB386725-1B2B-498A-834F-8BCC3F2EFA61}"/>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E9AA3E60-DBE2-4905-92BC-47480BC925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薄壁结构凭借其轻质高强等方面的优势，而被广泛应用于诸多重大工业装备中。</a:t>
            </a:r>
            <a:endParaRPr lang="en-US" altLang="zh-CN" dirty="0"/>
          </a:p>
          <a:p>
            <a:endParaRPr lang="en-US" altLang="zh-CN" dirty="0"/>
          </a:p>
          <a:p>
            <a:r>
              <a:rPr lang="zh-CN" altLang="en-US" dirty="0"/>
              <a:t>对薄壁结构进行优化设计能够降低成本、增强性能，因此长期以来始终是装备研发过程中的重要课题。</a:t>
            </a:r>
            <a:endParaRPr lang="en-US" altLang="zh-CN" dirty="0"/>
          </a:p>
          <a:p>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然而，在近年来 装备结构复杂化、服役环境极端化的背景下，传统理念下的经验式设计</a:t>
            </a:r>
            <a:r>
              <a:rPr lang="zh-CN" altLang="en-US" sz="1200" dirty="0">
                <a:solidFill>
                  <a:srgbClr val="C00000"/>
                </a:solidFill>
              </a:rPr>
              <a:t>已逐渐难以满足工程需求</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因此，亟需面向薄壁结构开展基于严格理论的结构优化设计的研究，从而得到更加高效、可靠的构型。</a:t>
            </a:r>
            <a:endParaRPr lang="zh-CN" altLang="en-US" dirty="0"/>
          </a:p>
        </p:txBody>
      </p:sp>
      <p:sp>
        <p:nvSpPr>
          <p:cNvPr id="33796" name="Slide Number Placeholder 3">
            <a:extLst>
              <a:ext uri="{FF2B5EF4-FFF2-40B4-BE49-F238E27FC236}">
                <a16:creationId xmlns:a16="http://schemas.microsoft.com/office/drawing/2014/main" id="{3CEA6FC4-68A1-4599-B763-D08A6D2CCC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75306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3D223-A343-A50D-A334-1427D78BF2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523505-C481-CC35-ED04-02F41802520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E8B834-BE0B-8212-291E-E1EAADFF25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章工作基于实体模型和移动可变形组件法提出了一种复杂曲面薄壁结构优化的新方法。该方法在曲面材料布局的基础上利用投影操作构造了嵌入式的实体组件，并利用厚度坐标为多类薄壁结构优化问题的材料描述提供了统一的定义。优化列式对应体积分数约束下的静柔度最小化问题，灵敏度分析部分在连续框架下对体积分数约束和柔度目标函数的灵敏度进行了详细的推导。为进一步实现优化问题的求解，本章进一步开发了基于偏置操作的网格生成技术，从而简化实体嵌入式组件描述下的材料分布计算。本工作还进一步集成了自由度删除技术，从而提升有限元和优化问题的求解效率。数值算例表明，本章所提出的设计算法具有迭代次数少、收敛速度快的优点，并且可通过较少的设计变量和有限元分析自由度为代价，便可获得边界清晰的结构。另外，对比基于壳单元的设计方法，所提方法可自然地处理沿厚度方向上施加的边界条件、可实现多类设计问题（包括拓扑优化、加筋设计以及夹芯板优化）的统一求解。</a:t>
            </a:r>
          </a:p>
          <a:p>
            <a:endParaRPr lang="zh-CN" altLang="en-US" dirty="0"/>
          </a:p>
        </p:txBody>
      </p:sp>
      <p:sp>
        <p:nvSpPr>
          <p:cNvPr id="4" name="灯片编号占位符 3">
            <a:extLst>
              <a:ext uri="{FF2B5EF4-FFF2-40B4-BE49-F238E27FC236}">
                <a16:creationId xmlns:a16="http://schemas.microsoft.com/office/drawing/2014/main" id="{A3087072-859F-FFB6-A77C-39318A05230E}"/>
              </a:ext>
            </a:extLst>
          </p:cNvPr>
          <p:cNvSpPr>
            <a:spLocks noGrp="1"/>
          </p:cNvSpPr>
          <p:nvPr>
            <p:ph type="sldNum" sz="quarter" idx="5"/>
          </p:nvPr>
        </p:nvSpPr>
        <p:spPr/>
        <p:txBody>
          <a:bodyPr/>
          <a:lstStyle/>
          <a:p>
            <a:fld id="{946E3937-EEC3-430D-A968-D07DE3C27ED4}" type="slidenum">
              <a:rPr lang="zh-CN" altLang="en-US" smtClean="0"/>
              <a:t>44</a:t>
            </a:fld>
            <a:endParaRPr lang="zh-CN" altLang="en-US"/>
          </a:p>
        </p:txBody>
      </p:sp>
    </p:spTree>
    <p:extLst>
      <p:ext uri="{BB962C8B-B14F-4D97-AF65-F5344CB8AC3E}">
        <p14:creationId xmlns:p14="http://schemas.microsoft.com/office/powerpoint/2010/main" val="3772741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46</a:t>
            </a:fld>
            <a:endParaRPr lang="zh-CN" altLang="en-US"/>
          </a:p>
        </p:txBody>
      </p:sp>
    </p:spTree>
    <p:extLst>
      <p:ext uri="{BB962C8B-B14F-4D97-AF65-F5344CB8AC3E}">
        <p14:creationId xmlns:p14="http://schemas.microsoft.com/office/powerpoint/2010/main" val="1305802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anose="020B0503020204020204" pitchFamily="34" charset="-122"/>
                <a:ea typeface="微软雅黑" panose="020B0503020204020204" pitchFamily="34" charset="-122"/>
              </a:rPr>
              <a:t>算法基于网格模型，可与三维扫描技术无缝连接</a:t>
            </a:r>
            <a:endParaRPr lang="en-US" altLang="zh-CN" sz="1200"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初版软件已经搭建完成，可实现拓扑优化和加筋设计功能</a:t>
            </a:r>
          </a:p>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47</a:t>
            </a:fld>
            <a:endParaRPr lang="zh-CN" altLang="en-US"/>
          </a:p>
        </p:txBody>
      </p:sp>
    </p:spTree>
    <p:extLst>
      <p:ext uri="{BB962C8B-B14F-4D97-AF65-F5344CB8AC3E}">
        <p14:creationId xmlns:p14="http://schemas.microsoft.com/office/powerpoint/2010/main" val="62405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E3937-EEC3-430D-A968-D07DE3C27ED4}" type="slidenum">
              <a:rPr lang="zh-CN" altLang="en-US" smtClean="0"/>
              <a:t>49</a:t>
            </a:fld>
            <a:endParaRPr lang="zh-CN" altLang="en-US"/>
          </a:p>
        </p:txBody>
      </p:sp>
    </p:spTree>
    <p:extLst>
      <p:ext uri="{BB962C8B-B14F-4D97-AF65-F5344CB8AC3E}">
        <p14:creationId xmlns:p14="http://schemas.microsoft.com/office/powerpoint/2010/main" val="2712778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50DA48-91EB-415A-936F-49B4ADF950AA}"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19956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6B409-36F5-2096-47C9-2A1C59186E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1CC107-CFEA-B06D-DF6C-14DCBEF2D47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B921394-DE59-8433-6301-355F0536FE5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4443C52-DD2E-87BB-A61C-2540C29D4D91}"/>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50DA48-91EB-415A-936F-49B4ADF950AA}"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2205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59228-1A34-D7D9-495C-D7722D7BAD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2AA640-5712-199D-651D-33707F68117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5C9BF7F-4289-5E01-876F-110E44ED5D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6101C4B-C746-00E6-8734-5F209CA85EBF}"/>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50DA48-91EB-415A-936F-49B4ADF950AA}"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6820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AB386725-1B2B-498A-834F-8BCC3F2EFA61}"/>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33795" name="Notes Placeholder 2">
                <a:extLst>
                  <a:ext uri="{FF2B5EF4-FFF2-40B4-BE49-F238E27FC236}">
                    <a16:creationId xmlns:a16="http://schemas.microsoft.com/office/drawing/2014/main" id="{E9AA3E60-DBE2-4905-92BC-47480BC92519}"/>
                  </a:ext>
                </a:extLst>
              </p:cNvPr>
              <p:cNvSpPr>
                <a:spLocks noGrp="1" noChangeArrowheads="1"/>
              </p:cNvSpPr>
              <p:nvPr>
                <p:ph type="body" idx="1"/>
              </p:nvPr>
            </p:nvSpPr>
            <p:spPr bwMode="auto">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从前面的文献调研可以看出，薄壁结构的拓扑优化研究由来已久，但近期的两项研究却揭示了先前工作潜在的问题。</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第</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一篇</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是</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Deng</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等人</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采用密度法，实现了</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流形上的拓扑优化</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该文章</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的核心是</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提出了一种基于曲面的过滤格式</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，如下方所示。</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这种</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过滤格式的重要性可以从瑞士卷曲面的例子看出，</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如果采用经典的方法，</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过滤</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半径</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会包括里层的密度分布，而这是不合理的。</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左式是经典的</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Helmholtz</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型过滤满足的控制方程，如果是二维问题，</a:t>
                </a:r>
                <a14:m>
                  <m:oMath xmlns:m="http://schemas.openxmlformats.org/officeDocument/2006/math">
                    <m:r>
                      <m:rPr>
                        <m:sty m:val="p"/>
                      </m:rPr>
                      <a:rPr lang="en-US" altLang="zh-CN" sz="120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算子定义在</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R2</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空间中，如果是三维问题，则是定义在</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R3</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空间中。</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右式是基于曲面修改的过滤格式，</a:t>
                </a:r>
                <a14:m>
                  <m:oMath xmlns:m="http://schemas.openxmlformats.org/officeDocument/2006/math">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200" kern="100">
                            <a:effectLst/>
                            <a:latin typeface="Cambria Math" panose="02040503050406030204" pitchFamily="18" charset="0"/>
                            <a:ea typeface="宋体" panose="02010600030101010101" pitchFamily="2" charset="-122"/>
                            <a:cs typeface="Times New Roman" panose="02020603050405020304" pitchFamily="18" charset="0"/>
                          </a:rPr>
                          <m:t>∇</m:t>
                        </m:r>
                      </m:e>
                      <m:sub>
                        <m:r>
                          <m:rPr>
                            <m:sty m:val="p"/>
                          </m:rPr>
                          <a:rPr lang="en-US" altLang="zh-CN" sz="1200" kern="100">
                            <a:effectLst/>
                            <a:latin typeface="Cambria Math" panose="02040503050406030204" pitchFamily="18" charset="0"/>
                            <a:ea typeface="宋体" panose="02010600030101010101" pitchFamily="2" charset="-122"/>
                            <a:cs typeface="Times New Roman" panose="02020603050405020304" pitchFamily="18" charset="0"/>
                          </a:rPr>
                          <m:t>s</m:t>
                        </m:r>
                      </m:sub>
                    </m:sSub>
                  </m:oMath>
                </a14:m>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由曲面的切向与法向导数定义。</a:t>
                </a:r>
              </a:p>
            </p:txBody>
          </p:sp>
        </mc:Choice>
        <mc:Fallback xmlns="">
          <p:sp>
            <p:nvSpPr>
              <p:cNvPr id="33795" name="Notes Placeholder 2">
                <a:extLst>
                  <a:ext uri="{FF2B5EF4-FFF2-40B4-BE49-F238E27FC236}">
                    <a16:creationId xmlns:a16="http://schemas.microsoft.com/office/drawing/2014/main" id="{E9AA3E60-DBE2-4905-92BC-47480BC925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第二篇是</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2020</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年发表在</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CMAME</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上的，同样采用密度法，实现了在球面、环面、</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Mobius</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带以及</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Klein</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瓶这些经典</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流形上的拓扑优化，该文章提出了一种基于曲面的过滤格式。</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上述方法都实现了曲面上的拓扑优化，但是或多或少存在一些问题：在前文说到的</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200" b="0" dirty="0">
                    <a:solidFill>
                      <a:srgbClr val="FFFF00"/>
                    </a:solidFill>
                    <a:latin typeface="微软雅黑" panose="020B0503020204020204" pitchFamily="34" charset="-122"/>
                    <a:ea typeface="微软雅黑" panose="020B0503020204020204" pitchFamily="34" charset="-122"/>
                    <a:cs typeface="Arial Unicode MS" pitchFamily="34" charset="-122"/>
                  </a:rPr>
                  <a:t>2-</a:t>
                </a:r>
                <a:r>
                  <a:rPr lang="zh-CN" altLang="en-US" sz="1200" b="0" dirty="0">
                    <a:solidFill>
                      <a:srgbClr val="FFFF00"/>
                    </a:solidFill>
                    <a:latin typeface="微软雅黑" panose="020B0503020204020204" pitchFamily="34" charset="-122"/>
                    <a:ea typeface="微软雅黑" panose="020B0503020204020204" pitchFamily="34" charset="-122"/>
                    <a:cs typeface="Arial Unicode MS" pitchFamily="34" charset="-122"/>
                  </a:rPr>
                  <a:t>流形上拓扑优化</a:t>
                </a:r>
                <a:r>
                  <a:rPr lang="en-US" altLang="zh-CN" sz="1200" b="0" dirty="0">
                    <a:solidFill>
                      <a:srgbClr val="FFFF00"/>
                    </a:solidFill>
                    <a:latin typeface="微软雅黑" panose="020B0503020204020204" pitchFamily="34" charset="-122"/>
                    <a:ea typeface="微软雅黑" panose="020B0503020204020204" pitchFamily="34" charset="-122"/>
                    <a:cs typeface="Arial Unicode MS" pitchFamily="34" charset="-122"/>
                  </a:rPr>
                  <a:t>》</a:t>
                </a:r>
                <a:r>
                  <a:rPr lang="zh-CN" altLang="en-US" sz="1200" b="0" dirty="0">
                    <a:solidFill>
                      <a:srgbClr val="FFFF00"/>
                    </a:solidFill>
                    <a:latin typeface="微软雅黑" panose="020B0503020204020204" pitchFamily="34" charset="-122"/>
                    <a:ea typeface="微软雅黑" panose="020B0503020204020204" pitchFamily="34" charset="-122"/>
                    <a:cs typeface="Arial Unicode MS" pitchFamily="34" charset="-122"/>
                  </a:rPr>
                  <a:t>这篇文章是</a:t>
                </a:r>
                <a:r>
                  <a:rPr lang="en-US" altLang="zh-CN" sz="1200" b="0" dirty="0">
                    <a:solidFill>
                      <a:srgbClr val="FFFF00"/>
                    </a:solidFill>
                    <a:latin typeface="微软雅黑" panose="020B0503020204020204" pitchFamily="34" charset="-122"/>
                    <a:ea typeface="微软雅黑" panose="020B0503020204020204" pitchFamily="34" charset="-122"/>
                    <a:cs typeface="Arial Unicode MS" pitchFamily="34" charset="-122"/>
                  </a:rPr>
                  <a:t>SIMP</a:t>
                </a:r>
                <a:r>
                  <a:rPr lang="zh-CN" altLang="en-US" sz="1200" b="0" dirty="0">
                    <a:solidFill>
                      <a:srgbClr val="FFFF00"/>
                    </a:solidFill>
                    <a:latin typeface="微软雅黑" panose="020B0503020204020204" pitchFamily="34" charset="-122"/>
                    <a:ea typeface="微软雅黑" panose="020B0503020204020204" pitchFamily="34" charset="-122"/>
                    <a:cs typeface="Arial Unicode MS" pitchFamily="34" charset="-122"/>
                  </a:rPr>
                  <a:t>方法的曲面推广，核心是过滤格式的修改</a:t>
                </a:r>
                <a:endParaRPr lang="en-US" altLang="zh-CN" sz="1200" b="0" dirty="0">
                  <a:solidFill>
                    <a:srgbClr val="FFFF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左式是经典的</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Helmholtz</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型过滤满足的控制方程，如果是二维问题，</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算子定义在</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R2</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空间中，如果是三维问题，则是定义在</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R3</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空间中。</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右式是基于曲面修改的过滤格式，</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s</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由曲面的切向与法向导数定义。过滤格式修改的重要性可以从一个极端的例子看出，比如这样一个瑞士卷曲面，关于曲面上一点的球面过滤格式可能会包括里层的密度分布，而这是不合理的。</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mc:Fallback>
      </mc:AlternateContent>
      <p:sp>
        <p:nvSpPr>
          <p:cNvPr id="33796" name="Slide Number Placeholder 3">
            <a:extLst>
              <a:ext uri="{FF2B5EF4-FFF2-40B4-BE49-F238E27FC236}">
                <a16:creationId xmlns:a16="http://schemas.microsoft.com/office/drawing/2014/main" id="{3CEA6FC4-68A1-4599-B763-D08A6D2CCC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81691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AB386725-1B2B-498A-834F-8BCC3F2EFA61}"/>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E9AA3E60-DBE2-4905-92BC-47480BC925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第</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二</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个工作是</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曲面上的水平集拓扑优化</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水平集方法灵敏度分析的核心是</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HJ</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方程的求解，而在曲面上求解将非常困难，因此本研究采用映射的思想，将</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HJ</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方程的演化映射至平面参数域。</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所以说，</a:t>
            </a:r>
            <a:r>
              <a:rPr lang="zh-CN" altLang="en-US" dirty="0"/>
              <a:t>相比连续体拓扑优化，</a:t>
            </a:r>
            <a:r>
              <a:rPr lang="zh-CN" altLang="en-US" b="0" dirty="0"/>
              <a:t>薄壁结构的拓扑优化需要额外处理曲面几何带来的复杂问题。</a:t>
            </a:r>
            <a:r>
              <a:rPr lang="en-US" altLang="zh-CN" b="0" dirty="0"/>
              <a:t>SIMP</a:t>
            </a:r>
            <a:r>
              <a:rPr lang="zh-CN" altLang="en-US" b="0" dirty="0"/>
              <a:t>方法和水平集方法虽然可以直接基于有限元网格来描述结构，但在具体求解过程中仍然存在额外的复杂性需要处理。</a:t>
            </a:r>
            <a:endParaRPr lang="en-US" altLang="zh-CN" sz="1200" b="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796" name="Slide Number Placeholder 3">
            <a:extLst>
              <a:ext uri="{FF2B5EF4-FFF2-40B4-BE49-F238E27FC236}">
                <a16:creationId xmlns:a16="http://schemas.microsoft.com/office/drawing/2014/main" id="{3CEA6FC4-68A1-4599-B763-D08A6D2CCC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4404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53A88-A943-D4AE-A98B-1BB4B88CA470}"/>
            </a:ext>
          </a:extLst>
        </p:cNvPr>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F0E4CC30-D6A5-33CA-9822-60EE684523E2}"/>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753EC897-4E88-A6D9-E1B4-6A53ED1718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266700" algn="just" defTabSz="914400" rtl="0" eaLnBrk="1" fontAlgn="auto" latinLnBrk="0" hangingPunct="1">
              <a:lnSpc>
                <a:spcPct val="100000"/>
              </a:lnSpc>
              <a:spcBef>
                <a:spcPts val="0"/>
              </a:spcBef>
              <a:spcAft>
                <a:spcPts val="60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不同于产品设计中主观的外观设计，结构优化设计是一种客观的、理性的设计方法，</a:t>
            </a:r>
            <a:r>
              <a:rPr lang="zh-CN" altLang="en-US" sz="1200" dirty="0">
                <a:solidFill>
                  <a:srgbClr val="C00000"/>
                </a:solidFill>
              </a:rPr>
              <a:t>建立在严格的力学与数学理论基础上，突破了传统设计中依赖工程师经验的局限性</a:t>
            </a:r>
            <a:r>
              <a:rPr lang="zh-CN" altLang="en-US" dirty="0">
                <a:solidFill>
                  <a:srgbClr val="C00000"/>
                </a:solidFill>
              </a:rPr>
              <a:t>。</a:t>
            </a:r>
            <a:endParaRPr lang="en-US" altLang="zh-CN" dirty="0">
              <a:solidFill>
                <a:srgbClr val="C00000"/>
              </a:solidFill>
            </a:endParaRPr>
          </a:p>
          <a:p>
            <a:pPr indent="266700" algn="just">
              <a:spcAft>
                <a:spcPts val="600"/>
              </a:spcAft>
            </a:pPr>
            <a:endParaRPr lang="en-US" altLang="zh-CN" sz="1200"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600"/>
              </a:spcAft>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根据设计变量种类，结构优化设计主要分为尺寸优化、形状优化和拓扑优化。</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600"/>
              </a:spcAft>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60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其中拓扑优化的设计自由度大、符合工程中所需的创新型设计的需求，因此本文着力研究薄壁结构的拓扑优化设计。</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600"/>
              </a:spcAft>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600"/>
              </a:spcAft>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600"/>
              </a:spcAft>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796" name="Slide Number Placeholder 3">
            <a:extLst>
              <a:ext uri="{FF2B5EF4-FFF2-40B4-BE49-F238E27FC236}">
                <a16:creationId xmlns:a16="http://schemas.microsoft.com/office/drawing/2014/main" id="{4CE0595D-C4AB-630B-D80F-E2C5EF56D3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1334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FDD33-BF11-3014-A9CD-E17F634EE8FE}"/>
            </a:ext>
          </a:extLst>
        </p:cNvPr>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630F3FA3-0202-FFD8-940F-0EAC081E3B46}"/>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2EB46870-7F89-DFB1-463B-13AF23E6AC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266700" algn="just" defTabSz="914400" rtl="0" eaLnBrk="1" fontAlgn="auto" latinLnBrk="0" hangingPunct="1">
              <a:lnSpc>
                <a:spcPct val="100000"/>
              </a:lnSpc>
              <a:spcBef>
                <a:spcPts val="0"/>
              </a:spcBef>
              <a:spcAft>
                <a:spcPts val="60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然而如图所示，相较于平直结构或实体块状结构，薄壁结构通常呈现出更为复杂的曲面几何特征，例如非均匀的曲率分布等。因此，薄壁结构拓扑优化的核心是在曲面或具有曲面特征的几何设计域上，寻求材料的最优分布。</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60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60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然而，</a:t>
            </a:r>
            <a:r>
              <a:rPr lang="zh-CN" altLang="en-US" dirty="0"/>
              <a:t>经典方法通常基于</a:t>
            </a:r>
            <a:r>
              <a:rPr lang="en-US" altLang="zh-CN" dirty="0"/>
              <a:t>2D/3D</a:t>
            </a:r>
            <a:r>
              <a:rPr lang="zh-CN" altLang="en-US" dirty="0"/>
              <a:t>平直空间构建，难以直接应用于复杂曲面薄壁结构。因此这便形成了本研究的核心科学问题，即面向复杂曲面薄壁结构的拓扑优化设计。</a:t>
            </a:r>
          </a:p>
        </p:txBody>
      </p:sp>
      <p:sp>
        <p:nvSpPr>
          <p:cNvPr id="33796" name="Slide Number Placeholder 3">
            <a:extLst>
              <a:ext uri="{FF2B5EF4-FFF2-40B4-BE49-F238E27FC236}">
                <a16:creationId xmlns:a16="http://schemas.microsoft.com/office/drawing/2014/main" id="{A91BAB63-2338-008C-7BE5-147CE98F8E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7436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下面是相关的研究进展</a:t>
            </a:r>
          </a:p>
        </p:txBody>
      </p:sp>
      <p:sp>
        <p:nvSpPr>
          <p:cNvPr id="4" name="灯片编号占位符 3"/>
          <p:cNvSpPr>
            <a:spLocks noGrp="1"/>
          </p:cNvSpPr>
          <p:nvPr>
            <p:ph type="sldNum" sz="quarter" idx="5"/>
          </p:nvPr>
        </p:nvSpPr>
        <p:spPr/>
        <p:txBody>
          <a:bodyPr/>
          <a:lstStyle/>
          <a:p>
            <a:fld id="{30B7FD0D-80A0-41C9-B3CD-AEEDBD78E570}" type="slidenum">
              <a:rPr lang="zh-CN" altLang="en-US" smtClean="0"/>
              <a:t>7</a:t>
            </a:fld>
            <a:endParaRPr lang="zh-CN" altLang="en-US"/>
          </a:p>
        </p:txBody>
      </p:sp>
    </p:spTree>
    <p:extLst>
      <p:ext uri="{BB962C8B-B14F-4D97-AF65-F5344CB8AC3E}">
        <p14:creationId xmlns:p14="http://schemas.microsoft.com/office/powerpoint/2010/main" val="3942702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首先是经典拓扑优化方法的简介。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自上世纪 </a:t>
            </a:r>
            <a:r>
              <a:rPr lang="en-US" altLang="zh-CN" dirty="0"/>
              <a:t>80 </a:t>
            </a:r>
            <a:r>
              <a:rPr lang="zh-CN" altLang="en-US" dirty="0"/>
              <a:t>年代，程耿东先生提出“微结构”概念、做出奠基性贡献后，各类经典的拓扑优化方法被相继提出，包括等。</a:t>
            </a:r>
            <a:endParaRPr lang="en-US" altLang="zh-CN" dirty="0"/>
          </a:p>
          <a:p>
            <a:endParaRPr lang="en-US" altLang="zh-CN" dirty="0"/>
          </a:p>
          <a:p>
            <a:r>
              <a:rPr lang="zh-CN" altLang="en-US" dirty="0"/>
              <a:t>这些经典方法并没有直接对结构进行几何建模，因此统称为隐式拓扑优化方法。</a:t>
            </a:r>
            <a:endParaRPr lang="en-US" altLang="zh-CN" dirty="0"/>
          </a:p>
        </p:txBody>
      </p:sp>
      <p:sp>
        <p:nvSpPr>
          <p:cNvPr id="4" name="灯片编号占位符 3"/>
          <p:cNvSpPr>
            <a:spLocks noGrp="1"/>
          </p:cNvSpPr>
          <p:nvPr>
            <p:ph type="sldNum" sz="quarter" idx="5"/>
          </p:nvPr>
        </p:nvSpPr>
        <p:spPr/>
        <p:txBody>
          <a:bodyPr/>
          <a:lstStyle/>
          <a:p>
            <a:fld id="{30B7FD0D-80A0-41C9-B3CD-AEEDBD78E570}" type="slidenum">
              <a:rPr lang="zh-CN" altLang="en-US" smtClean="0"/>
              <a:t>8</a:t>
            </a:fld>
            <a:endParaRPr lang="zh-CN" altLang="en-US"/>
          </a:p>
        </p:txBody>
      </p:sp>
    </p:spTree>
    <p:extLst>
      <p:ext uri="{BB962C8B-B14F-4D97-AF65-F5344CB8AC3E}">
        <p14:creationId xmlns:p14="http://schemas.microsoft.com/office/powerpoint/2010/main" val="361742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AB386725-1B2B-498A-834F-8BCC3F2EFA61}"/>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E9AA3E60-DBE2-4905-92BC-47480BC925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不同于之前提到的隐式方法，本文则采用显式的移动可变形组件法进行拓扑优化，充分利用其设计变量少、收敛速度快、无需过滤操作等优点，</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其基本思想如图所示，在单个组件层面采用经典的超椭圆函数进行描述；</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在整体结构层次采用</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KS</a:t>
            </a: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函数对不同组件凝聚，通过不同组件的移动变形和覆盖实现拓扑的变化</a:t>
            </a: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796" name="Slide Number Placeholder 3">
            <a:extLst>
              <a:ext uri="{FF2B5EF4-FFF2-40B4-BE49-F238E27FC236}">
                <a16:creationId xmlns:a16="http://schemas.microsoft.com/office/drawing/2014/main" id="{3CEA6FC4-68A1-4599-B763-D08A6D2CCC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556385-3AA2-4644-A77C-73436115CECB}"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88857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0C53A-B520-2888-5B81-786B37DB8A5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AF727D5-42E0-9FD2-2C5D-BB040A24BB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3BA009E-C9E3-0C79-8790-C290C23ED0EC}"/>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2E1FC4D-41F8-CC7E-27DD-25E0465ACD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D10FEA-E94D-6C82-A17D-8ED465BD18F5}"/>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310923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8F3FE-764E-3E24-3592-7180988792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2D3765-9600-3D64-DE0F-78CCCFF917C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1C7593-73A8-50E6-C0A4-C0A977901734}"/>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CB26A5F1-2AC1-E158-B3EE-A4BC07CB61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915826-B01A-8F6D-14F1-29048FAEC3A9}"/>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173619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67B1B5-5303-5D92-EF95-AFA826E8EC1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0299FD7-3C25-E8A0-1FD5-6E6721382D0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330E3C-D769-F3B0-7159-67B0C37CA47A}"/>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ADA81A11-267E-1A1F-B067-84286D7D56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836E22-51E3-FFD1-C34B-5695DB8B0E2A}"/>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3283674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FEE06-9C08-9BF7-6521-D518093BBE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BD9FCC-E760-1A85-5389-B0B8AFB1EE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3CF952-21A1-DFB5-1AA1-B854547D7FEA}"/>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F040D01D-025B-1B94-B505-2D6DBB292E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BE2E0D-664A-E3D6-3EC7-FDA0CD61353E}"/>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1408835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9136E-EF76-DF0C-0D36-7AE83C714D5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95ABC49-A067-EE20-3CFA-51450B56FF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159CB57-5B22-6108-A43A-0894217E1099}"/>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8A4423FB-409D-B2CA-BA46-5229FEC3F3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86FA61-119E-FA9F-26AD-E6226E497D1C}"/>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157274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FEBF3-B85D-6C54-4133-6D227CABF5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8B5EDF-62AA-D9DD-4A34-E7162FF2BE9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8FEE80-712C-E60A-4A03-7D18535E6E6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2CA5506-6054-B192-F972-8E8D36D55C4B}"/>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C078A696-3823-215F-2A38-ADE8A9D2F2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3D7AFB-A243-E706-5A6D-6D152D0A743A}"/>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347352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6B8C0-E733-5BD5-52A0-DFB538FB334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23DB6F-D2F7-7717-A5F1-3F4E0D74C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DFE4ED4-67FE-8B6B-42BA-725DD0A3DBC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E65ECFA-40FD-B6A1-348D-36CB488E47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EB0547-3554-4B89-5C01-FCC675DF20C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9B618C4-DDBB-36D5-0DFE-EFBCEA2DD52D}"/>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8" name="页脚占位符 7">
            <a:extLst>
              <a:ext uri="{FF2B5EF4-FFF2-40B4-BE49-F238E27FC236}">
                <a16:creationId xmlns:a16="http://schemas.microsoft.com/office/drawing/2014/main" id="{3DC47BE8-1693-EED7-29AD-A40F53AF9D1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A933D0A-0EF9-ADB4-2E9F-163E457E8819}"/>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1128513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8622C-522E-E262-BD46-DD514DD9217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6D749CA-274B-5D30-625D-E59FE35831F9}"/>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4" name="页脚占位符 3">
            <a:extLst>
              <a:ext uri="{FF2B5EF4-FFF2-40B4-BE49-F238E27FC236}">
                <a16:creationId xmlns:a16="http://schemas.microsoft.com/office/drawing/2014/main" id="{487CD8E9-08F6-7BC3-583C-E8EAF63C83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2B5C616-35F2-C20B-BA61-99A8D972DD0F}"/>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22098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03103F-F0F8-074F-82B9-EEA259D8D407}"/>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3" name="页脚占位符 2">
            <a:extLst>
              <a:ext uri="{FF2B5EF4-FFF2-40B4-BE49-F238E27FC236}">
                <a16:creationId xmlns:a16="http://schemas.microsoft.com/office/drawing/2014/main" id="{54DB5C70-84F1-CA7A-A822-380FCBA91A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28166B5-C8CE-E5ED-2D34-EED261065C8F}"/>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4204089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C2D21-CDAA-67E8-EC25-C5A838E2FE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018F96-D9A4-E4CB-4AE8-3DAF725E59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30E4C26-7D04-0A76-4BD0-3BF32A5B9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CB641DC-F5CB-3795-17CE-A885A0A7FEBC}"/>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9776A34B-8A34-3461-D6F7-40E43C8ECE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619671-5876-E244-9890-2ECFC8374983}"/>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326958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B8441-3A05-84F3-20A6-8DB775A56C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91F156-2DDE-725B-DD15-8A38E0BBDB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B9EA64-5430-CA02-E687-F8742A4CF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0FA37E-92F2-1B4A-F6EA-D2FD7A0C79B5}"/>
              </a:ext>
            </a:extLst>
          </p:cNvPr>
          <p:cNvSpPr>
            <a:spLocks noGrp="1"/>
          </p:cNvSpPr>
          <p:nvPr>
            <p:ph type="dt" sz="half" idx="10"/>
          </p:nvPr>
        </p:nvSpPr>
        <p:spPr/>
        <p:txBody>
          <a:bodyPr/>
          <a:lstStyle/>
          <a:p>
            <a:fld id="{FBAA2121-6DC3-4A67-AFAE-70D7B63C2560}"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E52FEB88-D157-C2DA-752A-90B17D9959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0E25BC-67DC-CCE8-203C-5EFA966CCEC3}"/>
              </a:ext>
            </a:extLst>
          </p:cNvPr>
          <p:cNvSpPr>
            <a:spLocks noGrp="1"/>
          </p:cNvSpPr>
          <p:nvPr>
            <p:ph type="sldNum" sz="quarter" idx="12"/>
          </p:nvPr>
        </p:nvSpPr>
        <p:spPr/>
        <p:txBody>
          <a:body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4085169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F9E246-F99F-EBC3-B04D-FEB7280AC9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F1C149-A356-D085-75DA-277D1CF449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1DCF7A8-D348-1978-D799-8D466156F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AA2121-6DC3-4A67-AFAE-70D7B63C2560}"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B360610-1603-AD06-18BF-D18C52CABA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AFE5BAD-DF7D-5ADF-E758-B91E0B44B3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5A8BB-25EF-4AC2-95E5-70A75FA80A86}" type="slidenum">
              <a:rPr lang="zh-CN" altLang="en-US" smtClean="0"/>
              <a:t>‹#›</a:t>
            </a:fld>
            <a:endParaRPr lang="zh-CN" altLang="en-US"/>
          </a:p>
        </p:txBody>
      </p:sp>
    </p:spTree>
    <p:extLst>
      <p:ext uri="{BB962C8B-B14F-4D97-AF65-F5344CB8AC3E}">
        <p14:creationId xmlns:p14="http://schemas.microsoft.com/office/powerpoint/2010/main" val="1917961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0.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0.png"/><Relationship Id="rId2" Type="http://schemas.openxmlformats.org/officeDocument/2006/relationships/notesSlide" Target="../notesSlides/notesSlide15.xml"/><Relationship Id="rId16" Type="http://schemas.openxmlformats.org/officeDocument/2006/relationships/image" Target="../media/image801.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1.png"/><Relationship Id="rId5" Type="http://schemas.openxmlformats.org/officeDocument/2006/relationships/image" Target="../media/image69.png"/><Relationship Id="rId15" Type="http://schemas.openxmlformats.org/officeDocument/2006/relationships/image" Target="../media/image791.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1.png"/></Relationships>
</file>

<file path=ppt/slides/_rels/slide1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6.tiff"/></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77.tiff"/><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7.xml"/><Relationship Id="rId16"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79.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19.xml.rels><?xml version="1.0" encoding="UTF-8" standalone="yes"?>
<Relationships xmlns="http://schemas.openxmlformats.org/package/2006/relationships"><Relationship Id="rId3" Type="http://schemas.openxmlformats.org/officeDocument/2006/relationships/image" Target="../media/image80.tiff"/><Relationship Id="rId7" Type="http://schemas.openxmlformats.org/officeDocument/2006/relationships/image" Target="../media/image84.tif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tiff"/><Relationship Id="rId7" Type="http://schemas.openxmlformats.org/officeDocument/2006/relationships/image" Target="../media/image89.gi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8.gif"/><Relationship Id="rId5" Type="http://schemas.openxmlformats.org/officeDocument/2006/relationships/image" Target="../media/image87.tiff"/><Relationship Id="rId10" Type="http://schemas.openxmlformats.org/officeDocument/2006/relationships/image" Target="../media/image114.tiff"/><Relationship Id="rId4" Type="http://schemas.openxmlformats.org/officeDocument/2006/relationships/image" Target="../media/image86.png"/><Relationship Id="rId9" Type="http://schemas.openxmlformats.org/officeDocument/2006/relationships/image" Target="../media/image113.png"/></Relationships>
</file>

<file path=ppt/slides/_rels/slide21.xml.rels><?xml version="1.0" encoding="UTF-8" standalone="yes"?>
<Relationships xmlns="http://schemas.openxmlformats.org/package/2006/relationships"><Relationship Id="rId8" Type="http://schemas.openxmlformats.org/officeDocument/2006/relationships/image" Target="../media/image1204.png"/><Relationship Id="rId13" Type="http://schemas.openxmlformats.org/officeDocument/2006/relationships/image" Target="../media/image1250.png"/><Relationship Id="rId18" Type="http://schemas.openxmlformats.org/officeDocument/2006/relationships/image" Target="../media/image121.png"/><Relationship Id="rId3" Type="http://schemas.openxmlformats.org/officeDocument/2006/relationships/image" Target="../media/image117.png"/><Relationship Id="rId21" Type="http://schemas.openxmlformats.org/officeDocument/2006/relationships/image" Target="../media/image124.png"/><Relationship Id="rId7" Type="http://schemas.openxmlformats.org/officeDocument/2006/relationships/image" Target="../media/image1194.png"/><Relationship Id="rId12" Type="http://schemas.openxmlformats.org/officeDocument/2006/relationships/image" Target="../media/image1241.png"/><Relationship Id="rId17" Type="http://schemas.openxmlformats.org/officeDocument/2006/relationships/image" Target="../media/image120.png"/><Relationship Id="rId2" Type="http://schemas.openxmlformats.org/officeDocument/2006/relationships/notesSlide" Target="../notesSlides/notesSlide21.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63.png"/><Relationship Id="rId11" Type="http://schemas.openxmlformats.org/officeDocument/2006/relationships/image" Target="../media/image1233.png"/><Relationship Id="rId24" Type="http://schemas.openxmlformats.org/officeDocument/2006/relationships/image" Target="../media/image127.png"/><Relationship Id="rId5" Type="http://schemas.openxmlformats.org/officeDocument/2006/relationships/image" Target="../media/image162.png"/><Relationship Id="rId15" Type="http://schemas.openxmlformats.org/officeDocument/2006/relationships/image" Target="../media/image118.png"/><Relationship Id="rId23" Type="http://schemas.openxmlformats.org/officeDocument/2006/relationships/image" Target="../media/image126.png"/><Relationship Id="rId10" Type="http://schemas.openxmlformats.org/officeDocument/2006/relationships/image" Target="../media/image1224.png"/><Relationship Id="rId19" Type="http://schemas.openxmlformats.org/officeDocument/2006/relationships/image" Target="../media/image122.png"/><Relationship Id="rId4" Type="http://schemas.openxmlformats.org/officeDocument/2006/relationships/image" Target="../media/image1164.png"/><Relationship Id="rId9" Type="http://schemas.openxmlformats.org/officeDocument/2006/relationships/image" Target="../media/image1213.png"/><Relationship Id="rId14" Type="http://schemas.openxmlformats.org/officeDocument/2006/relationships/image" Target="../media/image1262.png"/><Relationship Id="rId22" Type="http://schemas.openxmlformats.org/officeDocument/2006/relationships/image" Target="../media/image125.png"/></Relationships>
</file>

<file path=ppt/slides/_rels/slide22.xml.rels><?xml version="1.0" encoding="UTF-8" standalone="yes"?>
<Relationships xmlns="http://schemas.openxmlformats.org/package/2006/relationships"><Relationship Id="rId3" Type="http://schemas.openxmlformats.org/officeDocument/2006/relationships/image" Target="../media/image128.tiff"/><Relationship Id="rId7" Type="http://schemas.openxmlformats.org/officeDocument/2006/relationships/image" Target="../media/image132.tif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gif"/><Relationship Id="rId4" Type="http://schemas.openxmlformats.org/officeDocument/2006/relationships/image" Target="../media/image129.tiff"/></Relationships>
</file>

<file path=ppt/slides/_rels/slide23.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29.tiff"/><Relationship Id="rId4" Type="http://schemas.openxmlformats.org/officeDocument/2006/relationships/image" Target="../media/image114.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2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65.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1.png"/><Relationship Id="rId10" Type="http://schemas.openxmlformats.org/officeDocument/2006/relationships/image" Target="../media/image144.jpeg"/><Relationship Id="rId4" Type="http://schemas.openxmlformats.org/officeDocument/2006/relationships/image" Target="../media/image66.png"/><Relationship Id="rId9" Type="http://schemas.openxmlformats.org/officeDocument/2006/relationships/image" Target="../media/image143.png"/></Relationships>
</file>

<file path=ppt/slides/_rels/slide2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5.png"/><Relationship Id="rId7"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46.png"/><Relationship Id="rId4" Type="http://schemas.openxmlformats.org/officeDocument/2006/relationships/image" Target="../media/image43.gif"/><Relationship Id="rId9" Type="http://schemas.openxmlformats.org/officeDocument/2006/relationships/image" Target="../media/image149.png"/></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69.png"/><Relationship Id="rId3" Type="http://schemas.openxmlformats.org/officeDocument/2006/relationships/image" Target="../media/image150.png"/><Relationship Id="rId12"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7.xml"/><Relationship Id="rId11" Type="http://schemas.openxmlformats.org/officeDocument/2006/relationships/image" Target="NUL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56.png"/><Relationship Id="rId72" Type="http://schemas.openxmlformats.org/officeDocument/2006/relationships/image" Target="../media/image181.png"/><Relationship Id="rId3" Type="http://schemas.openxmlformats.org/officeDocument/2006/relationships/image" Target="../media/image172.png"/><Relationship Id="rId50" Type="http://schemas.openxmlformats.org/officeDocument/2006/relationships/image" Target="NULL"/><Relationship Id="rId68" Type="http://schemas.openxmlformats.org/officeDocument/2006/relationships/image" Target="NULL"/><Relationship Id="rId76" Type="http://schemas.openxmlformats.org/officeDocument/2006/relationships/image" Target="../media/image183.png"/><Relationship Id="rId7" Type="http://schemas.openxmlformats.org/officeDocument/2006/relationships/image" Target="../media/image176.png"/><Relationship Id="rId67" Type="http://schemas.openxmlformats.org/officeDocument/2006/relationships/image" Target="NULL"/><Relationship Id="rId71" Type="http://schemas.openxmlformats.org/officeDocument/2006/relationships/image" Target="../media/image180.png"/><Relationship Id="rId2" Type="http://schemas.openxmlformats.org/officeDocument/2006/relationships/notesSlide" Target="../notesSlides/notesSlide29.xml"/><Relationship Id="rId70" Type="http://schemas.openxmlformats.org/officeDocument/2006/relationships/image" Target="../media/image179.png"/><Relationship Id="rId75"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75.png"/><Relationship Id="rId66" Type="http://schemas.openxmlformats.org/officeDocument/2006/relationships/image" Target="NULL"/><Relationship Id="rId74" Type="http://schemas.openxmlformats.org/officeDocument/2006/relationships/image" Target="NULL"/><Relationship Id="rId5" Type="http://schemas.openxmlformats.org/officeDocument/2006/relationships/image" Target="../media/image174.png"/><Relationship Id="rId49" Type="http://schemas.openxmlformats.org/officeDocument/2006/relationships/image" Target="NULL"/><Relationship Id="rId65" Type="http://schemas.openxmlformats.org/officeDocument/2006/relationships/image" Target="NULL"/><Relationship Id="rId73" Type="http://schemas.openxmlformats.org/officeDocument/2006/relationships/image" Target="NULL"/><Relationship Id="rId4" Type="http://schemas.openxmlformats.org/officeDocument/2006/relationships/image" Target="../media/image173.png"/><Relationship Id="rId9" Type="http://schemas.openxmlformats.org/officeDocument/2006/relationships/image" Target="NULL"/><Relationship Id="rId64" Type="http://schemas.openxmlformats.org/officeDocument/2006/relationships/image" Target="NULL"/><Relationship Id="rId69" Type="http://schemas.openxmlformats.org/officeDocument/2006/relationships/image" Target="../media/image178.png"/></Relationships>
</file>

<file path=ppt/slides/_rels/slide31.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48.png"/><Relationship Id="rId18" Type="http://schemas.openxmlformats.org/officeDocument/2006/relationships/image" Target="../media/image185.png"/><Relationship Id="rId3" Type="http://schemas.openxmlformats.org/officeDocument/2006/relationships/image" Target="../media/image1961.png"/><Relationship Id="rId7" Type="http://schemas.openxmlformats.org/officeDocument/2006/relationships/image" Target="../media/image161.png"/><Relationship Id="rId12" Type="http://schemas.openxmlformats.org/officeDocument/2006/relationships/image" Target="../media/image170.png"/><Relationship Id="rId17" Type="http://schemas.openxmlformats.org/officeDocument/2006/relationships/image" Target="../media/image184.png"/><Relationship Id="rId2" Type="http://schemas.openxmlformats.org/officeDocument/2006/relationships/image" Target="../media/image157.png"/><Relationship Id="rId16"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9.png"/><Relationship Id="rId5" Type="http://schemas.openxmlformats.org/officeDocument/2006/relationships/image" Target="../media/image147.png"/><Relationship Id="rId15" Type="http://schemas.openxmlformats.org/officeDocument/2006/relationships/image" Target="../media/image171.png"/><Relationship Id="rId10" Type="http://schemas.openxmlformats.org/officeDocument/2006/relationships/image" Target="../media/image166.png"/><Relationship Id="rId4" Type="http://schemas.openxmlformats.org/officeDocument/2006/relationships/image" Target="../media/image158.png"/><Relationship Id="rId9" Type="http://schemas.openxmlformats.org/officeDocument/2006/relationships/image" Target="../media/image165.png"/><Relationship Id="rId14" Type="http://schemas.openxmlformats.org/officeDocument/2006/relationships/image" Target="../media/image149.png"/></Relationships>
</file>

<file path=ppt/slides/_rels/slide32.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png"/><Relationship Id="rId18" Type="http://schemas.openxmlformats.org/officeDocument/2006/relationships/image" Target="../media/image2141.png"/><Relationship Id="rId3" Type="http://schemas.openxmlformats.org/officeDocument/2006/relationships/image" Target="../media/image186.png"/><Relationship Id="rId21" Type="http://schemas.openxmlformats.org/officeDocument/2006/relationships/image" Target="../media/image2170.png"/><Relationship Id="rId7" Type="http://schemas.openxmlformats.org/officeDocument/2006/relationships/image" Target="../media/image190.png"/><Relationship Id="rId12" Type="http://schemas.openxmlformats.org/officeDocument/2006/relationships/image" Target="../media/image2091.png"/><Relationship Id="rId17" Type="http://schemas.openxmlformats.org/officeDocument/2006/relationships/image" Target="../media/image199.png"/><Relationship Id="rId2" Type="http://schemas.openxmlformats.org/officeDocument/2006/relationships/image" Target="../media/image1991.png"/><Relationship Id="rId16" Type="http://schemas.openxmlformats.org/officeDocument/2006/relationships/image" Target="../media/image198.png"/><Relationship Id="rId20" Type="http://schemas.openxmlformats.org/officeDocument/2006/relationships/image" Target="../media/image2161.png"/><Relationship Id="rId1" Type="http://schemas.openxmlformats.org/officeDocument/2006/relationships/slideLayout" Target="../slideLayouts/slideLayout7.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97.png"/><Relationship Id="rId10" Type="http://schemas.openxmlformats.org/officeDocument/2006/relationships/image" Target="../media/image193.png"/><Relationship Id="rId19" Type="http://schemas.openxmlformats.org/officeDocument/2006/relationships/image" Target="../media/image2151.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6.png"/></Relationships>
</file>

<file path=ppt/slides/_rels/slide3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34.xml.rels><?xml version="1.0" encoding="UTF-8" standalone="yes"?>
<Relationships xmlns="http://schemas.openxmlformats.org/package/2006/relationships"><Relationship Id="rId8" Type="http://schemas.openxmlformats.org/officeDocument/2006/relationships/image" Target="../media/image206.png"/><Relationship Id="rId3" Type="http://schemas.microsoft.com/office/2007/relationships/media" Target="../media/media2.mp4"/><Relationship Id="rId7" Type="http://schemas.openxmlformats.org/officeDocument/2006/relationships/image" Target="../media/image20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0.xml"/><Relationship Id="rId5" Type="http://schemas.openxmlformats.org/officeDocument/2006/relationships/slideLayout" Target="../slideLayouts/slideLayout7.xml"/><Relationship Id="rId10" Type="http://schemas.openxmlformats.org/officeDocument/2006/relationships/image" Target="../media/image208.png"/><Relationship Id="rId4" Type="http://schemas.openxmlformats.org/officeDocument/2006/relationships/video" Target="../media/media2.mp4"/><Relationship Id="rId9" Type="http://schemas.openxmlformats.org/officeDocument/2006/relationships/image" Target="../media/image20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14.jpeg"/><Relationship Id="rId3" Type="http://schemas.openxmlformats.org/officeDocument/2006/relationships/image" Target="../media/image209.png"/><Relationship Id="rId7" Type="http://schemas.openxmlformats.org/officeDocument/2006/relationships/image" Target="../media/image213.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12.jpe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215.png"/></Relationships>
</file>

<file path=ppt/slides/_rels/slide37.xml.rels><?xml version="1.0" encoding="UTF-8" standalone="yes"?>
<Relationships xmlns="http://schemas.openxmlformats.org/package/2006/relationships"><Relationship Id="rId18" Type="http://schemas.openxmlformats.org/officeDocument/2006/relationships/image" Target="../media/image1040.png"/><Relationship Id="rId26" Type="http://schemas.openxmlformats.org/officeDocument/2006/relationships/image" Target="../media/image251.png"/><Relationship Id="rId3" Type="http://schemas.openxmlformats.org/officeDocument/2006/relationships/image" Target="../media/image216.png"/><Relationship Id="rId21" Type="http://schemas.openxmlformats.org/officeDocument/2006/relationships/image" Target="../media/image246.png"/><Relationship Id="rId34" Type="http://schemas.openxmlformats.org/officeDocument/2006/relationships/image" Target="../media/image226.png"/><Relationship Id="rId17" Type="http://schemas.openxmlformats.org/officeDocument/2006/relationships/image" Target="../media/image1030.png"/><Relationship Id="rId25" Type="http://schemas.openxmlformats.org/officeDocument/2006/relationships/image" Target="../media/image250.png"/><Relationship Id="rId33" Type="http://schemas.openxmlformats.org/officeDocument/2006/relationships/image" Target="../media/image225.png"/><Relationship Id="rId2" Type="http://schemas.openxmlformats.org/officeDocument/2006/relationships/notesSlide" Target="../notesSlides/notesSlide33.xml"/><Relationship Id="rId16" Type="http://schemas.openxmlformats.org/officeDocument/2006/relationships/image" Target="../media/image1020.png"/><Relationship Id="rId20" Type="http://schemas.openxmlformats.org/officeDocument/2006/relationships/image" Target="../media/image218.png"/><Relationship Id="rId29" Type="http://schemas.openxmlformats.org/officeDocument/2006/relationships/image" Target="../media/image221.png"/><Relationship Id="rId1" Type="http://schemas.openxmlformats.org/officeDocument/2006/relationships/slideLayout" Target="../slideLayouts/slideLayout7.xml"/><Relationship Id="rId24" Type="http://schemas.openxmlformats.org/officeDocument/2006/relationships/image" Target="../media/image249.png"/><Relationship Id="rId32" Type="http://schemas.openxmlformats.org/officeDocument/2006/relationships/image" Target="../media/image224.png"/><Relationship Id="rId15" Type="http://schemas.openxmlformats.org/officeDocument/2006/relationships/image" Target="../media/image1010.png"/><Relationship Id="rId23" Type="http://schemas.openxmlformats.org/officeDocument/2006/relationships/image" Target="../media/image248.png"/><Relationship Id="rId28" Type="http://schemas.openxmlformats.org/officeDocument/2006/relationships/image" Target="../media/image220.png"/><Relationship Id="rId36" Type="http://schemas.openxmlformats.org/officeDocument/2006/relationships/image" Target="../media/image228.png"/><Relationship Id="rId19" Type="http://schemas.openxmlformats.org/officeDocument/2006/relationships/image" Target="../media/image217.png"/><Relationship Id="rId31" Type="http://schemas.openxmlformats.org/officeDocument/2006/relationships/image" Target="../media/image223.png"/><Relationship Id="rId14" Type="http://schemas.openxmlformats.org/officeDocument/2006/relationships/image" Target="../media/image1000.png"/><Relationship Id="rId22" Type="http://schemas.openxmlformats.org/officeDocument/2006/relationships/image" Target="../media/image247.png"/><Relationship Id="rId27" Type="http://schemas.openxmlformats.org/officeDocument/2006/relationships/image" Target="../media/image219.png"/><Relationship Id="rId30" Type="http://schemas.openxmlformats.org/officeDocument/2006/relationships/image" Target="../media/image222.png"/><Relationship Id="rId35" Type="http://schemas.openxmlformats.org/officeDocument/2006/relationships/image" Target="../media/image227.png"/></Relationships>
</file>

<file path=ppt/slides/_rels/slide38.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39.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59.png"/><Relationship Id="rId3" Type="http://schemas.openxmlformats.org/officeDocument/2006/relationships/image" Target="../media/image2430.png"/><Relationship Id="rId7" Type="http://schemas.openxmlformats.org/officeDocument/2006/relationships/image" Target="../media/image253.png"/><Relationship Id="rId12" Type="http://schemas.openxmlformats.org/officeDocument/2006/relationships/image" Target="../media/image25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52.png"/><Relationship Id="rId11" Type="http://schemas.openxmlformats.org/officeDocument/2006/relationships/image" Target="../media/image257.png"/><Relationship Id="rId5" Type="http://schemas.openxmlformats.org/officeDocument/2006/relationships/image" Target="../media/image245.png"/><Relationship Id="rId15" Type="http://schemas.openxmlformats.org/officeDocument/2006/relationships/image" Target="../media/image79.jpeg"/><Relationship Id="rId10" Type="http://schemas.openxmlformats.org/officeDocument/2006/relationships/image" Target="../media/image256.png"/><Relationship Id="rId4" Type="http://schemas.openxmlformats.org/officeDocument/2006/relationships/image" Target="../media/image2440.png"/><Relationship Id="rId9" Type="http://schemas.openxmlformats.org/officeDocument/2006/relationships/image" Target="../media/image255.png"/><Relationship Id="rId14" Type="http://schemas.openxmlformats.org/officeDocument/2006/relationships/image" Target="../media/image26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13" Type="http://schemas.openxmlformats.org/officeDocument/2006/relationships/image" Target="../media/image2270.png"/><Relationship Id="rId39" Type="http://schemas.openxmlformats.org/officeDocument/2006/relationships/image" Target="../media/image244.png"/><Relationship Id="rId51" Type="http://schemas.openxmlformats.org/officeDocument/2006/relationships/image" Target="../media/image268.png"/><Relationship Id="rId3" Type="http://schemas.openxmlformats.org/officeDocument/2006/relationships/image" Target="../media/image235.png"/><Relationship Id="rId34" Type="http://schemas.openxmlformats.org/officeDocument/2006/relationships/image" Target="../media/image239.png"/><Relationship Id="rId42" Type="http://schemas.openxmlformats.org/officeDocument/2006/relationships/image" Target="../media/image263.png"/><Relationship Id="rId47" Type="http://schemas.openxmlformats.org/officeDocument/2006/relationships/image" Target="../media/image278.png"/><Relationship Id="rId50" Type="http://schemas.openxmlformats.org/officeDocument/2006/relationships/image" Target="../media/image267.png"/><Relationship Id="rId12" Type="http://schemas.openxmlformats.org/officeDocument/2006/relationships/image" Target="../media/image2100.png"/><Relationship Id="rId33" Type="http://schemas.openxmlformats.org/officeDocument/2006/relationships/image" Target="../media/image238.png"/><Relationship Id="rId38" Type="http://schemas.openxmlformats.org/officeDocument/2006/relationships/image" Target="../media/image243.png"/><Relationship Id="rId46" Type="http://schemas.openxmlformats.org/officeDocument/2006/relationships/image" Target="../media/image277.png"/><Relationship Id="rId2" Type="http://schemas.openxmlformats.org/officeDocument/2006/relationships/notesSlide" Target="../notesSlides/notesSlide36.xml"/><Relationship Id="rId29" Type="http://schemas.openxmlformats.org/officeDocument/2006/relationships/image" Target="../media/image2230.png"/><Relationship Id="rId41" Type="http://schemas.openxmlformats.org/officeDocument/2006/relationships/image" Target="../media/image262.png"/><Relationship Id="rId1" Type="http://schemas.openxmlformats.org/officeDocument/2006/relationships/slideLayout" Target="../slideLayouts/slideLayout7.xml"/><Relationship Id="rId11" Type="http://schemas.openxmlformats.org/officeDocument/2006/relationships/image" Target="../media/image2130.png"/><Relationship Id="rId32" Type="http://schemas.openxmlformats.org/officeDocument/2006/relationships/image" Target="../media/image237.png"/><Relationship Id="rId37" Type="http://schemas.openxmlformats.org/officeDocument/2006/relationships/image" Target="../media/image242.png"/><Relationship Id="rId40" Type="http://schemas.openxmlformats.org/officeDocument/2006/relationships/image" Target="../media/image261.png"/><Relationship Id="rId45" Type="http://schemas.openxmlformats.org/officeDocument/2006/relationships/image" Target="../media/image266.png"/><Relationship Id="rId28" Type="http://schemas.openxmlformats.org/officeDocument/2006/relationships/image" Target="../media/image2220.png"/><Relationship Id="rId36" Type="http://schemas.openxmlformats.org/officeDocument/2006/relationships/image" Target="../media/image241.png"/><Relationship Id="rId49" Type="http://schemas.openxmlformats.org/officeDocument/2006/relationships/image" Target="../media/image280.png"/><Relationship Id="rId31" Type="http://schemas.openxmlformats.org/officeDocument/2006/relationships/image" Target="../media/image2250.png"/><Relationship Id="rId10" Type="http://schemas.openxmlformats.org/officeDocument/2006/relationships/image" Target="../media/image2110.png"/><Relationship Id="rId44" Type="http://schemas.openxmlformats.org/officeDocument/2006/relationships/image" Target="../media/image265.png"/><Relationship Id="rId4" Type="http://schemas.openxmlformats.org/officeDocument/2006/relationships/image" Target="../media/image236.png"/><Relationship Id="rId27" Type="http://schemas.openxmlformats.org/officeDocument/2006/relationships/image" Target="../media/image2210.png"/><Relationship Id="rId30" Type="http://schemas.openxmlformats.org/officeDocument/2006/relationships/image" Target="../media/image2240.png"/><Relationship Id="rId9" Type="http://schemas.openxmlformats.org/officeDocument/2006/relationships/image" Target="../media/image2260.png"/><Relationship Id="rId35" Type="http://schemas.openxmlformats.org/officeDocument/2006/relationships/image" Target="../media/image240.png"/><Relationship Id="rId43" Type="http://schemas.openxmlformats.org/officeDocument/2006/relationships/image" Target="../media/image264.png"/><Relationship Id="rId48" Type="http://schemas.openxmlformats.org/officeDocument/2006/relationships/image" Target="../media/image279.png"/></Relationships>
</file>

<file path=ppt/slides/_rels/slide41.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83.png"/><Relationship Id="rId18" Type="http://schemas.openxmlformats.org/officeDocument/2006/relationships/image" Target="../media/image298.png"/><Relationship Id="rId26" Type="http://schemas.openxmlformats.org/officeDocument/2006/relationships/image" Target="../media/image290.png"/><Relationship Id="rId39" Type="http://schemas.openxmlformats.org/officeDocument/2006/relationships/image" Target="../media/image304.png"/><Relationship Id="rId3" Type="http://schemas.openxmlformats.org/officeDocument/2006/relationships/image" Target="../media/image269.png"/><Relationship Id="rId21" Type="http://schemas.openxmlformats.org/officeDocument/2006/relationships/image" Target="../media/image285.png"/><Relationship Id="rId34" Type="http://schemas.openxmlformats.org/officeDocument/2006/relationships/image" Target="../media/image294.png"/><Relationship Id="rId7" Type="http://schemas.openxmlformats.org/officeDocument/2006/relationships/image" Target="../media/image273.png"/><Relationship Id="rId12" Type="http://schemas.openxmlformats.org/officeDocument/2006/relationships/image" Target="../media/image282.png"/><Relationship Id="rId17" Type="http://schemas.openxmlformats.org/officeDocument/2006/relationships/image" Target="../media/image297.png"/><Relationship Id="rId25" Type="http://schemas.openxmlformats.org/officeDocument/2006/relationships/image" Target="../media/image289.png"/><Relationship Id="rId33" Type="http://schemas.openxmlformats.org/officeDocument/2006/relationships/image" Target="../media/image293.png"/><Relationship Id="rId38" Type="http://schemas.openxmlformats.org/officeDocument/2006/relationships/image" Target="../media/image303.png"/><Relationship Id="rId2" Type="http://schemas.openxmlformats.org/officeDocument/2006/relationships/notesSlide" Target="../notesSlides/notesSlide37.xml"/><Relationship Id="rId16" Type="http://schemas.openxmlformats.org/officeDocument/2006/relationships/image" Target="../media/image296.png"/><Relationship Id="rId20" Type="http://schemas.openxmlformats.org/officeDocument/2006/relationships/image" Target="../media/image300.png"/><Relationship Id="rId29" Type="http://schemas.openxmlformats.org/officeDocument/2006/relationships/image" Target="../media/image2130.png"/><Relationship Id="rId1" Type="http://schemas.openxmlformats.org/officeDocument/2006/relationships/slideLayout" Target="../slideLayouts/slideLayout7.xml"/><Relationship Id="rId6" Type="http://schemas.openxmlformats.org/officeDocument/2006/relationships/image" Target="../media/image272.png"/><Relationship Id="rId11" Type="http://schemas.openxmlformats.org/officeDocument/2006/relationships/image" Target="../media/image281.png"/><Relationship Id="rId24" Type="http://schemas.openxmlformats.org/officeDocument/2006/relationships/image" Target="../media/image288.png"/><Relationship Id="rId32" Type="http://schemas.openxmlformats.org/officeDocument/2006/relationships/image" Target="../media/image292.png"/><Relationship Id="rId37" Type="http://schemas.openxmlformats.org/officeDocument/2006/relationships/image" Target="../media/image302.png"/><Relationship Id="rId5" Type="http://schemas.openxmlformats.org/officeDocument/2006/relationships/image" Target="../media/image271.png"/><Relationship Id="rId15" Type="http://schemas.openxmlformats.org/officeDocument/2006/relationships/image" Target="../media/image295.png"/><Relationship Id="rId23" Type="http://schemas.openxmlformats.org/officeDocument/2006/relationships/image" Target="../media/image287.png"/><Relationship Id="rId28" Type="http://schemas.openxmlformats.org/officeDocument/2006/relationships/image" Target="../media/image2490.png"/><Relationship Id="rId36" Type="http://schemas.openxmlformats.org/officeDocument/2006/relationships/image" Target="../media/image442.png"/><Relationship Id="rId10" Type="http://schemas.openxmlformats.org/officeDocument/2006/relationships/image" Target="../media/image276.png"/><Relationship Id="rId19" Type="http://schemas.openxmlformats.org/officeDocument/2006/relationships/image" Target="../media/image299.png"/><Relationship Id="rId31" Type="http://schemas.openxmlformats.org/officeDocument/2006/relationships/image" Target="../media/image2500.png"/><Relationship Id="rId4" Type="http://schemas.openxmlformats.org/officeDocument/2006/relationships/image" Target="../media/image270.png"/><Relationship Id="rId9" Type="http://schemas.openxmlformats.org/officeDocument/2006/relationships/image" Target="../media/image275.png"/><Relationship Id="rId14" Type="http://schemas.openxmlformats.org/officeDocument/2006/relationships/image" Target="../media/image284.png"/><Relationship Id="rId22" Type="http://schemas.openxmlformats.org/officeDocument/2006/relationships/image" Target="../media/image286.png"/><Relationship Id="rId27" Type="http://schemas.openxmlformats.org/officeDocument/2006/relationships/image" Target="../media/image291.png"/><Relationship Id="rId30" Type="http://schemas.openxmlformats.org/officeDocument/2006/relationships/image" Target="../media/image2100.png"/><Relationship Id="rId35" Type="http://schemas.openxmlformats.org/officeDocument/2006/relationships/image" Target="../media/image301.png"/></Relationships>
</file>

<file path=ppt/slides/_rels/slide42.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15.png"/><Relationship Id="rId18" Type="http://schemas.openxmlformats.org/officeDocument/2006/relationships/image" Target="../media/image317.png"/><Relationship Id="rId26" Type="http://schemas.openxmlformats.org/officeDocument/2006/relationships/image" Target="../media/image319.png"/><Relationship Id="rId39" Type="http://schemas.openxmlformats.org/officeDocument/2006/relationships/image" Target="../media/image332.png"/><Relationship Id="rId3" Type="http://schemas.openxmlformats.org/officeDocument/2006/relationships/image" Target="../media/image305.png"/><Relationship Id="rId21" Type="http://schemas.openxmlformats.org/officeDocument/2006/relationships/image" Target="../media/image12401.png"/><Relationship Id="rId34" Type="http://schemas.openxmlformats.org/officeDocument/2006/relationships/image" Target="../media/image327.png"/><Relationship Id="rId7" Type="http://schemas.openxmlformats.org/officeDocument/2006/relationships/image" Target="../media/image309.png"/><Relationship Id="rId12" Type="http://schemas.openxmlformats.org/officeDocument/2006/relationships/image" Target="../media/image314.png"/><Relationship Id="rId17" Type="http://schemas.openxmlformats.org/officeDocument/2006/relationships/image" Target="../media/image12000.png"/><Relationship Id="rId25" Type="http://schemas.openxmlformats.org/officeDocument/2006/relationships/image" Target="../media/image12800.png"/><Relationship Id="rId33" Type="http://schemas.openxmlformats.org/officeDocument/2006/relationships/image" Target="../media/image326.png"/><Relationship Id="rId38" Type="http://schemas.openxmlformats.org/officeDocument/2006/relationships/image" Target="../media/image331.png"/><Relationship Id="rId2" Type="http://schemas.openxmlformats.org/officeDocument/2006/relationships/notesSlide" Target="../notesSlides/notesSlide38.xml"/><Relationship Id="rId16" Type="http://schemas.openxmlformats.org/officeDocument/2006/relationships/image" Target="../media/image11900.png"/><Relationship Id="rId20" Type="http://schemas.openxmlformats.org/officeDocument/2006/relationships/image" Target="../media/image12301.png"/><Relationship Id="rId29" Type="http://schemas.openxmlformats.org/officeDocument/2006/relationships/image" Target="../media/image322.png"/><Relationship Id="rId1" Type="http://schemas.openxmlformats.org/officeDocument/2006/relationships/slideLayout" Target="../slideLayouts/slideLayout7.xml"/><Relationship Id="rId6" Type="http://schemas.openxmlformats.org/officeDocument/2006/relationships/image" Target="../media/image308.png"/><Relationship Id="rId11" Type="http://schemas.openxmlformats.org/officeDocument/2006/relationships/image" Target="../media/image313.png"/><Relationship Id="rId24" Type="http://schemas.openxmlformats.org/officeDocument/2006/relationships/image" Target="../media/image12700.png"/><Relationship Id="rId32" Type="http://schemas.openxmlformats.org/officeDocument/2006/relationships/image" Target="../media/image325.png"/><Relationship Id="rId37" Type="http://schemas.openxmlformats.org/officeDocument/2006/relationships/image" Target="../media/image330.png"/><Relationship Id="rId5" Type="http://schemas.openxmlformats.org/officeDocument/2006/relationships/image" Target="../media/image307.png"/><Relationship Id="rId15" Type="http://schemas.openxmlformats.org/officeDocument/2006/relationships/image" Target="../media/image11800.png"/><Relationship Id="rId23" Type="http://schemas.openxmlformats.org/officeDocument/2006/relationships/image" Target="../media/image12600.png"/><Relationship Id="rId28" Type="http://schemas.openxmlformats.org/officeDocument/2006/relationships/image" Target="../media/image321.png"/><Relationship Id="rId36" Type="http://schemas.openxmlformats.org/officeDocument/2006/relationships/image" Target="../media/image329.png"/><Relationship Id="rId10" Type="http://schemas.openxmlformats.org/officeDocument/2006/relationships/image" Target="../media/image312.png"/><Relationship Id="rId19" Type="http://schemas.openxmlformats.org/officeDocument/2006/relationships/image" Target="../media/image12200.png"/><Relationship Id="rId31" Type="http://schemas.openxmlformats.org/officeDocument/2006/relationships/image" Target="../media/image324.png"/><Relationship Id="rId4" Type="http://schemas.openxmlformats.org/officeDocument/2006/relationships/image" Target="../media/image306.png"/><Relationship Id="rId9" Type="http://schemas.openxmlformats.org/officeDocument/2006/relationships/image" Target="../media/image311.png"/><Relationship Id="rId14" Type="http://schemas.openxmlformats.org/officeDocument/2006/relationships/image" Target="../media/image316.png"/><Relationship Id="rId22" Type="http://schemas.openxmlformats.org/officeDocument/2006/relationships/image" Target="../media/image318.png"/><Relationship Id="rId27" Type="http://schemas.openxmlformats.org/officeDocument/2006/relationships/image" Target="../media/image320.png"/><Relationship Id="rId30" Type="http://schemas.openxmlformats.org/officeDocument/2006/relationships/image" Target="../media/image323.png"/><Relationship Id="rId35" Type="http://schemas.openxmlformats.org/officeDocument/2006/relationships/image" Target="../media/image328.png"/></Relationships>
</file>

<file path=ppt/slides/_rels/slide43.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43.png"/><Relationship Id="rId39" Type="http://schemas.openxmlformats.org/officeDocument/2006/relationships/image" Target="../media/image365.png"/><Relationship Id="rId3" Type="http://schemas.openxmlformats.org/officeDocument/2006/relationships/image" Target="../media/image333.png"/><Relationship Id="rId34" Type="http://schemas.openxmlformats.org/officeDocument/2006/relationships/image" Target="../media/image348.png"/><Relationship Id="rId42" Type="http://schemas.openxmlformats.org/officeDocument/2006/relationships/image" Target="../media/image368.png"/><Relationship Id="rId7" Type="http://schemas.openxmlformats.org/officeDocument/2006/relationships/image" Target="../media/image337.png"/><Relationship Id="rId12" Type="http://schemas.openxmlformats.org/officeDocument/2006/relationships/image" Target="../media/image342.png"/><Relationship Id="rId33" Type="http://schemas.openxmlformats.org/officeDocument/2006/relationships/image" Target="../media/image347.png"/><Relationship Id="rId38" Type="http://schemas.openxmlformats.org/officeDocument/2006/relationships/image" Target="../media/image364.png"/><Relationship Id="rId46" Type="http://schemas.openxmlformats.org/officeDocument/2006/relationships/image" Target="../media/image351.png"/><Relationship Id="rId2" Type="http://schemas.openxmlformats.org/officeDocument/2006/relationships/notesSlide" Target="../notesSlides/notesSlide39.xml"/><Relationship Id="rId29" Type="http://schemas.openxmlformats.org/officeDocument/2006/relationships/image" Target="../media/image355.png"/><Relationship Id="rId41" Type="http://schemas.openxmlformats.org/officeDocument/2006/relationships/image" Target="../media/image367.png"/><Relationship Id="rId1" Type="http://schemas.openxmlformats.org/officeDocument/2006/relationships/slideLayout" Target="../slideLayouts/slideLayout7.xml"/><Relationship Id="rId6" Type="http://schemas.openxmlformats.org/officeDocument/2006/relationships/image" Target="../media/image336.png"/><Relationship Id="rId11" Type="http://schemas.openxmlformats.org/officeDocument/2006/relationships/image" Target="../media/image341.png"/><Relationship Id="rId32" Type="http://schemas.openxmlformats.org/officeDocument/2006/relationships/image" Target="../media/image346.png"/><Relationship Id="rId37" Type="http://schemas.openxmlformats.org/officeDocument/2006/relationships/image" Target="../media/image363.png"/><Relationship Id="rId40" Type="http://schemas.openxmlformats.org/officeDocument/2006/relationships/image" Target="../media/image366.png"/><Relationship Id="rId45" Type="http://schemas.openxmlformats.org/officeDocument/2006/relationships/image" Target="../media/image350.png"/><Relationship Id="rId5" Type="http://schemas.openxmlformats.org/officeDocument/2006/relationships/image" Target="../media/image335.png"/><Relationship Id="rId28" Type="http://schemas.openxmlformats.org/officeDocument/2006/relationships/image" Target="../media/image491.png"/><Relationship Id="rId36" Type="http://schemas.openxmlformats.org/officeDocument/2006/relationships/image" Target="../media/image362.png"/><Relationship Id="rId10" Type="http://schemas.openxmlformats.org/officeDocument/2006/relationships/image" Target="../media/image340.png"/><Relationship Id="rId31" Type="http://schemas.openxmlformats.org/officeDocument/2006/relationships/image" Target="../media/image345.png"/><Relationship Id="rId44" Type="http://schemas.openxmlformats.org/officeDocument/2006/relationships/image" Target="../media/image349.png"/><Relationship Id="rId4" Type="http://schemas.openxmlformats.org/officeDocument/2006/relationships/image" Target="../media/image334.png"/><Relationship Id="rId9" Type="http://schemas.openxmlformats.org/officeDocument/2006/relationships/image" Target="../media/image339.png"/><Relationship Id="rId14" Type="http://schemas.openxmlformats.org/officeDocument/2006/relationships/image" Target="../media/image344.png"/><Relationship Id="rId30" Type="http://schemas.openxmlformats.org/officeDocument/2006/relationships/image" Target="../media/image356.png"/><Relationship Id="rId35" Type="http://schemas.openxmlformats.org/officeDocument/2006/relationships/image" Target="../media/image361.png"/><Relationship Id="rId43" Type="http://schemas.openxmlformats.org/officeDocument/2006/relationships/image" Target="../media/image369.png"/></Relationships>
</file>

<file path=ppt/slides/_rels/slide4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352.png"/><Relationship Id="rId5" Type="http://schemas.openxmlformats.org/officeDocument/2006/relationships/image" Target="../media/image326.png"/><Relationship Id="rId4" Type="http://schemas.openxmlformats.org/officeDocument/2006/relationships/image" Target="../media/image2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358.jpeg"/><Relationship Id="rId13" Type="http://schemas.openxmlformats.org/officeDocument/2006/relationships/image" Target="../media/image371.png"/><Relationship Id="rId3" Type="http://schemas.openxmlformats.org/officeDocument/2006/relationships/image" Target="../media/image353.png"/><Relationship Id="rId7" Type="http://schemas.openxmlformats.org/officeDocument/2006/relationships/image" Target="../media/image357.png"/><Relationship Id="rId12"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370.png"/><Relationship Id="rId5" Type="http://schemas.openxmlformats.org/officeDocument/2006/relationships/image" Target="../media/image355.jpeg"/><Relationship Id="rId10" Type="http://schemas.openxmlformats.org/officeDocument/2006/relationships/image" Target="../media/image360.png"/><Relationship Id="rId4" Type="http://schemas.openxmlformats.org/officeDocument/2006/relationships/image" Target="../media/image354.png"/><Relationship Id="rId9" Type="http://schemas.openxmlformats.org/officeDocument/2006/relationships/image" Target="../media/image359.png"/><Relationship Id="rId14" Type="http://schemas.openxmlformats.org/officeDocument/2006/relationships/image" Target="../media/image372.png"/></Relationships>
</file>

<file path=ppt/slides/_rels/slide47.xml.rels><?xml version="1.0" encoding="UTF-8" standalone="yes"?>
<Relationships xmlns="http://schemas.openxmlformats.org/package/2006/relationships"><Relationship Id="rId3" Type="http://schemas.openxmlformats.org/officeDocument/2006/relationships/image" Target="../media/image373.gi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image" Target="../media/image1.png"/><Relationship Id="rId7" Type="http://schemas.openxmlformats.org/officeDocument/2006/relationships/image" Target="../media/image327.png"/><Relationship Id="rId12" Type="http://schemas.openxmlformats.org/officeDocument/2006/relationships/image" Target="../media/image37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40.png"/><Relationship Id="rId11" Type="http://schemas.openxmlformats.org/officeDocument/2006/relationships/image" Target="../media/image347.png"/><Relationship Id="rId5" Type="http://schemas.openxmlformats.org/officeDocument/2006/relationships/image" Target="../media/image84.tiff"/><Relationship Id="rId10" Type="http://schemas.openxmlformats.org/officeDocument/2006/relationships/image" Target="../media/image129.tiff"/><Relationship Id="rId4" Type="http://schemas.openxmlformats.org/officeDocument/2006/relationships/image" Target="../media/image2.png"/><Relationship Id="rId9" Type="http://schemas.openxmlformats.org/officeDocument/2006/relationships/image" Target="../media/image139.png"/></Relationships>
</file>

<file path=ppt/slides/_rels/slide51.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image" Target="../media/image1.png"/><Relationship Id="rId7" Type="http://schemas.openxmlformats.org/officeDocument/2006/relationships/image" Target="../media/image327.png"/><Relationship Id="rId12" Type="http://schemas.openxmlformats.org/officeDocument/2006/relationships/image" Target="../media/image37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40.png"/><Relationship Id="rId11" Type="http://schemas.openxmlformats.org/officeDocument/2006/relationships/image" Target="../media/image347.png"/><Relationship Id="rId5" Type="http://schemas.openxmlformats.org/officeDocument/2006/relationships/image" Target="../media/image84.tiff"/><Relationship Id="rId10" Type="http://schemas.openxmlformats.org/officeDocument/2006/relationships/image" Target="../media/image129.tiff"/><Relationship Id="rId4" Type="http://schemas.openxmlformats.org/officeDocument/2006/relationships/image" Target="../media/image2.png"/><Relationship Id="rId9" Type="http://schemas.openxmlformats.org/officeDocument/2006/relationships/image" Target="../media/image139.png"/></Relationships>
</file>

<file path=ppt/slides/_rels/slide52.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image" Target="../media/image1.png"/><Relationship Id="rId7" Type="http://schemas.openxmlformats.org/officeDocument/2006/relationships/image" Target="../media/image327.png"/><Relationship Id="rId12" Type="http://schemas.openxmlformats.org/officeDocument/2006/relationships/image" Target="../media/image37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40.png"/><Relationship Id="rId11" Type="http://schemas.openxmlformats.org/officeDocument/2006/relationships/image" Target="../media/image347.png"/><Relationship Id="rId5" Type="http://schemas.openxmlformats.org/officeDocument/2006/relationships/image" Target="../media/image84.tiff"/><Relationship Id="rId10" Type="http://schemas.openxmlformats.org/officeDocument/2006/relationships/image" Target="../media/image129.tiff"/><Relationship Id="rId4" Type="http://schemas.openxmlformats.org/officeDocument/2006/relationships/image" Target="../media/image2.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8" Type="http://schemas.openxmlformats.org/officeDocument/2006/relationships/image" Target="../media/image383.png"/><Relationship Id="rId3" Type="http://schemas.openxmlformats.org/officeDocument/2006/relationships/image" Target="../media/image378.emf"/><Relationship Id="rId7" Type="http://schemas.openxmlformats.org/officeDocument/2006/relationships/image" Target="../media/image38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emf"/></Relationships>
</file>

<file path=ppt/slides/_rels/slide54.xml.rels><?xml version="1.0" encoding="UTF-8" standalone="yes"?>
<Relationships xmlns="http://schemas.openxmlformats.org/package/2006/relationships"><Relationship Id="rId8" Type="http://schemas.openxmlformats.org/officeDocument/2006/relationships/image" Target="../media/image389.png"/><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1.wdp"/><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media/image44.png"/><Relationship Id="rId3" Type="http://schemas.openxmlformats.org/officeDocument/2006/relationships/image" Target="../media/image41.emf"/><Relationship Id="rId21" Type="http://schemas.openxmlformats.org/officeDocument/2006/relationships/image" Target="../media/image47.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9.xml"/><Relationship Id="rId16" Type="http://schemas.openxmlformats.org/officeDocument/2006/relationships/image" Target="NULL"/><Relationship Id="rId20" Type="http://schemas.openxmlformats.org/officeDocument/2006/relationships/image" Target="../media/image44.GIF"/><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image" Target="NULL"/><Relationship Id="rId1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5">
            <a:extLst>
              <a:ext uri="{FF2B5EF4-FFF2-40B4-BE49-F238E27FC236}">
                <a16:creationId xmlns:a16="http://schemas.microsoft.com/office/drawing/2014/main" id="{01F457E9-E216-40AE-A309-8C2874F810C9}"/>
              </a:ext>
            </a:extLst>
          </p:cNvPr>
          <p:cNvGrpSpPr>
            <a:grpSpLocks noChangeAspect="1"/>
          </p:cNvGrpSpPr>
          <p:nvPr/>
        </p:nvGrpSpPr>
        <p:grpSpPr bwMode="auto">
          <a:xfrm>
            <a:off x="359871" y="354925"/>
            <a:ext cx="3234349" cy="820575"/>
            <a:chOff x="177802" y="353383"/>
            <a:chExt cx="2311399" cy="587343"/>
          </a:xfrm>
        </p:grpSpPr>
        <p:pic>
          <p:nvPicPr>
            <p:cNvPr id="16" name="图片 6">
              <a:extLst>
                <a:ext uri="{FF2B5EF4-FFF2-40B4-BE49-F238E27FC236}">
                  <a16:creationId xmlns:a16="http://schemas.microsoft.com/office/drawing/2014/main" id="{17777211-35D1-4D42-9F57-D8A4D44933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2" y="353383"/>
              <a:ext cx="584198" cy="58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0EE22CB3-960F-4E68-9F55-38814D34AA6B}"/>
                </a:ext>
              </a:extLst>
            </p:cNvPr>
            <p:cNvPicPr>
              <a:picLocks noChangeAspect="1"/>
            </p:cNvPicPr>
            <p:nvPr/>
          </p:nvPicPr>
          <p:blipFill rotWithShape="1">
            <a:blip r:embed="rId4" cstate="print">
              <a:duotone>
                <a:srgbClr val="4472C4">
                  <a:shade val="45000"/>
                  <a:satMod val="135000"/>
                </a:srgbClr>
                <a:prstClr val="white"/>
              </a:duotone>
              <a:extLst>
                <a:ext uri="{28A0092B-C50C-407E-A947-70E740481C1C}">
                  <a14:useLocalDpi xmlns:a14="http://schemas.microsoft.com/office/drawing/2010/main" val="0"/>
                </a:ext>
              </a:extLst>
            </a:blip>
            <a:srcRect l="10001" t="88429" r="3076" b="-125"/>
            <a:stretch/>
          </p:blipFill>
          <p:spPr>
            <a:xfrm>
              <a:off x="820967" y="509265"/>
              <a:ext cx="1668234" cy="275578"/>
            </a:xfrm>
            <a:prstGeom prst="rect">
              <a:avLst/>
            </a:prstGeom>
          </p:spPr>
        </p:pic>
      </p:grpSp>
      <p:grpSp>
        <p:nvGrpSpPr>
          <p:cNvPr id="2" name="组合 1">
            <a:extLst>
              <a:ext uri="{FF2B5EF4-FFF2-40B4-BE49-F238E27FC236}">
                <a16:creationId xmlns:a16="http://schemas.microsoft.com/office/drawing/2014/main" id="{38C834ED-BB8E-653F-3D87-02198F618C13}"/>
              </a:ext>
            </a:extLst>
          </p:cNvPr>
          <p:cNvGrpSpPr/>
          <p:nvPr/>
        </p:nvGrpSpPr>
        <p:grpSpPr>
          <a:xfrm>
            <a:off x="1487384" y="3180524"/>
            <a:ext cx="9217216" cy="3379734"/>
            <a:chOff x="1487371" y="3658637"/>
            <a:chExt cx="9217216" cy="3379734"/>
          </a:xfrm>
        </p:grpSpPr>
        <p:sp>
          <p:nvSpPr>
            <p:cNvPr id="11" name="文本框 10"/>
            <p:cNvSpPr txBox="1"/>
            <p:nvPr/>
          </p:nvSpPr>
          <p:spPr>
            <a:xfrm>
              <a:off x="1487371" y="5038338"/>
              <a:ext cx="9217216" cy="1308884"/>
            </a:xfrm>
            <a:prstGeom prst="rect">
              <a:avLst/>
            </a:prstGeom>
            <a:noFill/>
          </p:spPr>
          <p:txBody>
            <a:bodyPr wrap="square" rtlCol="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大连理工大学工程力学系</a:t>
              </a:r>
              <a:endParaRPr kumimoji="0" lang="en-US" altLang="zh-CN"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endParaRPr>
            </a:p>
            <a:p>
              <a:pPr algn="ctr" eaLnBrk="0" fontAlgn="base" hangingPunct="0">
                <a:lnSpc>
                  <a:spcPct val="150000"/>
                </a:lnSpc>
                <a:spcBef>
                  <a:spcPct val="0"/>
                </a:spcBef>
                <a:spcAft>
                  <a:spcPct val="0"/>
                </a:spcAft>
                <a:defRPr/>
              </a:pPr>
              <a:r>
                <a:rPr kumimoji="0" lang="zh-CN" altLang="en-US"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工业装备结构分析优化与</a:t>
              </a:r>
              <a:r>
                <a:rPr kumimoji="0" lang="en-US" altLang="zh-CN"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CAE</a:t>
              </a:r>
              <a:r>
                <a:rPr kumimoji="0" lang="zh-CN" altLang="en-US"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软件全国重点实验室</a:t>
              </a:r>
            </a:p>
          </p:txBody>
        </p:sp>
        <p:sp>
          <p:nvSpPr>
            <p:cNvPr id="13" name="文本框 12"/>
            <p:cNvSpPr txBox="1"/>
            <p:nvPr/>
          </p:nvSpPr>
          <p:spPr>
            <a:xfrm>
              <a:off x="4961700" y="6515151"/>
              <a:ext cx="2268570" cy="523220"/>
            </a:xfrm>
            <a:prstGeom prst="rect">
              <a:avLst/>
            </a:prstGeom>
            <a:noFill/>
          </p:spPr>
          <p:txBody>
            <a:bodyPr wrap="none" rtlCol="0">
              <a:spAutoFit/>
            </a:bodyPr>
            <a:lstStyle/>
            <a:p>
              <a:pPr defTabSz="914377" eaLnBrk="0" fontAlgn="base" hangingPunct="0">
                <a:spcBef>
                  <a:spcPct val="0"/>
                </a:spcBef>
                <a:spcAft>
                  <a:spcPct val="0"/>
                </a:spcAft>
                <a:defRPr/>
              </a:pPr>
              <a:r>
                <a:rPr lang="en-US" altLang="zh-CN" sz="2800" b="1" dirty="0">
                  <a:solidFill>
                    <a:srgbClr val="C00000"/>
                  </a:solidFill>
                  <a:latin typeface="微软雅黑" panose="020B0503020204020204" pitchFamily="34" charset="-122"/>
                  <a:ea typeface="微软雅黑" panose="020B0503020204020204" pitchFamily="34" charset="-122"/>
                </a:rPr>
                <a:t>2025-11-13</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6CA80D2-0738-13FC-5001-DC0FA188665B}"/>
                </a:ext>
              </a:extLst>
            </p:cNvPr>
            <p:cNvSpPr txBox="1"/>
            <p:nvPr/>
          </p:nvSpPr>
          <p:spPr>
            <a:xfrm>
              <a:off x="4746888" y="3658637"/>
              <a:ext cx="2698175" cy="523220"/>
            </a:xfrm>
            <a:prstGeom prst="rect">
              <a:avLst/>
            </a:prstGeom>
            <a:noFill/>
          </p:spPr>
          <p:txBody>
            <a:bodyPr wrap="none" rtlCol="0">
              <a:spAutoFit/>
            </a:bodyPr>
            <a:lstStyle/>
            <a:p>
              <a:pPr algn="ctr" defTabSz="914377" eaLnBrk="0" fontAlgn="base" hangingPunct="0">
                <a:spcBef>
                  <a:spcPct val="0"/>
                </a:spcBef>
                <a:spcAft>
                  <a:spcPct val="0"/>
                </a:spcAft>
                <a:defRPr/>
              </a:pPr>
              <a:r>
                <a:rPr lang="zh-CN" altLang="en-US" sz="2800" b="1" dirty="0">
                  <a:solidFill>
                    <a:schemeClr val="tx2">
                      <a:lumMod val="75000"/>
                    </a:schemeClr>
                  </a:solidFill>
                  <a:latin typeface="微软雅黑" panose="020B0503020204020204" pitchFamily="34" charset="-122"/>
                  <a:ea typeface="微软雅黑" panose="020B0503020204020204" pitchFamily="34" charset="-122"/>
                </a:rPr>
                <a:t>汇报人：霍文栋</a:t>
              </a:r>
              <a:endParaRPr lang="en-US" altLang="zh-CN" sz="28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6789FA7-4A5C-A47F-D64A-9BC146F3246D}"/>
                </a:ext>
              </a:extLst>
            </p:cNvPr>
            <p:cNvSpPr txBox="1"/>
            <p:nvPr/>
          </p:nvSpPr>
          <p:spPr>
            <a:xfrm>
              <a:off x="3293574" y="4393804"/>
              <a:ext cx="5604804" cy="523220"/>
            </a:xfrm>
            <a:prstGeom prst="rect">
              <a:avLst/>
            </a:prstGeom>
            <a:noFill/>
          </p:spPr>
          <p:txBody>
            <a:bodyPr wrap="none" rtlCol="0">
              <a:spAutoFit/>
            </a:bodyPr>
            <a:lstStyle/>
            <a:p>
              <a:pPr algn="ctr" defTabSz="914377" eaLnBrk="0" fontAlgn="base" hangingPunct="0">
                <a:spcBef>
                  <a:spcPct val="0"/>
                </a:spcBef>
                <a:spcAft>
                  <a:spcPct val="0"/>
                </a:spcAft>
                <a:defRPr/>
              </a:pPr>
              <a:r>
                <a:rPr lang="zh-CN" altLang="en-US" sz="2800" b="1" dirty="0">
                  <a:solidFill>
                    <a:schemeClr val="tx2">
                      <a:lumMod val="75000"/>
                    </a:schemeClr>
                  </a:solidFill>
                  <a:latin typeface="微软雅黑" panose="020B0503020204020204" pitchFamily="34" charset="-122"/>
                  <a:ea typeface="微软雅黑" panose="020B0503020204020204" pitchFamily="34" charset="-122"/>
                </a:rPr>
                <a:t>指导老师：郭旭教授  刘畅副教授</a:t>
              </a:r>
              <a:endParaRPr lang="en-US" altLang="zh-CN" sz="2800" b="1" dirty="0">
                <a:solidFill>
                  <a:schemeClr val="tx2">
                    <a:lumMod val="75000"/>
                  </a:schemeClr>
                </a:solidFill>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C9BF314C-6359-7D07-FCC2-696E7FB86E94}"/>
              </a:ext>
            </a:extLst>
          </p:cNvPr>
          <p:cNvSpPr txBox="1"/>
          <p:nvPr/>
        </p:nvSpPr>
        <p:spPr>
          <a:xfrm>
            <a:off x="899196" y="1365608"/>
            <a:ext cx="10393608" cy="1462516"/>
          </a:xfrm>
          <a:prstGeom prst="rect">
            <a:avLst/>
          </a:prstGeom>
          <a:noFill/>
        </p:spPr>
        <p:txBody>
          <a:bodyPr wrap="square" rtlCol="0">
            <a:spAutoFit/>
          </a:bodyPr>
          <a:lstStyle/>
          <a:p>
            <a:pPr algn="ctr" defTabSz="914377" eaLnBrk="0" fontAlgn="base" hangingPunct="0">
              <a:lnSpc>
                <a:spcPct val="130000"/>
              </a:lnSpc>
              <a:spcBef>
                <a:spcPct val="0"/>
              </a:spcBef>
              <a:spcAft>
                <a:spcPct val="0"/>
              </a:spcAft>
              <a:defRPr/>
            </a:pPr>
            <a:r>
              <a:rPr lang="zh-CN" altLang="en-US" sz="3600" b="1" dirty="0">
                <a:solidFill>
                  <a:srgbClr val="C00000"/>
                </a:solidFill>
                <a:latin typeface="微软雅黑" panose="020B0503020204020204" pitchFamily="34" charset="-122"/>
                <a:ea typeface="微软雅黑" panose="020B0503020204020204" pitchFamily="34" charset="-122"/>
              </a:rPr>
              <a:t>基于移动可变形组件法和共形参数化技术的</a:t>
            </a:r>
          </a:p>
          <a:p>
            <a:pPr algn="ctr" defTabSz="914377" eaLnBrk="0" fontAlgn="base" hangingPunct="0">
              <a:lnSpc>
                <a:spcPct val="130000"/>
              </a:lnSpc>
              <a:spcBef>
                <a:spcPct val="0"/>
              </a:spcBef>
              <a:spcAft>
                <a:spcPct val="0"/>
              </a:spcAft>
              <a:defRPr/>
            </a:pPr>
            <a:r>
              <a:rPr lang="zh-CN" altLang="en-US" sz="3600" b="1" dirty="0">
                <a:solidFill>
                  <a:srgbClr val="C00000"/>
                </a:solidFill>
                <a:latin typeface="微软雅黑" panose="020B0503020204020204" pitchFamily="34" charset="-122"/>
                <a:ea typeface="微软雅黑" panose="020B0503020204020204" pitchFamily="34" charset="-122"/>
              </a:rPr>
              <a:t>复杂曲面薄壁结构拓扑优化研究</a:t>
            </a:r>
          </a:p>
        </p:txBody>
      </p:sp>
      <p:sp>
        <p:nvSpPr>
          <p:cNvPr id="4" name="AutoShape 2">
            <a:extLst>
              <a:ext uri="{FF2B5EF4-FFF2-40B4-BE49-F238E27FC236}">
                <a16:creationId xmlns:a16="http://schemas.microsoft.com/office/drawing/2014/main" id="{73066416-1512-A228-820E-F56F29B4E92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9790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8E56-8BA2-B21B-EA9E-0BE993723144}"/>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BB8AC718-84E3-8DA6-3C6E-65828FE8F31A}"/>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000" b="1" dirty="0">
                <a:solidFill>
                  <a:schemeClr val="bg1"/>
                </a:solidFill>
                <a:latin typeface="微软雅黑" panose="020B0503020204020204" pitchFamily="34" charset="-122"/>
                <a:ea typeface="微软雅黑" panose="020B0503020204020204" pitchFamily="34" charset="-122"/>
              </a:rPr>
              <a:t>相关研究进展</a:t>
            </a:r>
            <a:endParaRPr lang="zh-CN" altLang="en-US" sz="30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sp>
        <p:nvSpPr>
          <p:cNvPr id="38" name="矩形 37">
            <a:extLst>
              <a:ext uri="{FF2B5EF4-FFF2-40B4-BE49-F238E27FC236}">
                <a16:creationId xmlns:a16="http://schemas.microsoft.com/office/drawing/2014/main" id="{3DC16E58-F727-4365-FD2D-1C321EED5BFC}"/>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相关研究进展（薄壁结构拓扑优化）</a:t>
            </a:r>
          </a:p>
        </p:txBody>
      </p:sp>
      <p:grpSp>
        <p:nvGrpSpPr>
          <p:cNvPr id="4" name="组合 3">
            <a:extLst>
              <a:ext uri="{FF2B5EF4-FFF2-40B4-BE49-F238E27FC236}">
                <a16:creationId xmlns:a16="http://schemas.microsoft.com/office/drawing/2014/main" id="{8380411B-81FA-FE4F-A17A-2499B507CA61}"/>
              </a:ext>
            </a:extLst>
          </p:cNvPr>
          <p:cNvGrpSpPr/>
          <p:nvPr/>
        </p:nvGrpSpPr>
        <p:grpSpPr>
          <a:xfrm>
            <a:off x="425105" y="695355"/>
            <a:ext cx="11064931" cy="5917863"/>
            <a:chOff x="425105" y="695355"/>
            <a:chExt cx="11064931" cy="5917863"/>
          </a:xfrm>
        </p:grpSpPr>
        <p:sp>
          <p:nvSpPr>
            <p:cNvPr id="2" name="TextBox 19">
              <a:extLst>
                <a:ext uri="{FF2B5EF4-FFF2-40B4-BE49-F238E27FC236}">
                  <a16:creationId xmlns:a16="http://schemas.microsoft.com/office/drawing/2014/main" id="{F7060878-DD24-2DAE-DADB-83DA639D3789}"/>
                </a:ext>
              </a:extLst>
            </p:cNvPr>
            <p:cNvSpPr txBox="1"/>
            <p:nvPr/>
          </p:nvSpPr>
          <p:spPr>
            <a:xfrm>
              <a:off x="425105" y="695355"/>
              <a:ext cx="4532010"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面向薄壁结构的拓扑优化研究</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3A1F46AF-4D68-E166-EA9C-C2957CFEAAC3}"/>
                </a:ext>
              </a:extLst>
            </p:cNvPr>
            <p:cNvGrpSpPr/>
            <p:nvPr/>
          </p:nvGrpSpPr>
          <p:grpSpPr>
            <a:xfrm>
              <a:off x="529156" y="1295138"/>
              <a:ext cx="4826469" cy="3040098"/>
              <a:chOff x="613562" y="1268520"/>
              <a:chExt cx="4826469" cy="3040098"/>
            </a:xfrm>
          </p:grpSpPr>
          <p:grpSp>
            <p:nvGrpSpPr>
              <p:cNvPr id="8" name="组合 7">
                <a:extLst>
                  <a:ext uri="{FF2B5EF4-FFF2-40B4-BE49-F238E27FC236}">
                    <a16:creationId xmlns:a16="http://schemas.microsoft.com/office/drawing/2014/main" id="{F8EAB89E-A087-59CE-E6CC-0A5EE4A2049F}"/>
                  </a:ext>
                </a:extLst>
              </p:cNvPr>
              <p:cNvGrpSpPr/>
              <p:nvPr/>
            </p:nvGrpSpPr>
            <p:grpSpPr>
              <a:xfrm>
                <a:off x="3571863" y="1397488"/>
                <a:ext cx="1722120" cy="2437470"/>
                <a:chOff x="2274653" y="138445"/>
                <a:chExt cx="1722383" cy="2438171"/>
              </a:xfrm>
            </p:grpSpPr>
            <p:pic>
              <p:nvPicPr>
                <p:cNvPr id="14" name="图片 13">
                  <a:extLst>
                    <a:ext uri="{FF2B5EF4-FFF2-40B4-BE49-F238E27FC236}">
                      <a16:creationId xmlns:a16="http://schemas.microsoft.com/office/drawing/2014/main" id="{B3B48984-3306-0A0C-C551-07CCD11760AE}"/>
                    </a:ext>
                  </a:extLst>
                </p:cNvPr>
                <p:cNvPicPr>
                  <a:picLocks noChangeAspect="1"/>
                </p:cNvPicPr>
                <p:nvPr/>
              </p:nvPicPr>
              <p:blipFill rotWithShape="1">
                <a:blip r:embed="rId3"/>
                <a:srcRect t="25800" b="4"/>
                <a:stretch>
                  <a:fillRect/>
                </a:stretch>
              </p:blipFill>
              <p:spPr>
                <a:xfrm>
                  <a:off x="2274653" y="138445"/>
                  <a:ext cx="1722383" cy="2438171"/>
                </a:xfrm>
                <a:prstGeom prst="rect">
                  <a:avLst/>
                </a:prstGeom>
              </p:spPr>
            </p:pic>
            <p:sp>
              <p:nvSpPr>
                <p:cNvPr id="17" name="矩形 16">
                  <a:extLst>
                    <a:ext uri="{FF2B5EF4-FFF2-40B4-BE49-F238E27FC236}">
                      <a16:creationId xmlns:a16="http://schemas.microsoft.com/office/drawing/2014/main" id="{F4EB2D37-EEEC-48A5-3D9D-D64C42F3102B}"/>
                    </a:ext>
                  </a:extLst>
                </p:cNvPr>
                <p:cNvSpPr/>
                <p:nvPr/>
              </p:nvSpPr>
              <p:spPr>
                <a:xfrm>
                  <a:off x="2682779" y="819481"/>
                  <a:ext cx="509154" cy="1287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a:extLst>
                    <a:ext uri="{FF2B5EF4-FFF2-40B4-BE49-F238E27FC236}">
                      <a16:creationId xmlns:a16="http://schemas.microsoft.com/office/drawing/2014/main" id="{989A16AB-AA82-B0BC-1D85-8932B1ABE363}"/>
                    </a:ext>
                  </a:extLst>
                </p:cNvPr>
                <p:cNvSpPr/>
                <p:nvPr/>
              </p:nvSpPr>
              <p:spPr>
                <a:xfrm>
                  <a:off x="2667539" y="1637115"/>
                  <a:ext cx="534554" cy="1027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a:extLst>
                    <a:ext uri="{FF2B5EF4-FFF2-40B4-BE49-F238E27FC236}">
                      <a16:creationId xmlns:a16="http://schemas.microsoft.com/office/drawing/2014/main" id="{0EECBA50-3403-5FCA-1450-3CF7D31EB678}"/>
                    </a:ext>
                  </a:extLst>
                </p:cNvPr>
                <p:cNvSpPr/>
                <p:nvPr/>
              </p:nvSpPr>
              <p:spPr>
                <a:xfrm>
                  <a:off x="2692939" y="2434554"/>
                  <a:ext cx="509154" cy="1287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a:extLst>
                    <a:ext uri="{FF2B5EF4-FFF2-40B4-BE49-F238E27FC236}">
                      <a16:creationId xmlns:a16="http://schemas.microsoft.com/office/drawing/2014/main" id="{20C5689F-74FA-1A61-B8F1-233E11F21731}"/>
                    </a:ext>
                  </a:extLst>
                </p:cNvPr>
                <p:cNvSpPr/>
                <p:nvPr/>
              </p:nvSpPr>
              <p:spPr>
                <a:xfrm>
                  <a:off x="3573472" y="790330"/>
                  <a:ext cx="403216" cy="1240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a:extLst>
                    <a:ext uri="{FF2B5EF4-FFF2-40B4-BE49-F238E27FC236}">
                      <a16:creationId xmlns:a16="http://schemas.microsoft.com/office/drawing/2014/main" id="{0B3AE641-57EA-4080-2A81-6FA245583F9E}"/>
                    </a:ext>
                  </a:extLst>
                </p:cNvPr>
                <p:cNvSpPr/>
                <p:nvPr/>
              </p:nvSpPr>
              <p:spPr>
                <a:xfrm>
                  <a:off x="3587759" y="1595193"/>
                  <a:ext cx="403216" cy="1240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a:extLst>
                    <a:ext uri="{FF2B5EF4-FFF2-40B4-BE49-F238E27FC236}">
                      <a16:creationId xmlns:a16="http://schemas.microsoft.com/office/drawing/2014/main" id="{BB74A654-46FF-EC1E-D31C-0DDB849BCBA1}"/>
                    </a:ext>
                  </a:extLst>
                </p:cNvPr>
                <p:cNvSpPr/>
                <p:nvPr/>
              </p:nvSpPr>
              <p:spPr>
                <a:xfrm>
                  <a:off x="3593820" y="2452417"/>
                  <a:ext cx="403216" cy="1240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8">
                <a:extLst>
                  <a:ext uri="{FF2B5EF4-FFF2-40B4-BE49-F238E27FC236}">
                    <a16:creationId xmlns:a16="http://schemas.microsoft.com/office/drawing/2014/main" id="{489C378C-516B-39F1-96CF-8A16CB3B5BB8}"/>
                  </a:ext>
                </a:extLst>
              </p:cNvPr>
              <p:cNvGrpSpPr/>
              <p:nvPr/>
            </p:nvGrpSpPr>
            <p:grpSpPr>
              <a:xfrm>
                <a:off x="613562" y="1268520"/>
                <a:ext cx="2505698" cy="2638050"/>
                <a:chOff x="0" y="-2191"/>
                <a:chExt cx="2506126" cy="2638830"/>
              </a:xfrm>
            </p:grpSpPr>
            <p:pic>
              <p:nvPicPr>
                <p:cNvPr id="11" name="图片 10">
                  <a:extLst>
                    <a:ext uri="{FF2B5EF4-FFF2-40B4-BE49-F238E27FC236}">
                      <a16:creationId xmlns:a16="http://schemas.microsoft.com/office/drawing/2014/main" id="{EFCF30E7-6505-90AB-8559-FB0561D8D4BA}"/>
                    </a:ext>
                  </a:extLst>
                </p:cNvPr>
                <p:cNvPicPr>
                  <a:picLocks noChangeAspect="1"/>
                </p:cNvPicPr>
                <p:nvPr/>
              </p:nvPicPr>
              <p:blipFill rotWithShape="1">
                <a:blip r:embed="rId4"/>
                <a:srcRect l="49170" t="-1" b="9"/>
                <a:stretch>
                  <a:fillRect/>
                </a:stretch>
              </p:blipFill>
              <p:spPr>
                <a:xfrm>
                  <a:off x="307673" y="-2191"/>
                  <a:ext cx="2198453" cy="2638830"/>
                </a:xfrm>
                <a:prstGeom prst="rect">
                  <a:avLst/>
                </a:prstGeom>
              </p:spPr>
            </p:pic>
            <p:sp>
              <p:nvSpPr>
                <p:cNvPr id="12" name="矩形 11">
                  <a:extLst>
                    <a:ext uri="{FF2B5EF4-FFF2-40B4-BE49-F238E27FC236}">
                      <a16:creationId xmlns:a16="http://schemas.microsoft.com/office/drawing/2014/main" id="{F5EB0536-DB5E-8E97-E539-014CFBE9C69F}"/>
                    </a:ext>
                  </a:extLst>
                </p:cNvPr>
                <p:cNvSpPr/>
                <p:nvPr/>
              </p:nvSpPr>
              <p:spPr>
                <a:xfrm>
                  <a:off x="0" y="0"/>
                  <a:ext cx="586154" cy="5627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3" name="文本框 13">
                <a:extLst>
                  <a:ext uri="{FF2B5EF4-FFF2-40B4-BE49-F238E27FC236}">
                    <a16:creationId xmlns:a16="http://schemas.microsoft.com/office/drawing/2014/main" id="{CF80A0E6-894D-0D0A-A5A0-AABD435386C9}"/>
                  </a:ext>
                </a:extLst>
              </p:cNvPr>
              <p:cNvSpPr txBox="1"/>
              <p:nvPr/>
            </p:nvSpPr>
            <p:spPr>
              <a:xfrm>
                <a:off x="1026909" y="3970064"/>
                <a:ext cx="4413122" cy="338554"/>
              </a:xfrm>
              <a:prstGeom prst="rect">
                <a:avLst/>
              </a:prstGeom>
              <a:noFill/>
              <a:ln w="9525">
                <a:noFill/>
                <a:miter lim="800000"/>
                <a:headEnd/>
                <a:tailEnd/>
              </a:ln>
            </p:spPr>
            <p:txBody>
              <a:bodyPr wrap="square">
                <a:spAutoFit/>
              </a:bodyPr>
              <a:lstStyle>
                <a:defPPr>
                  <a:defRPr lang="zh-CN"/>
                </a:defPPr>
                <a:lvl1pPr algn="ctr">
                  <a:defRPr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600" dirty="0"/>
                  <a:t>基于</a:t>
                </a:r>
                <a:r>
                  <a:rPr lang="zh-CN" altLang="en-US" sz="1600" dirty="0">
                    <a:solidFill>
                      <a:srgbClr val="C00000"/>
                    </a:solidFill>
                  </a:rPr>
                  <a:t>均匀化方法</a:t>
                </a:r>
                <a:r>
                  <a:rPr lang="zh-CN" altLang="en-US" sz="1600" dirty="0"/>
                  <a:t>、</a:t>
                </a:r>
                <a:r>
                  <a:rPr lang="en-US" altLang="zh-CN" sz="1600" dirty="0">
                    <a:solidFill>
                      <a:srgbClr val="C00000"/>
                    </a:solidFill>
                  </a:rPr>
                  <a:t>SIMP</a:t>
                </a:r>
                <a:r>
                  <a:rPr lang="zh-CN" altLang="en-US" sz="1600" dirty="0">
                    <a:solidFill>
                      <a:srgbClr val="C00000"/>
                    </a:solidFill>
                  </a:rPr>
                  <a:t>法</a:t>
                </a:r>
                <a:r>
                  <a:rPr lang="zh-CN" altLang="en-US" sz="1600" dirty="0"/>
                  <a:t>的薄壁结构拓扑优化</a:t>
                </a:r>
              </a:p>
            </p:txBody>
          </p:sp>
        </p:grpSp>
        <p:grpSp>
          <p:nvGrpSpPr>
            <p:cNvPr id="30" name="组合 29">
              <a:extLst>
                <a:ext uri="{FF2B5EF4-FFF2-40B4-BE49-F238E27FC236}">
                  <a16:creationId xmlns:a16="http://schemas.microsoft.com/office/drawing/2014/main" id="{BACF3128-8EE9-A992-F956-267E7EC2328F}"/>
                </a:ext>
              </a:extLst>
            </p:cNvPr>
            <p:cNvGrpSpPr/>
            <p:nvPr/>
          </p:nvGrpSpPr>
          <p:grpSpPr>
            <a:xfrm>
              <a:off x="1118987" y="4603271"/>
              <a:ext cx="3838128" cy="2009947"/>
              <a:chOff x="1118987" y="4586061"/>
              <a:chExt cx="3838128" cy="2009947"/>
            </a:xfrm>
          </p:grpSpPr>
          <p:pic>
            <p:nvPicPr>
              <p:cNvPr id="27" name="图片 26">
                <a:extLst>
                  <a:ext uri="{FF2B5EF4-FFF2-40B4-BE49-F238E27FC236}">
                    <a16:creationId xmlns:a16="http://schemas.microsoft.com/office/drawing/2014/main" id="{5306C192-EA24-9A27-15B4-D3C954094E2B}"/>
                  </a:ext>
                </a:extLst>
              </p:cNvPr>
              <p:cNvPicPr>
                <a:picLocks noChangeAspect="1"/>
              </p:cNvPicPr>
              <p:nvPr/>
            </p:nvPicPr>
            <p:blipFill>
              <a:blip r:embed="rId5"/>
              <a:stretch>
                <a:fillRect/>
              </a:stretch>
            </p:blipFill>
            <p:spPr>
              <a:xfrm>
                <a:off x="1118987" y="4586061"/>
                <a:ext cx="1967350" cy="1559782"/>
              </a:xfrm>
              <a:prstGeom prst="rect">
                <a:avLst/>
              </a:prstGeom>
            </p:spPr>
          </p:pic>
          <p:sp>
            <p:nvSpPr>
              <p:cNvPr id="28" name="文本框 13">
                <a:extLst>
                  <a:ext uri="{FF2B5EF4-FFF2-40B4-BE49-F238E27FC236}">
                    <a16:creationId xmlns:a16="http://schemas.microsoft.com/office/drawing/2014/main" id="{3AAD2AA5-6E0F-83B7-003B-44DCD6985E84}"/>
                  </a:ext>
                </a:extLst>
              </p:cNvPr>
              <p:cNvSpPr txBox="1"/>
              <p:nvPr/>
            </p:nvSpPr>
            <p:spPr>
              <a:xfrm>
                <a:off x="1351322" y="6257454"/>
                <a:ext cx="3470029" cy="338554"/>
              </a:xfrm>
              <a:prstGeom prst="rect">
                <a:avLst/>
              </a:prstGeom>
              <a:noFill/>
              <a:ln w="9525">
                <a:noFill/>
                <a:miter lim="800000"/>
                <a:headEnd/>
                <a:tailEnd/>
              </a:ln>
            </p:spPr>
            <p:txBody>
              <a:bodyPr wrap="square">
                <a:spAutoFit/>
              </a:bodyPr>
              <a:lstStyle>
                <a:defPPr>
                  <a:defRPr lang="zh-CN"/>
                </a:defPPr>
                <a:lvl1pPr algn="ctr">
                  <a:defRPr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基于</a:t>
                </a:r>
                <a:r>
                  <a:rPr lang="zh-CN" altLang="en-US" dirty="0">
                    <a:solidFill>
                      <a:srgbClr val="C00000"/>
                    </a:solidFill>
                  </a:rPr>
                  <a:t>相场法</a:t>
                </a:r>
                <a:r>
                  <a:rPr lang="zh-CN" altLang="en-US" dirty="0"/>
                  <a:t>实现薄壁结构拓扑优化</a:t>
                </a:r>
              </a:p>
            </p:txBody>
          </p:sp>
          <p:pic>
            <p:nvPicPr>
              <p:cNvPr id="29" name="图片 28">
                <a:extLst>
                  <a:ext uri="{FF2B5EF4-FFF2-40B4-BE49-F238E27FC236}">
                    <a16:creationId xmlns:a16="http://schemas.microsoft.com/office/drawing/2014/main" id="{253AF848-BBB5-BA34-2D2B-65B315211619}"/>
                  </a:ext>
                </a:extLst>
              </p:cNvPr>
              <p:cNvPicPr>
                <a:picLocks noChangeAspect="1"/>
              </p:cNvPicPr>
              <p:nvPr/>
            </p:nvPicPr>
            <p:blipFill>
              <a:blip r:embed="rId6"/>
              <a:stretch>
                <a:fillRect/>
              </a:stretch>
            </p:blipFill>
            <p:spPr>
              <a:xfrm>
                <a:off x="3149064" y="4722411"/>
                <a:ext cx="1808051" cy="1425725"/>
              </a:xfrm>
              <a:prstGeom prst="rect">
                <a:avLst/>
              </a:prstGeom>
            </p:spPr>
          </p:pic>
        </p:grpSp>
        <p:grpSp>
          <p:nvGrpSpPr>
            <p:cNvPr id="45" name="组合 44">
              <a:extLst>
                <a:ext uri="{FF2B5EF4-FFF2-40B4-BE49-F238E27FC236}">
                  <a16:creationId xmlns:a16="http://schemas.microsoft.com/office/drawing/2014/main" id="{DC39F11D-5BE0-BC33-C373-D88038EF68ED}"/>
                </a:ext>
              </a:extLst>
            </p:cNvPr>
            <p:cNvGrpSpPr/>
            <p:nvPr/>
          </p:nvGrpSpPr>
          <p:grpSpPr>
            <a:xfrm>
              <a:off x="6610444" y="1167142"/>
              <a:ext cx="4567926" cy="1838764"/>
              <a:chOff x="10146459" y="841694"/>
              <a:chExt cx="4567926" cy="1838764"/>
            </a:xfrm>
          </p:grpSpPr>
          <p:grpSp>
            <p:nvGrpSpPr>
              <p:cNvPr id="39" name="组合 38">
                <a:extLst>
                  <a:ext uri="{FF2B5EF4-FFF2-40B4-BE49-F238E27FC236}">
                    <a16:creationId xmlns:a16="http://schemas.microsoft.com/office/drawing/2014/main" id="{C3ED8728-6F27-B00D-EEE4-0E7A7BBE410A}"/>
                  </a:ext>
                </a:extLst>
              </p:cNvPr>
              <p:cNvGrpSpPr/>
              <p:nvPr/>
            </p:nvGrpSpPr>
            <p:grpSpPr>
              <a:xfrm>
                <a:off x="12128030" y="841694"/>
                <a:ext cx="2586355" cy="1819275"/>
                <a:chOff x="2992582" y="1620728"/>
                <a:chExt cx="2586528" cy="1819687"/>
              </a:xfrm>
            </p:grpSpPr>
            <p:pic>
              <p:nvPicPr>
                <p:cNvPr id="41" name="图片 40">
                  <a:extLst>
                    <a:ext uri="{FF2B5EF4-FFF2-40B4-BE49-F238E27FC236}">
                      <a16:creationId xmlns:a16="http://schemas.microsoft.com/office/drawing/2014/main" id="{79E85028-01B8-D392-9C92-9A9BE66FAE12}"/>
                    </a:ext>
                  </a:extLst>
                </p:cNvPr>
                <p:cNvPicPr>
                  <a:picLocks noChangeAspect="1"/>
                </p:cNvPicPr>
                <p:nvPr/>
              </p:nvPicPr>
              <p:blipFill>
                <a:blip r:embed="rId7"/>
                <a:stretch>
                  <a:fillRect/>
                </a:stretch>
              </p:blipFill>
              <p:spPr>
                <a:xfrm>
                  <a:off x="2992582" y="1620728"/>
                  <a:ext cx="2586528" cy="1819687"/>
                </a:xfrm>
                <a:prstGeom prst="rect">
                  <a:avLst/>
                </a:prstGeom>
              </p:spPr>
            </p:pic>
            <p:sp>
              <p:nvSpPr>
                <p:cNvPr id="42" name="矩形 41">
                  <a:extLst>
                    <a:ext uri="{FF2B5EF4-FFF2-40B4-BE49-F238E27FC236}">
                      <a16:creationId xmlns:a16="http://schemas.microsoft.com/office/drawing/2014/main" id="{70A575D6-046C-F851-3BBD-0D376B7B856F}"/>
                    </a:ext>
                  </a:extLst>
                </p:cNvPr>
                <p:cNvSpPr/>
                <p:nvPr/>
              </p:nvSpPr>
              <p:spPr>
                <a:xfrm>
                  <a:off x="4800491" y="2417509"/>
                  <a:ext cx="759460" cy="1803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266700" algn="ctr">
                    <a:lnSpc>
                      <a:spcPct val="125000"/>
                    </a:lnSpc>
                    <a:buNone/>
                  </a:pPr>
                  <a:r>
                    <a:rPr lang="en-US" sz="1050" dirty="0">
                      <a:effectLst/>
                      <a:latin typeface="Times New Roman" panose="02020603050405020304" pitchFamily="18" charset="0"/>
                      <a:ea typeface="宋体" panose="02010600030101010101" pitchFamily="2" charset="-122"/>
                    </a:rPr>
                    <a:t>voids</a:t>
                  </a:r>
                  <a:endParaRPr lang="zh-CN" sz="1200" dirty="0">
                    <a:effectLst/>
                    <a:latin typeface="Times New Roman" panose="02020603050405020304" pitchFamily="18" charset="0"/>
                    <a:ea typeface="宋体" panose="02010600030101010101" pitchFamily="2" charset="-122"/>
                  </a:endParaRPr>
                </a:p>
              </p:txBody>
            </p:sp>
          </p:grpSp>
          <p:pic>
            <p:nvPicPr>
              <p:cNvPr id="40" name="图片 39">
                <a:extLst>
                  <a:ext uri="{FF2B5EF4-FFF2-40B4-BE49-F238E27FC236}">
                    <a16:creationId xmlns:a16="http://schemas.microsoft.com/office/drawing/2014/main" id="{910761D4-EF8E-CF48-2CC9-DE59805D1FC8}"/>
                  </a:ext>
                </a:extLst>
              </p:cNvPr>
              <p:cNvPicPr>
                <a:picLocks noChangeAspect="1"/>
              </p:cNvPicPr>
              <p:nvPr/>
            </p:nvPicPr>
            <p:blipFill>
              <a:blip r:embed="rId8"/>
              <a:stretch>
                <a:fillRect/>
              </a:stretch>
            </p:blipFill>
            <p:spPr>
              <a:xfrm>
                <a:off x="10146459" y="985643"/>
                <a:ext cx="1511935" cy="1694815"/>
              </a:xfrm>
              <a:prstGeom prst="rect">
                <a:avLst/>
              </a:prstGeom>
            </p:spPr>
          </p:pic>
        </p:grpSp>
        <p:sp>
          <p:nvSpPr>
            <p:cNvPr id="46" name="文本框 13">
              <a:extLst>
                <a:ext uri="{FF2B5EF4-FFF2-40B4-BE49-F238E27FC236}">
                  <a16:creationId xmlns:a16="http://schemas.microsoft.com/office/drawing/2014/main" id="{191C4EED-36EC-30C7-E7E0-8F11EC8EA547}"/>
                </a:ext>
              </a:extLst>
            </p:cNvPr>
            <p:cNvSpPr txBox="1"/>
            <p:nvPr/>
          </p:nvSpPr>
          <p:spPr>
            <a:xfrm>
              <a:off x="6518578" y="3060403"/>
              <a:ext cx="4971458" cy="338554"/>
            </a:xfrm>
            <a:prstGeom prst="rect">
              <a:avLst/>
            </a:prstGeom>
            <a:noFill/>
            <a:ln w="9525">
              <a:noFill/>
              <a:miter lim="800000"/>
              <a:headEnd/>
              <a:tailEnd/>
            </a:ln>
          </p:spPr>
          <p:txBody>
            <a:bodyPr wrap="square">
              <a:spAutoFit/>
            </a:bodyPr>
            <a:lstStyle>
              <a:defPPr>
                <a:defRPr lang="zh-CN"/>
              </a:defPPr>
              <a:lvl1pPr algn="ctr">
                <a:defRPr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600" dirty="0"/>
                <a:t>基于</a:t>
              </a:r>
              <a:r>
                <a:rPr lang="zh-CN" altLang="en-US" sz="1600" dirty="0">
                  <a:solidFill>
                    <a:srgbClr val="C00000"/>
                  </a:solidFill>
                </a:rPr>
                <a:t>等几何分析方法</a:t>
              </a:r>
              <a:r>
                <a:rPr lang="zh-CN" altLang="en-US" sz="1600" dirty="0"/>
                <a:t>和</a:t>
              </a:r>
              <a:r>
                <a:rPr lang="zh-CN" altLang="en-US" sz="1600" dirty="0">
                  <a:solidFill>
                    <a:srgbClr val="C00000"/>
                  </a:solidFill>
                </a:rPr>
                <a:t>移动可变形孔洞法</a:t>
              </a:r>
              <a:r>
                <a:rPr lang="zh-CN" altLang="en-US" sz="1600" dirty="0"/>
                <a:t>的拓扑优化</a:t>
              </a:r>
            </a:p>
          </p:txBody>
        </p:sp>
      </p:grpSp>
      <p:grpSp>
        <p:nvGrpSpPr>
          <p:cNvPr id="5" name="组合 4">
            <a:extLst>
              <a:ext uri="{FF2B5EF4-FFF2-40B4-BE49-F238E27FC236}">
                <a16:creationId xmlns:a16="http://schemas.microsoft.com/office/drawing/2014/main" id="{0212D4DF-654A-30AB-B0F4-55DED98491BF}"/>
              </a:ext>
            </a:extLst>
          </p:cNvPr>
          <p:cNvGrpSpPr/>
          <p:nvPr/>
        </p:nvGrpSpPr>
        <p:grpSpPr>
          <a:xfrm>
            <a:off x="6518578" y="3770075"/>
            <a:ext cx="4903907" cy="2871691"/>
            <a:chOff x="6518578" y="3770075"/>
            <a:chExt cx="4903907" cy="2871691"/>
          </a:xfrm>
        </p:grpSpPr>
        <p:sp>
          <p:nvSpPr>
            <p:cNvPr id="7" name="TextBox 19">
              <a:extLst>
                <a:ext uri="{FF2B5EF4-FFF2-40B4-BE49-F238E27FC236}">
                  <a16:creationId xmlns:a16="http://schemas.microsoft.com/office/drawing/2014/main" id="{F98FD2E8-F672-2C8D-EC8C-C57C3DB94DB1}"/>
                </a:ext>
              </a:extLst>
            </p:cNvPr>
            <p:cNvSpPr txBox="1"/>
            <p:nvPr/>
          </p:nvSpPr>
          <p:spPr>
            <a:xfrm>
              <a:off x="6518578" y="6056991"/>
              <a:ext cx="4903907" cy="584775"/>
            </a:xfrm>
            <a:prstGeom prst="rect">
              <a:avLst/>
            </a:prstGeom>
            <a:noFill/>
            <a:ln w="9525">
              <a:noFill/>
              <a:miter lim="800000"/>
              <a:headEnd/>
              <a:tailEnd/>
            </a:ln>
          </p:spPr>
          <p:txBody>
            <a:bodyPr wrap="square">
              <a:spAutoFit/>
            </a:bodyPr>
            <a:lstStyle>
              <a:defPPr>
                <a:defRPr lang="zh-CN"/>
              </a:defPPr>
              <a:lvl1pPr algn="ctr">
                <a:defRPr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利用</a:t>
              </a:r>
              <a:r>
                <a:rPr lang="zh-CN" altLang="en-US" dirty="0">
                  <a:solidFill>
                    <a:srgbClr val="C00000"/>
                  </a:solidFill>
                </a:rPr>
                <a:t>拓扑优化</a:t>
              </a:r>
              <a:r>
                <a:rPr lang="zh-CN" altLang="en-US" dirty="0"/>
                <a:t>来解决一般化的</a:t>
              </a:r>
              <a:r>
                <a:rPr lang="zh-CN" altLang="en-US" dirty="0">
                  <a:solidFill>
                    <a:srgbClr val="C00000"/>
                  </a:solidFill>
                </a:rPr>
                <a:t>薄壁结构设计</a:t>
              </a:r>
              <a:r>
                <a:rPr lang="zh-CN" altLang="en-US" dirty="0"/>
                <a:t>问题</a:t>
              </a:r>
              <a:endParaRPr lang="en-US" altLang="zh-CN" dirty="0"/>
            </a:p>
            <a:p>
              <a:r>
                <a:rPr lang="en-US" altLang="zh-CN" dirty="0"/>
                <a:t>(</a:t>
              </a:r>
              <a:r>
                <a:rPr lang="zh-CN" altLang="en-US" dirty="0"/>
                <a:t>基频最大化、阻尼材料分布、表面吸声材料分布</a:t>
              </a:r>
              <a:r>
                <a:rPr lang="en-US" altLang="zh-CN" dirty="0"/>
                <a:t>)</a:t>
              </a:r>
            </a:p>
          </p:txBody>
        </p:sp>
        <p:grpSp>
          <p:nvGrpSpPr>
            <p:cNvPr id="47" name="组合 46">
              <a:extLst>
                <a:ext uri="{FF2B5EF4-FFF2-40B4-BE49-F238E27FC236}">
                  <a16:creationId xmlns:a16="http://schemas.microsoft.com/office/drawing/2014/main" id="{213ABF71-E7B3-447C-119A-28E056167C75}"/>
                </a:ext>
              </a:extLst>
            </p:cNvPr>
            <p:cNvGrpSpPr/>
            <p:nvPr/>
          </p:nvGrpSpPr>
          <p:grpSpPr>
            <a:xfrm>
              <a:off x="6518578" y="3777495"/>
              <a:ext cx="1699260" cy="2076014"/>
              <a:chOff x="50312" y="36019"/>
              <a:chExt cx="1699846" cy="2076706"/>
            </a:xfrm>
          </p:grpSpPr>
          <p:pic>
            <p:nvPicPr>
              <p:cNvPr id="66" name="图片 65">
                <a:extLst>
                  <a:ext uri="{FF2B5EF4-FFF2-40B4-BE49-F238E27FC236}">
                    <a16:creationId xmlns:a16="http://schemas.microsoft.com/office/drawing/2014/main" id="{06FFE8A5-DBD7-F16B-F4BB-689A8EB10D5A}"/>
                  </a:ext>
                </a:extLst>
              </p:cNvPr>
              <p:cNvPicPr>
                <a:picLocks noChangeAspect="1"/>
              </p:cNvPicPr>
              <p:nvPr/>
            </p:nvPicPr>
            <p:blipFill>
              <a:blip r:embed="rId9"/>
              <a:stretch>
                <a:fillRect/>
              </a:stretch>
            </p:blipFill>
            <p:spPr>
              <a:xfrm>
                <a:off x="50312" y="1208407"/>
                <a:ext cx="1699846" cy="904318"/>
              </a:xfrm>
              <a:prstGeom prst="rect">
                <a:avLst/>
              </a:prstGeom>
            </p:spPr>
          </p:pic>
          <p:pic>
            <p:nvPicPr>
              <p:cNvPr id="67" name="图片 66">
                <a:extLst>
                  <a:ext uri="{FF2B5EF4-FFF2-40B4-BE49-F238E27FC236}">
                    <a16:creationId xmlns:a16="http://schemas.microsoft.com/office/drawing/2014/main" id="{B0BC4EFA-798F-AF03-0453-B00D06186AEC}"/>
                  </a:ext>
                </a:extLst>
              </p:cNvPr>
              <p:cNvPicPr>
                <a:picLocks noChangeAspect="1"/>
              </p:cNvPicPr>
              <p:nvPr/>
            </p:nvPicPr>
            <p:blipFill>
              <a:blip r:embed="rId10"/>
              <a:stretch>
                <a:fillRect/>
              </a:stretch>
            </p:blipFill>
            <p:spPr>
              <a:xfrm>
                <a:off x="120651" y="36019"/>
                <a:ext cx="1542040" cy="1072662"/>
              </a:xfrm>
              <a:prstGeom prst="rect">
                <a:avLst/>
              </a:prstGeom>
            </p:spPr>
          </p:pic>
        </p:grpSp>
        <p:grpSp>
          <p:nvGrpSpPr>
            <p:cNvPr id="48" name="组合 47">
              <a:extLst>
                <a:ext uri="{FF2B5EF4-FFF2-40B4-BE49-F238E27FC236}">
                  <a16:creationId xmlns:a16="http://schemas.microsoft.com/office/drawing/2014/main" id="{1722413D-0AFF-FA9C-738E-55C5D467D6D7}"/>
                </a:ext>
              </a:extLst>
            </p:cNvPr>
            <p:cNvGrpSpPr/>
            <p:nvPr/>
          </p:nvGrpSpPr>
          <p:grpSpPr>
            <a:xfrm>
              <a:off x="8255622" y="3770075"/>
              <a:ext cx="1491370" cy="2107389"/>
              <a:chOff x="1955800" y="51014"/>
              <a:chExt cx="1491370" cy="2107756"/>
            </a:xfrm>
          </p:grpSpPr>
          <p:pic>
            <p:nvPicPr>
              <p:cNvPr id="61" name="图片 60">
                <a:extLst>
                  <a:ext uri="{FF2B5EF4-FFF2-40B4-BE49-F238E27FC236}">
                    <a16:creationId xmlns:a16="http://schemas.microsoft.com/office/drawing/2014/main" id="{6FD2D386-40B8-7B4A-9EBA-DAC7558BFC30}"/>
                  </a:ext>
                </a:extLst>
              </p:cNvPr>
              <p:cNvPicPr>
                <a:picLocks noChangeAspect="1"/>
              </p:cNvPicPr>
              <p:nvPr/>
            </p:nvPicPr>
            <p:blipFill rotWithShape="1">
              <a:blip r:embed="rId11"/>
              <a:srcRect t="5760" r="62805" b="49561"/>
              <a:stretch>
                <a:fillRect/>
              </a:stretch>
            </p:blipFill>
            <p:spPr>
              <a:xfrm>
                <a:off x="1955800" y="51623"/>
                <a:ext cx="670560" cy="984895"/>
              </a:xfrm>
              <a:prstGeom prst="rect">
                <a:avLst/>
              </a:prstGeom>
            </p:spPr>
          </p:pic>
          <p:pic>
            <p:nvPicPr>
              <p:cNvPr id="62" name="图片 61">
                <a:extLst>
                  <a:ext uri="{FF2B5EF4-FFF2-40B4-BE49-F238E27FC236}">
                    <a16:creationId xmlns:a16="http://schemas.microsoft.com/office/drawing/2014/main" id="{B23FB230-3845-25FE-40FE-7A5BA77519F9}"/>
                  </a:ext>
                </a:extLst>
              </p:cNvPr>
              <p:cNvPicPr>
                <a:picLocks noChangeAspect="1"/>
              </p:cNvPicPr>
              <p:nvPr/>
            </p:nvPicPr>
            <p:blipFill rotWithShape="1">
              <a:blip r:embed="rId11"/>
              <a:srcRect l="50158" t="5761" r="14338" b="49541"/>
              <a:stretch>
                <a:fillRect/>
              </a:stretch>
            </p:blipFill>
            <p:spPr>
              <a:xfrm>
                <a:off x="2783840" y="51014"/>
                <a:ext cx="640080" cy="985304"/>
              </a:xfrm>
              <a:prstGeom prst="rect">
                <a:avLst/>
              </a:prstGeom>
            </p:spPr>
          </p:pic>
          <p:pic>
            <p:nvPicPr>
              <p:cNvPr id="63" name="图片 62">
                <a:extLst>
                  <a:ext uri="{FF2B5EF4-FFF2-40B4-BE49-F238E27FC236}">
                    <a16:creationId xmlns:a16="http://schemas.microsoft.com/office/drawing/2014/main" id="{F7A63912-E7AF-0287-15CC-CFA9E70202EB}"/>
                  </a:ext>
                </a:extLst>
              </p:cNvPr>
              <p:cNvPicPr>
                <a:picLocks noChangeAspect="1"/>
              </p:cNvPicPr>
              <p:nvPr/>
            </p:nvPicPr>
            <p:blipFill rotWithShape="1">
              <a:blip r:embed="rId11"/>
              <a:srcRect t="53444" r="62241" b="59"/>
              <a:stretch>
                <a:fillRect/>
              </a:stretch>
            </p:blipFill>
            <p:spPr>
              <a:xfrm>
                <a:off x="1955800" y="1133813"/>
                <a:ext cx="680720" cy="1024957"/>
              </a:xfrm>
              <a:prstGeom prst="rect">
                <a:avLst/>
              </a:prstGeom>
            </p:spPr>
          </p:pic>
          <p:pic>
            <p:nvPicPr>
              <p:cNvPr id="64" name="图片 63">
                <a:extLst>
                  <a:ext uri="{FF2B5EF4-FFF2-40B4-BE49-F238E27FC236}">
                    <a16:creationId xmlns:a16="http://schemas.microsoft.com/office/drawing/2014/main" id="{F9FA4E29-C3ED-81C9-057A-924381AFF3F4}"/>
                  </a:ext>
                </a:extLst>
              </p:cNvPr>
              <p:cNvPicPr>
                <a:picLocks noChangeAspect="1"/>
              </p:cNvPicPr>
              <p:nvPr/>
            </p:nvPicPr>
            <p:blipFill rotWithShape="1">
              <a:blip r:embed="rId11"/>
              <a:srcRect l="50558" t="53454" r="14338" b="60"/>
              <a:stretch>
                <a:fillRect/>
              </a:stretch>
            </p:blipFill>
            <p:spPr>
              <a:xfrm>
                <a:off x="2814319" y="1134043"/>
                <a:ext cx="632851" cy="1024727"/>
              </a:xfrm>
              <a:prstGeom prst="rect">
                <a:avLst/>
              </a:prstGeom>
            </p:spPr>
          </p:pic>
        </p:grpSp>
        <p:grpSp>
          <p:nvGrpSpPr>
            <p:cNvPr id="49" name="组合 48">
              <a:extLst>
                <a:ext uri="{FF2B5EF4-FFF2-40B4-BE49-F238E27FC236}">
                  <a16:creationId xmlns:a16="http://schemas.microsoft.com/office/drawing/2014/main" id="{A622C163-7CB1-23EB-727E-3B01EB7956B4}"/>
                </a:ext>
              </a:extLst>
            </p:cNvPr>
            <p:cNvGrpSpPr/>
            <p:nvPr/>
          </p:nvGrpSpPr>
          <p:grpSpPr>
            <a:xfrm>
              <a:off x="9901541" y="3794112"/>
              <a:ext cx="1459866" cy="2117146"/>
              <a:chOff x="3887581" y="98612"/>
              <a:chExt cx="1459866" cy="2117547"/>
            </a:xfrm>
          </p:grpSpPr>
          <p:grpSp>
            <p:nvGrpSpPr>
              <p:cNvPr id="51" name="组合 50">
                <a:extLst>
                  <a:ext uri="{FF2B5EF4-FFF2-40B4-BE49-F238E27FC236}">
                    <a16:creationId xmlns:a16="http://schemas.microsoft.com/office/drawing/2014/main" id="{3BA15FD4-57FC-5A1A-BD3B-5288658C0143}"/>
                  </a:ext>
                </a:extLst>
              </p:cNvPr>
              <p:cNvGrpSpPr/>
              <p:nvPr/>
            </p:nvGrpSpPr>
            <p:grpSpPr>
              <a:xfrm>
                <a:off x="3890892" y="98612"/>
                <a:ext cx="1456555" cy="663945"/>
                <a:chOff x="4033157" y="231"/>
                <a:chExt cx="1284452" cy="587598"/>
              </a:xfrm>
            </p:grpSpPr>
            <p:pic>
              <p:nvPicPr>
                <p:cNvPr id="58" name="图片 57">
                  <a:extLst>
                    <a:ext uri="{FF2B5EF4-FFF2-40B4-BE49-F238E27FC236}">
                      <a16:creationId xmlns:a16="http://schemas.microsoft.com/office/drawing/2014/main" id="{9CA57C0A-E990-D68E-731A-C1ADD17FB82F}"/>
                    </a:ext>
                  </a:extLst>
                </p:cNvPr>
                <p:cNvPicPr>
                  <a:picLocks noChangeAspect="1"/>
                </p:cNvPicPr>
                <p:nvPr/>
              </p:nvPicPr>
              <p:blipFill rotWithShape="1">
                <a:blip r:embed="rId12"/>
                <a:srcRect l="56685" t="-2" b="76053"/>
                <a:stretch>
                  <a:fillRect/>
                </a:stretch>
              </p:blipFill>
              <p:spPr>
                <a:xfrm>
                  <a:off x="4033157" y="231"/>
                  <a:ext cx="1284452" cy="587598"/>
                </a:xfrm>
                <a:prstGeom prst="rect">
                  <a:avLst/>
                </a:prstGeom>
              </p:spPr>
            </p:pic>
            <p:sp>
              <p:nvSpPr>
                <p:cNvPr id="59" name="矩形 58">
                  <a:extLst>
                    <a:ext uri="{FF2B5EF4-FFF2-40B4-BE49-F238E27FC236}">
                      <a16:creationId xmlns:a16="http://schemas.microsoft.com/office/drawing/2014/main" id="{AECA39B3-27E1-6CED-A676-77BE67614010}"/>
                    </a:ext>
                  </a:extLst>
                </p:cNvPr>
                <p:cNvSpPr/>
                <p:nvPr/>
              </p:nvSpPr>
              <p:spPr>
                <a:xfrm>
                  <a:off x="4052047" y="479222"/>
                  <a:ext cx="566784" cy="1034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304800" algn="ctr">
                    <a:lnSpc>
                      <a:spcPct val="125000"/>
                    </a:lnSpc>
                    <a:buNone/>
                  </a:pPr>
                  <a:r>
                    <a:rPr lang="en-US" sz="1200">
                      <a:effectLst/>
                      <a:latin typeface="Times New Roman" panose="02020603050405020304" pitchFamily="18" charset="0"/>
                      <a:ea typeface="宋体" panose="02010600030101010101" pitchFamily="2" charset="-122"/>
                    </a:rPr>
                    <a:t>voids</a:t>
                  </a:r>
                  <a:endParaRPr lang="zh-CN" sz="1200">
                    <a:effectLst/>
                    <a:latin typeface="Times New Roman" panose="02020603050405020304" pitchFamily="18" charset="0"/>
                    <a:ea typeface="宋体" panose="02010600030101010101" pitchFamily="2" charset="-122"/>
                  </a:endParaRPr>
                </a:p>
              </p:txBody>
            </p:sp>
          </p:grpSp>
          <p:grpSp>
            <p:nvGrpSpPr>
              <p:cNvPr id="52" name="组合 51">
                <a:extLst>
                  <a:ext uri="{FF2B5EF4-FFF2-40B4-BE49-F238E27FC236}">
                    <a16:creationId xmlns:a16="http://schemas.microsoft.com/office/drawing/2014/main" id="{63B7480A-93E6-A0A4-C60A-0B9E0569B295}"/>
                  </a:ext>
                </a:extLst>
              </p:cNvPr>
              <p:cNvGrpSpPr/>
              <p:nvPr/>
            </p:nvGrpSpPr>
            <p:grpSpPr>
              <a:xfrm>
                <a:off x="3888009" y="804105"/>
                <a:ext cx="1456555" cy="664291"/>
                <a:chOff x="4016828" y="723826"/>
                <a:chExt cx="1284452" cy="587904"/>
              </a:xfrm>
            </p:grpSpPr>
            <p:pic>
              <p:nvPicPr>
                <p:cNvPr id="56" name="图片 55">
                  <a:extLst>
                    <a:ext uri="{FF2B5EF4-FFF2-40B4-BE49-F238E27FC236}">
                      <a16:creationId xmlns:a16="http://schemas.microsoft.com/office/drawing/2014/main" id="{4EC6B7CD-13CC-8548-6385-F88CB0B3CE20}"/>
                    </a:ext>
                  </a:extLst>
                </p:cNvPr>
                <p:cNvPicPr>
                  <a:picLocks noChangeAspect="1"/>
                </p:cNvPicPr>
                <p:nvPr/>
              </p:nvPicPr>
              <p:blipFill rotWithShape="1">
                <a:blip r:embed="rId12"/>
                <a:srcRect l="56685" t="33048" b="42992"/>
                <a:stretch>
                  <a:fillRect/>
                </a:stretch>
              </p:blipFill>
              <p:spPr>
                <a:xfrm>
                  <a:off x="4016828" y="723826"/>
                  <a:ext cx="1284452" cy="587904"/>
                </a:xfrm>
                <a:prstGeom prst="rect">
                  <a:avLst/>
                </a:prstGeom>
              </p:spPr>
            </p:pic>
            <p:sp>
              <p:nvSpPr>
                <p:cNvPr id="57" name="矩形 56">
                  <a:extLst>
                    <a:ext uri="{FF2B5EF4-FFF2-40B4-BE49-F238E27FC236}">
                      <a16:creationId xmlns:a16="http://schemas.microsoft.com/office/drawing/2014/main" id="{952605FD-1F1D-FE98-B1D7-43B4B141146A}"/>
                    </a:ext>
                  </a:extLst>
                </p:cNvPr>
                <p:cNvSpPr/>
                <p:nvPr/>
              </p:nvSpPr>
              <p:spPr>
                <a:xfrm>
                  <a:off x="4016828" y="1193012"/>
                  <a:ext cx="566420" cy="1028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304800" algn="ctr">
                    <a:lnSpc>
                      <a:spcPct val="125000"/>
                    </a:lnSpc>
                    <a:buNone/>
                  </a:pPr>
                  <a:r>
                    <a:rPr lang="en-US" sz="1200">
                      <a:effectLst/>
                      <a:latin typeface="Times New Roman" panose="02020603050405020304" pitchFamily="18" charset="0"/>
                      <a:ea typeface="宋体" panose="02010600030101010101" pitchFamily="2" charset="-122"/>
                    </a:rPr>
                    <a:t>voids</a:t>
                  </a:r>
                  <a:endParaRPr lang="zh-CN" sz="1200">
                    <a:effectLst/>
                    <a:latin typeface="Times New Roman" panose="02020603050405020304" pitchFamily="18" charset="0"/>
                    <a:ea typeface="宋体" panose="02010600030101010101" pitchFamily="2" charset="-122"/>
                  </a:endParaRPr>
                </a:p>
              </p:txBody>
            </p:sp>
          </p:grpSp>
          <p:grpSp>
            <p:nvGrpSpPr>
              <p:cNvPr id="53" name="组合 52">
                <a:extLst>
                  <a:ext uri="{FF2B5EF4-FFF2-40B4-BE49-F238E27FC236}">
                    <a16:creationId xmlns:a16="http://schemas.microsoft.com/office/drawing/2014/main" id="{17162167-2F07-C577-88D9-14871A6BD3EE}"/>
                  </a:ext>
                </a:extLst>
              </p:cNvPr>
              <p:cNvGrpSpPr/>
              <p:nvPr/>
            </p:nvGrpSpPr>
            <p:grpSpPr>
              <a:xfrm>
                <a:off x="3887581" y="1527003"/>
                <a:ext cx="1456555" cy="689156"/>
                <a:chOff x="3980543" y="1458686"/>
                <a:chExt cx="1284452" cy="609910"/>
              </a:xfrm>
            </p:grpSpPr>
            <p:pic>
              <p:nvPicPr>
                <p:cNvPr id="54" name="图片 53">
                  <a:extLst>
                    <a:ext uri="{FF2B5EF4-FFF2-40B4-BE49-F238E27FC236}">
                      <a16:creationId xmlns:a16="http://schemas.microsoft.com/office/drawing/2014/main" id="{1E10D538-B06E-AEAF-689C-ECF7E1438968}"/>
                    </a:ext>
                  </a:extLst>
                </p:cNvPr>
                <p:cNvPicPr>
                  <a:picLocks noChangeAspect="1"/>
                </p:cNvPicPr>
                <p:nvPr/>
              </p:nvPicPr>
              <p:blipFill rotWithShape="1">
                <a:blip r:embed="rId12"/>
                <a:srcRect l="56685" t="66537" b="8626"/>
                <a:stretch>
                  <a:fillRect/>
                </a:stretch>
              </p:blipFill>
              <p:spPr>
                <a:xfrm>
                  <a:off x="3980543" y="1458686"/>
                  <a:ext cx="1284452" cy="609389"/>
                </a:xfrm>
                <a:prstGeom prst="rect">
                  <a:avLst/>
                </a:prstGeom>
              </p:spPr>
            </p:pic>
            <p:sp>
              <p:nvSpPr>
                <p:cNvPr id="55" name="矩形 54">
                  <a:extLst>
                    <a:ext uri="{FF2B5EF4-FFF2-40B4-BE49-F238E27FC236}">
                      <a16:creationId xmlns:a16="http://schemas.microsoft.com/office/drawing/2014/main" id="{C510943A-EE4E-2450-FAB4-AAD2864C4AEF}"/>
                    </a:ext>
                  </a:extLst>
                </p:cNvPr>
                <p:cNvSpPr/>
                <p:nvPr/>
              </p:nvSpPr>
              <p:spPr>
                <a:xfrm>
                  <a:off x="3980543" y="1966361"/>
                  <a:ext cx="566420" cy="1022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304800" algn="ctr">
                    <a:lnSpc>
                      <a:spcPct val="125000"/>
                    </a:lnSpc>
                    <a:buNone/>
                  </a:pPr>
                  <a:r>
                    <a:rPr lang="en-US" sz="1200">
                      <a:effectLst/>
                      <a:latin typeface="Times New Roman" panose="02020603050405020304" pitchFamily="18" charset="0"/>
                      <a:ea typeface="宋体" panose="02010600030101010101" pitchFamily="2" charset="-122"/>
                    </a:rPr>
                    <a:t>voids</a:t>
                  </a:r>
                  <a:endParaRPr lang="zh-CN" sz="1200">
                    <a:effectLst/>
                    <a:latin typeface="Times New Roman" panose="02020603050405020304" pitchFamily="18" charset="0"/>
                    <a:ea typeface="宋体" panose="02010600030101010101" pitchFamily="2" charset="-122"/>
                  </a:endParaRPr>
                </a:p>
              </p:txBody>
            </p:sp>
          </p:grpSp>
        </p:grpSp>
      </p:grpSp>
      <p:sp>
        <p:nvSpPr>
          <p:cNvPr id="6" name="灯片编号占位符 1">
            <a:extLst>
              <a:ext uri="{FF2B5EF4-FFF2-40B4-BE49-F238E27FC236}">
                <a16:creationId xmlns:a16="http://schemas.microsoft.com/office/drawing/2014/main" id="{77959407-4E48-CA3A-A7CA-C3B31F99DCF2}"/>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231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F1E89-098C-F47F-B49D-24E244A31644}"/>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8EF0944D-1CBE-47CD-993F-0123F2D8CEB1}"/>
              </a:ext>
            </a:extLst>
          </p:cNvPr>
          <p:cNvSpPr/>
          <p:nvPr/>
        </p:nvSpPr>
        <p:spPr>
          <a:xfrm>
            <a:off x="0" y="2232025"/>
            <a:ext cx="12192000" cy="501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三、具体研究工作陈述</a:t>
            </a:r>
          </a:p>
        </p:txBody>
      </p:sp>
    </p:spTree>
    <p:extLst>
      <p:ext uri="{BB962C8B-B14F-4D97-AF65-F5344CB8AC3E}">
        <p14:creationId xmlns:p14="http://schemas.microsoft.com/office/powerpoint/2010/main" val="3870822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C11B9-759C-2C39-1CCF-42FD10A5CE2B}"/>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CA145783-4B30-62DB-DF43-DC73AB2911C4}"/>
              </a:ext>
            </a:extLst>
          </p:cNvPr>
          <p:cNvSpPr/>
          <p:nvPr/>
        </p:nvSpPr>
        <p:spPr>
          <a:xfrm>
            <a:off x="0" y="2232025"/>
            <a:ext cx="12192000" cy="501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 </a:t>
            </a: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曲壳拓扑优化（第三章）</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itchFamily="34" charset="-122"/>
            </a:endParaRPr>
          </a:p>
        </p:txBody>
      </p:sp>
    </p:spTree>
    <p:extLst>
      <p:ext uri="{BB962C8B-B14F-4D97-AF65-F5344CB8AC3E}">
        <p14:creationId xmlns:p14="http://schemas.microsoft.com/office/powerpoint/2010/main" val="847020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BACE8-3D45-460B-3F20-C177D65A973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C65BDE73-8596-B04C-9680-43EC81FFBE73}"/>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问题描述</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pSp>
        <p:nvGrpSpPr>
          <p:cNvPr id="110" name="组合 109">
            <a:extLst>
              <a:ext uri="{FF2B5EF4-FFF2-40B4-BE49-F238E27FC236}">
                <a16:creationId xmlns:a16="http://schemas.microsoft.com/office/drawing/2014/main" id="{D5D84A98-B7E9-91FA-F44D-96EA6FA1658D}"/>
              </a:ext>
            </a:extLst>
          </p:cNvPr>
          <p:cNvGrpSpPr/>
          <p:nvPr/>
        </p:nvGrpSpPr>
        <p:grpSpPr>
          <a:xfrm>
            <a:off x="1084470" y="1309335"/>
            <a:ext cx="10220012" cy="5187695"/>
            <a:chOff x="1084470" y="1309335"/>
            <a:chExt cx="10220012" cy="5187695"/>
          </a:xfrm>
        </p:grpSpPr>
        <p:grpSp>
          <p:nvGrpSpPr>
            <p:cNvPr id="109" name="组合 108">
              <a:extLst>
                <a:ext uri="{FF2B5EF4-FFF2-40B4-BE49-F238E27FC236}">
                  <a16:creationId xmlns:a16="http://schemas.microsoft.com/office/drawing/2014/main" id="{C93CD692-4277-33FA-E20C-20BAA668873F}"/>
                </a:ext>
              </a:extLst>
            </p:cNvPr>
            <p:cNvGrpSpPr/>
            <p:nvPr/>
          </p:nvGrpSpPr>
          <p:grpSpPr>
            <a:xfrm>
              <a:off x="1084470" y="1309335"/>
              <a:ext cx="10220012" cy="5187695"/>
              <a:chOff x="1084470" y="1309335"/>
              <a:chExt cx="10220012" cy="5187695"/>
            </a:xfrm>
          </p:grpSpPr>
          <p:sp>
            <p:nvSpPr>
              <p:cNvPr id="27" name="TextBox 10">
                <a:extLst>
                  <a:ext uri="{FF2B5EF4-FFF2-40B4-BE49-F238E27FC236}">
                    <a16:creationId xmlns:a16="http://schemas.microsoft.com/office/drawing/2014/main" id="{AD0534E1-2EFD-A048-406B-BB275636CBDD}"/>
                  </a:ext>
                </a:extLst>
              </p:cNvPr>
              <p:cNvSpPr txBox="1">
                <a:spLocks noChangeArrowheads="1"/>
              </p:cNvSpPr>
              <p:nvPr/>
            </p:nvSpPr>
            <p:spPr bwMode="auto">
              <a:xfrm>
                <a:off x="1084470" y="6066143"/>
                <a:ext cx="10154706" cy="430887"/>
              </a:xfrm>
              <a:prstGeom prst="rect">
                <a:avLst/>
              </a:prstGeom>
              <a:noFill/>
              <a:ln w="9525">
                <a:noFill/>
                <a:miter lim="800000"/>
                <a:headEnd/>
                <a:tailEnd/>
              </a:ln>
            </p:spPr>
            <p:txBody>
              <a:bodyPr wrap="square">
                <a:spAutoFit/>
              </a:bodyPr>
              <a:lstStyle/>
              <a:p>
                <a:pPr algn="ct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核心问题：如何基于壳体模型进行拓扑优化，在中曲面上实现材料的最优分布？</a:t>
                </a:r>
              </a:p>
            </p:txBody>
          </p:sp>
          <p:grpSp>
            <p:nvGrpSpPr>
              <p:cNvPr id="97" name="组合 96">
                <a:extLst>
                  <a:ext uri="{FF2B5EF4-FFF2-40B4-BE49-F238E27FC236}">
                    <a16:creationId xmlns:a16="http://schemas.microsoft.com/office/drawing/2014/main" id="{E2E5B141-5A9B-2517-E346-4CEE29CCD7A7}"/>
                  </a:ext>
                </a:extLst>
              </p:cNvPr>
              <p:cNvGrpSpPr/>
              <p:nvPr/>
            </p:nvGrpSpPr>
            <p:grpSpPr>
              <a:xfrm>
                <a:off x="9181830" y="1309335"/>
                <a:ext cx="2122652" cy="3080078"/>
                <a:chOff x="9181830" y="1309335"/>
                <a:chExt cx="2122652" cy="3080078"/>
              </a:xfrm>
            </p:grpSpPr>
            <p:sp>
              <p:nvSpPr>
                <p:cNvPr id="31" name="ïSļiḓé">
                  <a:extLst>
                    <a:ext uri="{FF2B5EF4-FFF2-40B4-BE49-F238E27FC236}">
                      <a16:creationId xmlns:a16="http://schemas.microsoft.com/office/drawing/2014/main" id="{7FFDC1D8-575A-06AE-89AD-04E0F20DF6FF}"/>
                    </a:ext>
                  </a:extLst>
                </p:cNvPr>
                <p:cNvSpPr/>
                <p:nvPr/>
              </p:nvSpPr>
              <p:spPr bwMode="auto">
                <a:xfrm rot="11076042" flipH="1" flipV="1">
                  <a:off x="9367845" y="3782228"/>
                  <a:ext cx="702559" cy="607185"/>
                </a:xfrm>
                <a:custGeom>
                  <a:avLst/>
                  <a:gdLst>
                    <a:gd name="T0" fmla="*/ 561 w 596"/>
                    <a:gd name="T1" fmla="*/ 321 h 480"/>
                    <a:gd name="T2" fmla="*/ 517 w 596"/>
                    <a:gd name="T3" fmla="*/ 275 h 480"/>
                    <a:gd name="T4" fmla="*/ 0 w 596"/>
                    <a:gd name="T5" fmla="*/ 441 h 480"/>
                    <a:gd name="T6" fmla="*/ 404 w 596"/>
                    <a:gd name="T7" fmla="*/ 160 h 480"/>
                    <a:gd name="T8" fmla="*/ 356 w 596"/>
                    <a:gd name="T9" fmla="*/ 111 h 480"/>
                    <a:gd name="T10" fmla="*/ 596 w 596"/>
                    <a:gd name="T11" fmla="*/ 0 h 480"/>
                    <a:gd name="T12" fmla="*/ 561 w 596"/>
                    <a:gd name="T13" fmla="*/ 321 h 480"/>
                  </a:gdLst>
                  <a:ahLst/>
                  <a:cxnLst>
                    <a:cxn ang="0">
                      <a:pos x="T0" y="T1"/>
                    </a:cxn>
                    <a:cxn ang="0">
                      <a:pos x="T2" y="T3"/>
                    </a:cxn>
                    <a:cxn ang="0">
                      <a:pos x="T4" y="T5"/>
                    </a:cxn>
                    <a:cxn ang="0">
                      <a:pos x="T6" y="T7"/>
                    </a:cxn>
                    <a:cxn ang="0">
                      <a:pos x="T8" y="T9"/>
                    </a:cxn>
                    <a:cxn ang="0">
                      <a:pos x="T10" y="T11"/>
                    </a:cxn>
                    <a:cxn ang="0">
                      <a:pos x="T12" y="T13"/>
                    </a:cxn>
                  </a:cxnLst>
                  <a:rect l="0" t="0" r="r" b="b"/>
                  <a:pathLst>
                    <a:path w="596" h="480">
                      <a:moveTo>
                        <a:pt x="561" y="321"/>
                      </a:moveTo>
                      <a:cubicBezTo>
                        <a:pt x="547" y="306"/>
                        <a:pt x="532" y="290"/>
                        <a:pt x="517" y="275"/>
                      </a:cubicBezTo>
                      <a:cubicBezTo>
                        <a:pt x="390" y="416"/>
                        <a:pt x="186" y="480"/>
                        <a:pt x="0" y="441"/>
                      </a:cubicBezTo>
                      <a:cubicBezTo>
                        <a:pt x="172" y="430"/>
                        <a:pt x="332" y="316"/>
                        <a:pt x="404" y="160"/>
                      </a:cubicBezTo>
                      <a:cubicBezTo>
                        <a:pt x="388" y="144"/>
                        <a:pt x="372" y="127"/>
                        <a:pt x="356" y="111"/>
                      </a:cubicBezTo>
                      <a:cubicBezTo>
                        <a:pt x="420" y="89"/>
                        <a:pt x="514" y="48"/>
                        <a:pt x="596" y="0"/>
                      </a:cubicBezTo>
                      <a:cubicBezTo>
                        <a:pt x="591" y="108"/>
                        <a:pt x="567" y="213"/>
                        <a:pt x="561" y="321"/>
                      </a:cubicBezTo>
                      <a:close/>
                    </a:path>
                  </a:pathLst>
                </a:custGeom>
                <a:solidFill>
                  <a:srgbClr val="C00000"/>
                </a:solidFill>
                <a:ln>
                  <a:noFill/>
                </a:ln>
              </p:spPr>
              <p:txBody>
                <a:bodyPr anchor="ctr"/>
                <a:lstStyle/>
                <a:p>
                  <a:pPr algn="ctr"/>
                  <a:endParaRPr/>
                </a:p>
              </p:txBody>
            </p:sp>
            <p:grpSp>
              <p:nvGrpSpPr>
                <p:cNvPr id="64" name="组合 63">
                  <a:extLst>
                    <a:ext uri="{FF2B5EF4-FFF2-40B4-BE49-F238E27FC236}">
                      <a16:creationId xmlns:a16="http://schemas.microsoft.com/office/drawing/2014/main" id="{62FAC37D-23B3-BA83-88B9-A2D83672CA41}"/>
                    </a:ext>
                  </a:extLst>
                </p:cNvPr>
                <p:cNvGrpSpPr/>
                <p:nvPr/>
              </p:nvGrpSpPr>
              <p:grpSpPr>
                <a:xfrm>
                  <a:off x="9181830" y="1309335"/>
                  <a:ext cx="2122652" cy="2375199"/>
                  <a:chOff x="9334535" y="1326309"/>
                  <a:chExt cx="2122652" cy="2375199"/>
                </a:xfrm>
              </p:grpSpPr>
              <p:grpSp>
                <p:nvGrpSpPr>
                  <p:cNvPr id="13" name="组合 12">
                    <a:extLst>
                      <a:ext uri="{FF2B5EF4-FFF2-40B4-BE49-F238E27FC236}">
                        <a16:creationId xmlns:a16="http://schemas.microsoft.com/office/drawing/2014/main" id="{09010772-C724-FD6F-0E65-BD91DEFCF551}"/>
                      </a:ext>
                    </a:extLst>
                  </p:cNvPr>
                  <p:cNvGrpSpPr/>
                  <p:nvPr/>
                </p:nvGrpSpPr>
                <p:grpSpPr>
                  <a:xfrm>
                    <a:off x="9334535" y="1326309"/>
                    <a:ext cx="2122652" cy="1975090"/>
                    <a:chOff x="7517510" y="3592263"/>
                    <a:chExt cx="1400630" cy="1377215"/>
                  </a:xfrm>
                </p:grpSpPr>
                <p:pic>
                  <p:nvPicPr>
                    <p:cNvPr id="19" name="图片 18">
                      <a:extLst>
                        <a:ext uri="{FF2B5EF4-FFF2-40B4-BE49-F238E27FC236}">
                          <a16:creationId xmlns:a16="http://schemas.microsoft.com/office/drawing/2014/main" id="{7505C6EE-0A09-3E18-D523-9D746A796CA3}"/>
                        </a:ext>
                      </a:extLst>
                    </p:cNvPr>
                    <p:cNvPicPr>
                      <a:picLocks noChangeAspect="1"/>
                    </p:cNvPicPr>
                    <p:nvPr/>
                  </p:nvPicPr>
                  <p:blipFill rotWithShape="1">
                    <a:blip r:embed="rId3"/>
                    <a:srcRect r="53544" b="10552"/>
                    <a:stretch/>
                  </p:blipFill>
                  <p:spPr>
                    <a:xfrm flipH="1">
                      <a:off x="8042919" y="4139327"/>
                      <a:ext cx="832129" cy="830151"/>
                    </a:xfrm>
                    <a:prstGeom prst="rect">
                      <a:avLst/>
                    </a:prstGeom>
                  </p:spPr>
                </p:pic>
                <p:pic>
                  <p:nvPicPr>
                    <p:cNvPr id="20" name="图片 19">
                      <a:extLst>
                        <a:ext uri="{FF2B5EF4-FFF2-40B4-BE49-F238E27FC236}">
                          <a16:creationId xmlns:a16="http://schemas.microsoft.com/office/drawing/2014/main" id="{8F654E6F-5FCB-3CA5-8C83-4D430D509CC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94" b="92116" l="9013" r="96567">
                                  <a14:foregroundMark x1="45923" y1="31950" x2="44206" y2="56017"/>
                                  <a14:foregroundMark x1="60086" y1="32365" x2="65665" y2="64315"/>
                                  <a14:foregroundMark x1="50215" y1="8299" x2="54077" y2="9129"/>
                                  <a14:foregroundMark x1="49785" y1="6639" x2="49785" y2="6639"/>
                                  <a14:foregroundMark x1="39056" y1="87967" x2="40773" y2="91701"/>
                                  <a14:foregroundMark x1="42918" y1="92116" x2="43348" y2="92531"/>
                                  <a14:foregroundMark x1="27897" y1="36929" x2="25751" y2="52282"/>
                                  <a14:foregroundMark x1="87983" y1="45643" x2="87983" y2="49378"/>
                                  <a14:foregroundMark x1="83262" y1="6224" x2="83262" y2="6224"/>
                                  <a14:foregroundMark x1="81116" y1="6639" x2="81116" y2="6639"/>
                                  <a14:foregroundMark x1="96567" y1="26971" x2="96567" y2="26971"/>
                                </a14:backgroundRemoval>
                              </a14:imgEffect>
                            </a14:imgLayer>
                          </a14:imgProps>
                        </a:ext>
                      </a:extLst>
                    </a:blip>
                    <a:stretch>
                      <a:fillRect/>
                    </a:stretch>
                  </p:blipFill>
                  <p:spPr>
                    <a:xfrm>
                      <a:off x="7517510" y="3592263"/>
                      <a:ext cx="832129" cy="860700"/>
                    </a:xfrm>
                    <a:prstGeom prst="rect">
                      <a:avLst/>
                    </a:prstGeom>
                  </p:spPr>
                </p:pic>
                <p:sp>
                  <p:nvSpPr>
                    <p:cNvPr id="21" name="矩形: 圆角 20">
                      <a:extLst>
                        <a:ext uri="{FF2B5EF4-FFF2-40B4-BE49-F238E27FC236}">
                          <a16:creationId xmlns:a16="http://schemas.microsoft.com/office/drawing/2014/main" id="{55B80781-5A64-C7B9-B9BA-F64C6A203CA4}"/>
                        </a:ext>
                      </a:extLst>
                    </p:cNvPr>
                    <p:cNvSpPr/>
                    <p:nvPr/>
                  </p:nvSpPr>
                  <p:spPr>
                    <a:xfrm>
                      <a:off x="7531687" y="3606459"/>
                      <a:ext cx="1386453" cy="1363019"/>
                    </a:xfrm>
                    <a:prstGeom prst="roundRect">
                      <a:avLst>
                        <a:gd name="adj" fmla="val 6752"/>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a:extLst>
                      <a:ext uri="{FF2B5EF4-FFF2-40B4-BE49-F238E27FC236}">
                        <a16:creationId xmlns:a16="http://schemas.microsoft.com/office/drawing/2014/main" id="{012D89DA-35B2-A872-A04B-5764985653A8}"/>
                      </a:ext>
                    </a:extLst>
                  </p:cNvPr>
                  <p:cNvSpPr txBox="1"/>
                  <p:nvPr/>
                </p:nvSpPr>
                <p:spPr>
                  <a:xfrm>
                    <a:off x="9807371" y="3301398"/>
                    <a:ext cx="1218857" cy="400110"/>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000" dirty="0">
                        <a:solidFill>
                          <a:schemeClr val="tx1"/>
                        </a:solidFill>
                      </a:rPr>
                      <a:t>实际应用</a:t>
                    </a:r>
                  </a:p>
                </p:txBody>
              </p:sp>
            </p:grpSp>
          </p:grpSp>
        </p:grpSp>
        <p:grpSp>
          <p:nvGrpSpPr>
            <p:cNvPr id="96" name="组合 95">
              <a:extLst>
                <a:ext uri="{FF2B5EF4-FFF2-40B4-BE49-F238E27FC236}">
                  <a16:creationId xmlns:a16="http://schemas.microsoft.com/office/drawing/2014/main" id="{0A839B1E-E16D-D49C-719A-74C63D70CB9F}"/>
                </a:ext>
              </a:extLst>
            </p:cNvPr>
            <p:cNvGrpSpPr/>
            <p:nvPr/>
          </p:nvGrpSpPr>
          <p:grpSpPr>
            <a:xfrm>
              <a:off x="5384971" y="3156895"/>
              <a:ext cx="3919133" cy="2690350"/>
              <a:chOff x="5384971" y="3156895"/>
              <a:chExt cx="3919133" cy="2690350"/>
            </a:xfrm>
          </p:grpSpPr>
          <p:sp>
            <p:nvSpPr>
              <p:cNvPr id="71" name="箭头: 下 70">
                <a:extLst>
                  <a:ext uri="{FF2B5EF4-FFF2-40B4-BE49-F238E27FC236}">
                    <a16:creationId xmlns:a16="http://schemas.microsoft.com/office/drawing/2014/main" id="{19441DB3-6D14-6067-B1E4-C639783DE244}"/>
                  </a:ext>
                </a:extLst>
              </p:cNvPr>
              <p:cNvSpPr/>
              <p:nvPr/>
            </p:nvSpPr>
            <p:spPr>
              <a:xfrm rot="16200000" flipH="1">
                <a:off x="5834949" y="4390155"/>
                <a:ext cx="318903" cy="1145726"/>
              </a:xfrm>
              <a:prstGeom prst="downArrow">
                <a:avLst/>
              </a:prstGeom>
              <a:gradFill>
                <a:gsLst>
                  <a:gs pos="0">
                    <a:schemeClr val="accent1">
                      <a:lumMod val="5000"/>
                      <a:lumOff val="95000"/>
                    </a:schemeClr>
                  </a:gs>
                  <a:gs pos="13000">
                    <a:schemeClr val="accent4">
                      <a:lumMod val="40000"/>
                      <a:lumOff val="60000"/>
                    </a:schemeClr>
                  </a:gs>
                  <a:gs pos="28000">
                    <a:schemeClr val="accent4">
                      <a:lumMod val="60000"/>
                      <a:lumOff val="40000"/>
                    </a:schemeClr>
                  </a:gs>
                  <a:gs pos="100000">
                    <a:schemeClr val="accent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grpSp>
            <p:nvGrpSpPr>
              <p:cNvPr id="85" name="组合 84">
                <a:extLst>
                  <a:ext uri="{FF2B5EF4-FFF2-40B4-BE49-F238E27FC236}">
                    <a16:creationId xmlns:a16="http://schemas.microsoft.com/office/drawing/2014/main" id="{CA0A9DD5-FFA1-B538-2F2B-D78D1FA16586}"/>
                  </a:ext>
                </a:extLst>
              </p:cNvPr>
              <p:cNvGrpSpPr/>
              <p:nvPr/>
            </p:nvGrpSpPr>
            <p:grpSpPr>
              <a:xfrm>
                <a:off x="6577989" y="3156895"/>
                <a:ext cx="2726115" cy="2690350"/>
                <a:chOff x="6577989" y="3156895"/>
                <a:chExt cx="2726115" cy="2690350"/>
              </a:xfrm>
            </p:grpSpPr>
            <p:pic>
              <p:nvPicPr>
                <p:cNvPr id="83" name="图片 82">
                  <a:extLst>
                    <a:ext uri="{FF2B5EF4-FFF2-40B4-BE49-F238E27FC236}">
                      <a16:creationId xmlns:a16="http://schemas.microsoft.com/office/drawing/2014/main" id="{207E3AD7-AFDB-0AE6-4712-A5EF4A2F58D1}"/>
                    </a:ext>
                  </a:extLst>
                </p:cNvPr>
                <p:cNvPicPr>
                  <a:picLocks noChangeAspect="1"/>
                </p:cNvPicPr>
                <p:nvPr/>
              </p:nvPicPr>
              <p:blipFill>
                <a:blip r:embed="rId6"/>
                <a:stretch>
                  <a:fillRect/>
                </a:stretch>
              </p:blipFill>
              <p:spPr>
                <a:xfrm>
                  <a:off x="6577989" y="3156895"/>
                  <a:ext cx="2726115" cy="2690350"/>
                </a:xfrm>
                <a:prstGeom prst="rect">
                  <a:avLst/>
                </a:prstGeom>
              </p:spPr>
            </p:pic>
            <p:sp>
              <p:nvSpPr>
                <p:cNvPr id="84" name="文本框 83">
                  <a:extLst>
                    <a:ext uri="{FF2B5EF4-FFF2-40B4-BE49-F238E27FC236}">
                      <a16:creationId xmlns:a16="http://schemas.microsoft.com/office/drawing/2014/main" id="{B8F07F5E-3BC1-E75A-1A89-C2DECC236BC1}"/>
                    </a:ext>
                  </a:extLst>
                </p:cNvPr>
                <p:cNvSpPr txBox="1"/>
                <p:nvPr/>
              </p:nvSpPr>
              <p:spPr>
                <a:xfrm>
                  <a:off x="7350397" y="5394974"/>
                  <a:ext cx="1218857" cy="400110"/>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000" dirty="0">
                      <a:solidFill>
                        <a:schemeClr val="tx1"/>
                      </a:solidFill>
                    </a:rPr>
                    <a:t>优化问题</a:t>
                  </a:r>
                </a:p>
              </p:txBody>
            </p:sp>
          </p:grpSp>
          <p:sp>
            <p:nvSpPr>
              <p:cNvPr id="87" name="文本框 86">
                <a:extLst>
                  <a:ext uri="{FF2B5EF4-FFF2-40B4-BE49-F238E27FC236}">
                    <a16:creationId xmlns:a16="http://schemas.microsoft.com/office/drawing/2014/main" id="{7C5C88C6-95D2-BEB3-E988-7E1A0853AE3F}"/>
                  </a:ext>
                </a:extLst>
              </p:cNvPr>
              <p:cNvSpPr txBox="1"/>
              <p:nvPr/>
            </p:nvSpPr>
            <p:spPr>
              <a:xfrm>
                <a:off x="5384971" y="4421809"/>
                <a:ext cx="1218857" cy="400110"/>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000" dirty="0">
                    <a:solidFill>
                      <a:schemeClr val="accent4"/>
                    </a:solidFill>
                  </a:rPr>
                  <a:t>问题提取</a:t>
                </a:r>
              </a:p>
            </p:txBody>
          </p:sp>
        </p:grpSp>
      </p:grpSp>
      <p:grpSp>
        <p:nvGrpSpPr>
          <p:cNvPr id="111" name="组合 110">
            <a:extLst>
              <a:ext uri="{FF2B5EF4-FFF2-40B4-BE49-F238E27FC236}">
                <a16:creationId xmlns:a16="http://schemas.microsoft.com/office/drawing/2014/main" id="{E8B37407-0908-9385-B982-A4216DFBEA32}"/>
              </a:ext>
            </a:extLst>
          </p:cNvPr>
          <p:cNvGrpSpPr/>
          <p:nvPr/>
        </p:nvGrpSpPr>
        <p:grpSpPr>
          <a:xfrm>
            <a:off x="393878" y="692050"/>
            <a:ext cx="6686446" cy="2743870"/>
            <a:chOff x="393878" y="692050"/>
            <a:chExt cx="6686446" cy="2743870"/>
          </a:xfrm>
        </p:grpSpPr>
        <p:sp>
          <p:nvSpPr>
            <p:cNvPr id="23" name="TextBox 19">
              <a:extLst>
                <a:ext uri="{FF2B5EF4-FFF2-40B4-BE49-F238E27FC236}">
                  <a16:creationId xmlns:a16="http://schemas.microsoft.com/office/drawing/2014/main" id="{C0B95951-7E00-9FD8-49C6-87F2DF50FC6E}"/>
                </a:ext>
              </a:extLst>
            </p:cNvPr>
            <p:cNvSpPr txBox="1"/>
            <p:nvPr/>
          </p:nvSpPr>
          <p:spPr>
            <a:xfrm>
              <a:off x="393878" y="692050"/>
              <a:ext cx="6686446" cy="461665"/>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工程中通常采用壳体模型对薄壁结构进行建模</a:t>
              </a:r>
              <a:endParaRPr lang="en-US" altLang="zh-CN" dirty="0"/>
            </a:p>
          </p:txBody>
        </p:sp>
        <p:grpSp>
          <p:nvGrpSpPr>
            <p:cNvPr id="98" name="组合 97">
              <a:extLst>
                <a:ext uri="{FF2B5EF4-FFF2-40B4-BE49-F238E27FC236}">
                  <a16:creationId xmlns:a16="http://schemas.microsoft.com/office/drawing/2014/main" id="{89343DAE-3E1C-324B-9A83-3055D791DC9B}"/>
                </a:ext>
              </a:extLst>
            </p:cNvPr>
            <p:cNvGrpSpPr/>
            <p:nvPr/>
          </p:nvGrpSpPr>
          <p:grpSpPr>
            <a:xfrm>
              <a:off x="957837" y="1397223"/>
              <a:ext cx="2187706" cy="2038697"/>
              <a:chOff x="957837" y="1397223"/>
              <a:chExt cx="2187706" cy="2038697"/>
            </a:xfrm>
          </p:grpSpPr>
          <p:pic>
            <p:nvPicPr>
              <p:cNvPr id="93" name="图片 92">
                <a:extLst>
                  <a:ext uri="{FF2B5EF4-FFF2-40B4-BE49-F238E27FC236}">
                    <a16:creationId xmlns:a16="http://schemas.microsoft.com/office/drawing/2014/main" id="{ED753929-81B6-A87E-4C86-2CC9F47A5669}"/>
                  </a:ext>
                </a:extLst>
              </p:cNvPr>
              <p:cNvPicPr>
                <a:picLocks noChangeAspect="1"/>
              </p:cNvPicPr>
              <p:nvPr/>
            </p:nvPicPr>
            <p:blipFill rotWithShape="1">
              <a:blip r:embed="rId7"/>
              <a:srcRect l="13927" r="4724"/>
              <a:stretch/>
            </p:blipFill>
            <p:spPr>
              <a:xfrm flipH="1">
                <a:off x="957837" y="1397223"/>
                <a:ext cx="2187706" cy="1624131"/>
              </a:xfrm>
              <a:prstGeom prst="rect">
                <a:avLst/>
              </a:prstGeom>
            </p:spPr>
          </p:pic>
          <p:sp>
            <p:nvSpPr>
              <p:cNvPr id="94" name="文本框 93">
                <a:extLst>
                  <a:ext uri="{FF2B5EF4-FFF2-40B4-BE49-F238E27FC236}">
                    <a16:creationId xmlns:a16="http://schemas.microsoft.com/office/drawing/2014/main" id="{F3C063D8-CBAE-4827-94B2-C58B855729F0}"/>
                  </a:ext>
                </a:extLst>
              </p:cNvPr>
              <p:cNvSpPr txBox="1"/>
              <p:nvPr/>
            </p:nvSpPr>
            <p:spPr>
              <a:xfrm>
                <a:off x="1365162" y="3035810"/>
                <a:ext cx="1366156" cy="400110"/>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000" dirty="0">
                    <a:solidFill>
                      <a:schemeClr val="tx1"/>
                    </a:solidFill>
                  </a:rPr>
                  <a:t>工程结构</a:t>
                </a:r>
              </a:p>
            </p:txBody>
          </p:sp>
        </p:grpSp>
      </p:grpSp>
      <p:grpSp>
        <p:nvGrpSpPr>
          <p:cNvPr id="95" name="组合 94">
            <a:extLst>
              <a:ext uri="{FF2B5EF4-FFF2-40B4-BE49-F238E27FC236}">
                <a16:creationId xmlns:a16="http://schemas.microsoft.com/office/drawing/2014/main" id="{85C5551F-E75D-5A08-3014-10902C9A5B87}"/>
              </a:ext>
            </a:extLst>
          </p:cNvPr>
          <p:cNvGrpSpPr/>
          <p:nvPr/>
        </p:nvGrpSpPr>
        <p:grpSpPr>
          <a:xfrm>
            <a:off x="2501900" y="1397223"/>
            <a:ext cx="4422739" cy="4587394"/>
            <a:chOff x="2501900" y="1397223"/>
            <a:chExt cx="4422739" cy="4587394"/>
          </a:xfrm>
        </p:grpSpPr>
        <p:grpSp>
          <p:nvGrpSpPr>
            <p:cNvPr id="77" name="组合 76">
              <a:extLst>
                <a:ext uri="{FF2B5EF4-FFF2-40B4-BE49-F238E27FC236}">
                  <a16:creationId xmlns:a16="http://schemas.microsoft.com/office/drawing/2014/main" id="{DAC2D2EA-0E81-84FE-FECA-AC3FABF3854D}"/>
                </a:ext>
              </a:extLst>
            </p:cNvPr>
            <p:cNvGrpSpPr/>
            <p:nvPr/>
          </p:nvGrpSpPr>
          <p:grpSpPr>
            <a:xfrm>
              <a:off x="4354207" y="1397223"/>
              <a:ext cx="2570432" cy="1941258"/>
              <a:chOff x="4354207" y="1397223"/>
              <a:chExt cx="2570432" cy="1941258"/>
            </a:xfrm>
          </p:grpSpPr>
          <p:grpSp>
            <p:nvGrpSpPr>
              <p:cNvPr id="74" name="组合 73">
                <a:extLst>
                  <a:ext uri="{FF2B5EF4-FFF2-40B4-BE49-F238E27FC236}">
                    <a16:creationId xmlns:a16="http://schemas.microsoft.com/office/drawing/2014/main" id="{6DA7F118-08E9-8DBF-DEF7-78229E3474FB}"/>
                  </a:ext>
                </a:extLst>
              </p:cNvPr>
              <p:cNvGrpSpPr/>
              <p:nvPr/>
            </p:nvGrpSpPr>
            <p:grpSpPr>
              <a:xfrm>
                <a:off x="4354207" y="1397223"/>
                <a:ext cx="2570432" cy="1941258"/>
                <a:chOff x="4354206" y="1262171"/>
                <a:chExt cx="2726117" cy="2075377"/>
              </a:xfrm>
            </p:grpSpPr>
            <p:sp>
              <p:nvSpPr>
                <p:cNvPr id="73" name="对话气泡: 圆角矩形 72">
                  <a:extLst>
                    <a:ext uri="{FF2B5EF4-FFF2-40B4-BE49-F238E27FC236}">
                      <a16:creationId xmlns:a16="http://schemas.microsoft.com/office/drawing/2014/main" id="{73B88CCF-F881-6FD3-80D5-FA827A55A0A2}"/>
                    </a:ext>
                  </a:extLst>
                </p:cNvPr>
                <p:cNvSpPr/>
                <p:nvPr/>
              </p:nvSpPr>
              <p:spPr>
                <a:xfrm>
                  <a:off x="4354206" y="1262171"/>
                  <a:ext cx="2726117" cy="2072236"/>
                </a:xfrm>
                <a:prstGeom prst="wedgeRoundRectCallout">
                  <a:avLst>
                    <a:gd name="adj1" fmla="val -39172"/>
                    <a:gd name="adj2" fmla="val 90725"/>
                    <a:gd name="adj3" fmla="val 16667"/>
                  </a:avLst>
                </a:prstGeom>
                <a:solidFill>
                  <a:srgbClr val="60BEA1">
                    <a:alpha val="7000"/>
                  </a:srgbClr>
                </a:solidFill>
                <a:ln w="19050">
                  <a:solidFill>
                    <a:srgbClr val="94D0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2B03A23C-9F47-7A44-576A-769EFBC5AD6A}"/>
                    </a:ext>
                  </a:extLst>
                </p:cNvPr>
                <p:cNvSpPr txBox="1"/>
                <p:nvPr/>
              </p:nvSpPr>
              <p:spPr>
                <a:xfrm>
                  <a:off x="5029668" y="2909795"/>
                  <a:ext cx="1476622" cy="427753"/>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000" dirty="0">
                      <a:solidFill>
                        <a:schemeClr val="tx1"/>
                      </a:solidFill>
                    </a:rPr>
                    <a:t>变形假设</a:t>
                  </a:r>
                </a:p>
              </p:txBody>
            </p:sp>
          </p:grpSp>
          <p:pic>
            <p:nvPicPr>
              <p:cNvPr id="75" name="图片 74">
                <a:extLst>
                  <a:ext uri="{FF2B5EF4-FFF2-40B4-BE49-F238E27FC236}">
                    <a16:creationId xmlns:a16="http://schemas.microsoft.com/office/drawing/2014/main" id="{A42E5BA3-C4B5-3101-42A7-3A8F92639355}"/>
                  </a:ext>
                </a:extLst>
              </p:cNvPr>
              <p:cNvPicPr>
                <a:picLocks noChangeAspect="1"/>
              </p:cNvPicPr>
              <p:nvPr/>
            </p:nvPicPr>
            <p:blipFill>
              <a:blip r:embed="rId8"/>
              <a:stretch>
                <a:fillRect/>
              </a:stretch>
            </p:blipFill>
            <p:spPr>
              <a:xfrm>
                <a:off x="4434671" y="1512126"/>
                <a:ext cx="2473985" cy="1363568"/>
              </a:xfrm>
              <a:prstGeom prst="rect">
                <a:avLst/>
              </a:prstGeom>
            </p:spPr>
          </p:pic>
        </p:grpSp>
        <p:grpSp>
          <p:nvGrpSpPr>
            <p:cNvPr id="91" name="组合 90">
              <a:extLst>
                <a:ext uri="{FF2B5EF4-FFF2-40B4-BE49-F238E27FC236}">
                  <a16:creationId xmlns:a16="http://schemas.microsoft.com/office/drawing/2014/main" id="{9557F102-0A1C-3F7D-0A52-FC52DCE441D5}"/>
                </a:ext>
              </a:extLst>
            </p:cNvPr>
            <p:cNvGrpSpPr/>
            <p:nvPr/>
          </p:nvGrpSpPr>
          <p:grpSpPr>
            <a:xfrm>
              <a:off x="2501900" y="2543683"/>
              <a:ext cx="2754892" cy="3440934"/>
              <a:chOff x="2501900" y="2543683"/>
              <a:chExt cx="2754892" cy="3440934"/>
            </a:xfrm>
          </p:grpSpPr>
          <p:grpSp>
            <p:nvGrpSpPr>
              <p:cNvPr id="86" name="组合 85">
                <a:extLst>
                  <a:ext uri="{FF2B5EF4-FFF2-40B4-BE49-F238E27FC236}">
                    <a16:creationId xmlns:a16="http://schemas.microsoft.com/office/drawing/2014/main" id="{ADBFD744-35FC-39F6-B618-61D876BFC202}"/>
                  </a:ext>
                </a:extLst>
              </p:cNvPr>
              <p:cNvGrpSpPr/>
              <p:nvPr/>
            </p:nvGrpSpPr>
            <p:grpSpPr>
              <a:xfrm>
                <a:off x="2686360" y="3326630"/>
                <a:ext cx="2570432" cy="2657987"/>
                <a:chOff x="2686360" y="3326630"/>
                <a:chExt cx="2570432" cy="2657987"/>
              </a:xfrm>
            </p:grpSpPr>
            <p:pic>
              <p:nvPicPr>
                <p:cNvPr id="82" name="图片 81">
                  <a:extLst>
                    <a:ext uri="{FF2B5EF4-FFF2-40B4-BE49-F238E27FC236}">
                      <a16:creationId xmlns:a16="http://schemas.microsoft.com/office/drawing/2014/main" id="{536AE094-1141-E175-D4B8-D1202099288A}"/>
                    </a:ext>
                  </a:extLst>
                </p:cNvPr>
                <p:cNvPicPr>
                  <a:picLocks noChangeAspect="1"/>
                </p:cNvPicPr>
                <p:nvPr/>
              </p:nvPicPr>
              <p:blipFill>
                <a:blip r:embed="rId9"/>
                <a:stretch>
                  <a:fillRect/>
                </a:stretch>
              </p:blipFill>
              <p:spPr>
                <a:xfrm>
                  <a:off x="2686360" y="3326630"/>
                  <a:ext cx="2570432" cy="2536709"/>
                </a:xfrm>
                <a:prstGeom prst="rect">
                  <a:avLst/>
                </a:prstGeom>
              </p:spPr>
            </p:pic>
            <p:sp>
              <p:nvSpPr>
                <p:cNvPr id="60" name="文本框 59">
                  <a:extLst>
                    <a:ext uri="{FF2B5EF4-FFF2-40B4-BE49-F238E27FC236}">
                      <a16:creationId xmlns:a16="http://schemas.microsoft.com/office/drawing/2014/main" id="{CEBA0DDE-9328-43CE-DC9E-DF8C8DDA5E0D}"/>
                    </a:ext>
                  </a:extLst>
                </p:cNvPr>
                <p:cNvSpPr txBox="1"/>
                <p:nvPr/>
              </p:nvSpPr>
              <p:spPr>
                <a:xfrm>
                  <a:off x="3172172" y="5276731"/>
                  <a:ext cx="1719446" cy="707886"/>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sz="2000" dirty="0">
                      <a:solidFill>
                        <a:schemeClr val="tx1"/>
                      </a:solidFill>
                    </a:rPr>
                    <a:t>中面建模</a:t>
                  </a:r>
                  <a:endParaRPr lang="en-US" altLang="zh-CN" sz="2000" dirty="0">
                    <a:solidFill>
                      <a:schemeClr val="tx1"/>
                    </a:solidFill>
                  </a:endParaRPr>
                </a:p>
                <a:p>
                  <a:pPr algn="ctr"/>
                  <a:r>
                    <a:rPr lang="zh-CN" altLang="en-US" sz="2000" dirty="0">
                      <a:solidFill>
                        <a:schemeClr val="tx1"/>
                      </a:solidFill>
                    </a:rPr>
                    <a:t>（论文</a:t>
                  </a:r>
                  <a:r>
                    <a:rPr lang="en-US" altLang="zh-CN" sz="2000" dirty="0">
                      <a:solidFill>
                        <a:schemeClr val="tx1"/>
                      </a:solidFill>
                    </a:rPr>
                    <a:t>2.2</a:t>
                  </a:r>
                  <a:r>
                    <a:rPr lang="zh-CN" altLang="en-US" sz="2000" dirty="0">
                      <a:solidFill>
                        <a:schemeClr val="tx1"/>
                      </a:solidFill>
                    </a:rPr>
                    <a:t>节）</a:t>
                  </a:r>
                </a:p>
              </p:txBody>
            </p:sp>
          </p:grpSp>
          <p:sp>
            <p:nvSpPr>
              <p:cNvPr id="88" name="椭圆 87">
                <a:extLst>
                  <a:ext uri="{FF2B5EF4-FFF2-40B4-BE49-F238E27FC236}">
                    <a16:creationId xmlns:a16="http://schemas.microsoft.com/office/drawing/2014/main" id="{04170CD5-6581-1703-156D-91EB44E74854}"/>
                  </a:ext>
                </a:extLst>
              </p:cNvPr>
              <p:cNvSpPr/>
              <p:nvPr/>
            </p:nvSpPr>
            <p:spPr>
              <a:xfrm>
                <a:off x="2501900" y="2543683"/>
                <a:ext cx="374650" cy="256668"/>
              </a:xfrm>
              <a:prstGeom prst="ellipse">
                <a:avLst/>
              </a:prstGeom>
              <a:noFill/>
              <a:ln w="19050">
                <a:solidFill>
                  <a:schemeClr val="accent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6598C257-9A81-E253-338D-2019B1E9DF37}"/>
                  </a:ext>
                </a:extLst>
              </p:cNvPr>
              <p:cNvCxnSpPr>
                <a:cxnSpLocks/>
                <a:stCxn id="88" idx="4"/>
              </p:cNvCxnSpPr>
              <p:nvPr/>
            </p:nvCxnSpPr>
            <p:spPr>
              <a:xfrm>
                <a:off x="2689225" y="2800351"/>
                <a:ext cx="187325" cy="1549399"/>
              </a:xfrm>
              <a:prstGeom prst="line">
                <a:avLst/>
              </a:prstGeom>
              <a:ln w="19050">
                <a:solidFill>
                  <a:srgbClr val="666666"/>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A25ACD79-5D6C-6DFF-D869-875EBEAD3A90}"/>
                  </a:ext>
                </a:extLst>
              </p:cNvPr>
              <p:cNvCxnSpPr>
                <a:cxnSpLocks/>
                <a:stCxn id="88" idx="6"/>
              </p:cNvCxnSpPr>
              <p:nvPr/>
            </p:nvCxnSpPr>
            <p:spPr>
              <a:xfrm>
                <a:off x="2876550" y="2672017"/>
                <a:ext cx="1247878" cy="1164630"/>
              </a:xfrm>
              <a:prstGeom prst="line">
                <a:avLst/>
              </a:prstGeom>
              <a:ln w="19050">
                <a:solidFill>
                  <a:srgbClr val="666666"/>
                </a:solidFill>
                <a:prstDash val="dash"/>
              </a:ln>
            </p:spPr>
            <p:style>
              <a:lnRef idx="1">
                <a:schemeClr val="accent1"/>
              </a:lnRef>
              <a:fillRef idx="0">
                <a:schemeClr val="accent1"/>
              </a:fillRef>
              <a:effectRef idx="0">
                <a:schemeClr val="accent1"/>
              </a:effectRef>
              <a:fontRef idx="minor">
                <a:schemeClr val="tx1"/>
              </a:fontRef>
            </p:style>
          </p:cxnSp>
        </p:grpSp>
      </p:grpSp>
      <p:sp>
        <p:nvSpPr>
          <p:cNvPr id="2" name="灯片编号占位符 1">
            <a:extLst>
              <a:ext uri="{FF2B5EF4-FFF2-40B4-BE49-F238E27FC236}">
                <a16:creationId xmlns:a16="http://schemas.microsoft.com/office/drawing/2014/main" id="{1EB52589-25F7-A20E-A11D-FC760D8066B8}"/>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1086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4EE763-63A9-45AA-BA84-322CF9B439B0}"/>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移动可变形组件法应用于壳体模型所面临的挑战</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30" name="TextBox 19">
            <a:extLst>
              <a:ext uri="{FF2B5EF4-FFF2-40B4-BE49-F238E27FC236}">
                <a16:creationId xmlns:a16="http://schemas.microsoft.com/office/drawing/2014/main" id="{0F1AAFD1-F6E2-017C-89C5-A61581C369C7}"/>
              </a:ext>
            </a:extLst>
          </p:cNvPr>
          <p:cNvSpPr txBox="1"/>
          <p:nvPr/>
        </p:nvSpPr>
        <p:spPr>
          <a:xfrm>
            <a:off x="767147" y="6034156"/>
            <a:ext cx="10905219" cy="461665"/>
          </a:xfrm>
          <a:prstGeom prst="rect">
            <a:avLst/>
          </a:prstGeom>
          <a:noFill/>
        </p:spPr>
        <p:txBody>
          <a:bodyPr wrap="square" rtlCol="0">
            <a:spAutoFit/>
          </a:bodyPr>
          <a:lstStyle>
            <a:defPPr>
              <a:defRPr lang="zh-CN"/>
            </a:defPPr>
            <a:lvl1pPr marL="342900" indent="-342900">
              <a:buClr>
                <a:srgbClr val="C00000"/>
              </a:buClr>
              <a:buFont typeface="Wingdings" panose="05000000000000000000" pitchFamily="2" charset="2"/>
              <a:buChar char="p"/>
              <a:defRPr sz="2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lumMod val="50000"/>
                  </a:schemeClr>
                </a:solidFill>
              </a:rPr>
              <a:t>挑战三：如何优化曲面上分布的组件，以及如何推导解析灵敏度</a:t>
            </a:r>
            <a:endParaRPr lang="en-US" altLang="zh-CN" dirty="0">
              <a:solidFill>
                <a:schemeClr val="accent1">
                  <a:lumMod val="50000"/>
                </a:schemeClr>
              </a:solidFill>
            </a:endParaRPr>
          </a:p>
        </p:txBody>
      </p:sp>
      <p:grpSp>
        <p:nvGrpSpPr>
          <p:cNvPr id="17" name="组合 16">
            <a:extLst>
              <a:ext uri="{FF2B5EF4-FFF2-40B4-BE49-F238E27FC236}">
                <a16:creationId xmlns:a16="http://schemas.microsoft.com/office/drawing/2014/main" id="{A30D1E7C-6B45-BFAE-1985-976538AF8C31}"/>
              </a:ext>
            </a:extLst>
          </p:cNvPr>
          <p:cNvGrpSpPr/>
          <p:nvPr/>
        </p:nvGrpSpPr>
        <p:grpSpPr>
          <a:xfrm>
            <a:off x="6926638" y="4189585"/>
            <a:ext cx="3954564" cy="1753986"/>
            <a:chOff x="6926638" y="4189585"/>
            <a:chExt cx="3954564" cy="1753986"/>
          </a:xfrm>
        </p:grpSpPr>
        <p:sp>
          <p:nvSpPr>
            <p:cNvPr id="13" name="文本框 12">
              <a:extLst>
                <a:ext uri="{FF2B5EF4-FFF2-40B4-BE49-F238E27FC236}">
                  <a16:creationId xmlns:a16="http://schemas.microsoft.com/office/drawing/2014/main" id="{5BF28C60-3A1C-B87F-6873-A6240F9BB484}"/>
                </a:ext>
              </a:extLst>
            </p:cNvPr>
            <p:cNvSpPr txBox="1"/>
            <p:nvPr/>
          </p:nvSpPr>
          <p:spPr>
            <a:xfrm>
              <a:off x="6951483" y="5574239"/>
              <a:ext cx="3910486" cy="369332"/>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sz="1800" dirty="0"/>
                <a:t>曲面上的组件分布</a:t>
              </a:r>
              <a:endParaRPr lang="zh-CN" altLang="en-US" dirty="0"/>
            </a:p>
          </p:txBody>
        </p:sp>
        <p:pic>
          <p:nvPicPr>
            <p:cNvPr id="14" name="图片 13">
              <a:extLst>
                <a:ext uri="{FF2B5EF4-FFF2-40B4-BE49-F238E27FC236}">
                  <a16:creationId xmlns:a16="http://schemas.microsoft.com/office/drawing/2014/main" id="{9330AFD1-34FB-22F1-314B-D27B62B3AAFD}"/>
                </a:ext>
              </a:extLst>
            </p:cNvPr>
            <p:cNvPicPr>
              <a:picLocks noChangeAspect="1"/>
            </p:cNvPicPr>
            <p:nvPr/>
          </p:nvPicPr>
          <p:blipFill>
            <a:blip r:embed="rId3"/>
            <a:stretch>
              <a:fillRect/>
            </a:stretch>
          </p:blipFill>
          <p:spPr>
            <a:xfrm>
              <a:off x="8265726" y="4189585"/>
              <a:ext cx="1230639" cy="1327713"/>
            </a:xfrm>
            <a:prstGeom prst="rect">
              <a:avLst/>
            </a:prstGeom>
          </p:spPr>
        </p:pic>
        <p:pic>
          <p:nvPicPr>
            <p:cNvPr id="15" name="图片 14">
              <a:extLst>
                <a:ext uri="{FF2B5EF4-FFF2-40B4-BE49-F238E27FC236}">
                  <a16:creationId xmlns:a16="http://schemas.microsoft.com/office/drawing/2014/main" id="{AE54C444-BB3F-31F1-1E4B-C2D87E7BCBEE}"/>
                </a:ext>
              </a:extLst>
            </p:cNvPr>
            <p:cNvPicPr>
              <a:picLocks noChangeAspect="1"/>
            </p:cNvPicPr>
            <p:nvPr/>
          </p:nvPicPr>
          <p:blipFill>
            <a:blip r:embed="rId4"/>
            <a:stretch>
              <a:fillRect/>
            </a:stretch>
          </p:blipFill>
          <p:spPr>
            <a:xfrm>
              <a:off x="9561798" y="4199711"/>
              <a:ext cx="1319404" cy="1312427"/>
            </a:xfrm>
            <a:prstGeom prst="rect">
              <a:avLst/>
            </a:prstGeom>
          </p:spPr>
        </p:pic>
        <p:pic>
          <p:nvPicPr>
            <p:cNvPr id="16" name="图片 15">
              <a:extLst>
                <a:ext uri="{FF2B5EF4-FFF2-40B4-BE49-F238E27FC236}">
                  <a16:creationId xmlns:a16="http://schemas.microsoft.com/office/drawing/2014/main" id="{BFBA07F6-EC49-A1FA-BEEC-2CCDAF38E507}"/>
                </a:ext>
              </a:extLst>
            </p:cNvPr>
            <p:cNvPicPr>
              <a:picLocks noChangeAspect="1"/>
            </p:cNvPicPr>
            <p:nvPr/>
          </p:nvPicPr>
          <p:blipFill>
            <a:blip r:embed="rId5"/>
            <a:stretch>
              <a:fillRect/>
            </a:stretch>
          </p:blipFill>
          <p:spPr>
            <a:xfrm>
              <a:off x="6926638" y="4199381"/>
              <a:ext cx="1285483" cy="1317917"/>
            </a:xfrm>
            <a:prstGeom prst="rect">
              <a:avLst/>
            </a:prstGeom>
          </p:spPr>
        </p:pic>
      </p:grpSp>
      <p:grpSp>
        <p:nvGrpSpPr>
          <p:cNvPr id="6" name="组合 5">
            <a:extLst>
              <a:ext uri="{FF2B5EF4-FFF2-40B4-BE49-F238E27FC236}">
                <a16:creationId xmlns:a16="http://schemas.microsoft.com/office/drawing/2014/main" id="{C87AB403-A244-4484-1517-203CF9CDE23C}"/>
              </a:ext>
            </a:extLst>
          </p:cNvPr>
          <p:cNvGrpSpPr/>
          <p:nvPr/>
        </p:nvGrpSpPr>
        <p:grpSpPr>
          <a:xfrm>
            <a:off x="726082" y="3632032"/>
            <a:ext cx="6994222" cy="2266966"/>
            <a:chOff x="726082" y="3632032"/>
            <a:chExt cx="6994222" cy="2266966"/>
          </a:xfrm>
        </p:grpSpPr>
        <p:grpSp>
          <p:nvGrpSpPr>
            <p:cNvPr id="7" name="组合 6">
              <a:extLst>
                <a:ext uri="{FF2B5EF4-FFF2-40B4-BE49-F238E27FC236}">
                  <a16:creationId xmlns:a16="http://schemas.microsoft.com/office/drawing/2014/main" id="{834ACEB3-D790-B345-D8D5-70AE7258D157}"/>
                </a:ext>
              </a:extLst>
            </p:cNvPr>
            <p:cNvGrpSpPr/>
            <p:nvPr/>
          </p:nvGrpSpPr>
          <p:grpSpPr>
            <a:xfrm>
              <a:off x="726082" y="3632032"/>
              <a:ext cx="6994222" cy="2250898"/>
              <a:chOff x="726082" y="3612982"/>
              <a:chExt cx="6994222" cy="2250898"/>
            </a:xfrm>
          </p:grpSpPr>
          <p:sp>
            <p:nvSpPr>
              <p:cNvPr id="22" name="TextBox 19">
                <a:extLst>
                  <a:ext uri="{FF2B5EF4-FFF2-40B4-BE49-F238E27FC236}">
                    <a16:creationId xmlns:a16="http://schemas.microsoft.com/office/drawing/2014/main" id="{F496A43C-7E8F-28E4-6488-420F05A1F21A}"/>
                  </a:ext>
                </a:extLst>
              </p:cNvPr>
              <p:cNvSpPr txBox="1"/>
              <p:nvPr/>
            </p:nvSpPr>
            <p:spPr>
              <a:xfrm>
                <a:off x="726082" y="3612982"/>
                <a:ext cx="6994222" cy="461665"/>
              </a:xfrm>
              <a:prstGeom prst="rect">
                <a:avLst/>
              </a:prstGeom>
              <a:noFill/>
            </p:spPr>
            <p:txBody>
              <a:bodyPr wrap="none" rtlCol="0">
                <a:spAutoFit/>
              </a:bodyPr>
              <a:lstStyle>
                <a:defPPr>
                  <a:defRPr lang="zh-CN"/>
                </a:defPPr>
                <a:lvl1pPr marL="342900" indent="-342900">
                  <a:buClr>
                    <a:srgbClr val="C00000"/>
                  </a:buClr>
                  <a:buFont typeface="Wingdings" panose="05000000000000000000" pitchFamily="2" charset="2"/>
                  <a:buChar char="p"/>
                  <a:defRPr sz="2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lumMod val="50000"/>
                      </a:schemeClr>
                    </a:solidFill>
                  </a:rPr>
                  <a:t>挑战二：如何在曲面上描述组件布局和材料分布</a:t>
                </a:r>
                <a:endParaRPr lang="en-US" altLang="zh-CN" dirty="0">
                  <a:solidFill>
                    <a:schemeClr val="accent1">
                      <a:lumMod val="50000"/>
                    </a:schemeClr>
                  </a:solidFill>
                </a:endParaRPr>
              </a:p>
            </p:txBody>
          </p:sp>
          <p:grpSp>
            <p:nvGrpSpPr>
              <p:cNvPr id="24" name="组合 23">
                <a:extLst>
                  <a:ext uri="{FF2B5EF4-FFF2-40B4-BE49-F238E27FC236}">
                    <a16:creationId xmlns:a16="http://schemas.microsoft.com/office/drawing/2014/main" id="{7B7D822F-360A-729E-6B9D-7804601BA1C8}"/>
                  </a:ext>
                </a:extLst>
              </p:cNvPr>
              <p:cNvGrpSpPr/>
              <p:nvPr/>
            </p:nvGrpSpPr>
            <p:grpSpPr>
              <a:xfrm>
                <a:off x="915510" y="4222541"/>
                <a:ext cx="3779110" cy="1641339"/>
                <a:chOff x="915511" y="4183883"/>
                <a:chExt cx="3779110" cy="1641339"/>
              </a:xfrm>
            </p:grpSpPr>
            <p:grpSp>
              <p:nvGrpSpPr>
                <p:cNvPr id="42" name="组合 41">
                  <a:extLst>
                    <a:ext uri="{FF2B5EF4-FFF2-40B4-BE49-F238E27FC236}">
                      <a16:creationId xmlns:a16="http://schemas.microsoft.com/office/drawing/2014/main" id="{3537AD3D-0F0B-B8EA-0555-A591A7AB8C5C}"/>
                    </a:ext>
                  </a:extLst>
                </p:cNvPr>
                <p:cNvGrpSpPr/>
                <p:nvPr/>
              </p:nvGrpSpPr>
              <p:grpSpPr>
                <a:xfrm>
                  <a:off x="915511" y="4700360"/>
                  <a:ext cx="1736901" cy="1094918"/>
                  <a:chOff x="2318915" y="4992726"/>
                  <a:chExt cx="1736901" cy="1094918"/>
                </a:xfrm>
              </p:grpSpPr>
              <p:sp>
                <p:nvSpPr>
                  <p:cNvPr id="93" name="梯形 92">
                    <a:extLst>
                      <a:ext uri="{FF2B5EF4-FFF2-40B4-BE49-F238E27FC236}">
                        <a16:creationId xmlns:a16="http://schemas.microsoft.com/office/drawing/2014/main" id="{D4511DFA-9826-DA3A-49E0-1FE6578B172D}"/>
                      </a:ext>
                    </a:extLst>
                  </p:cNvPr>
                  <p:cNvSpPr/>
                  <p:nvPr/>
                </p:nvSpPr>
                <p:spPr>
                  <a:xfrm rot="14478840">
                    <a:off x="2981860" y="4365531"/>
                    <a:ext cx="376886" cy="1631276"/>
                  </a:xfrm>
                  <a:prstGeom prst="trapezoid">
                    <a:avLst>
                      <a:gd name="adj" fmla="val 2656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94" name="文本框 93">
                    <a:extLst>
                      <a:ext uri="{FF2B5EF4-FFF2-40B4-BE49-F238E27FC236}">
                        <a16:creationId xmlns:a16="http://schemas.microsoft.com/office/drawing/2014/main" id="{F763942E-0FE0-3C88-E761-B675091AA49F}"/>
                      </a:ext>
                    </a:extLst>
                  </p:cNvPr>
                  <p:cNvSpPr txBox="1"/>
                  <p:nvPr/>
                </p:nvSpPr>
                <p:spPr>
                  <a:xfrm>
                    <a:off x="2318915" y="5749090"/>
                    <a:ext cx="1736901" cy="338554"/>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sz="1600" dirty="0"/>
                      <a:t>2d component</a:t>
                    </a:r>
                    <a:endParaRPr lang="zh-CN" altLang="en-US" sz="1600" dirty="0"/>
                  </a:p>
                </p:txBody>
              </p:sp>
            </p:grpSp>
            <p:grpSp>
              <p:nvGrpSpPr>
                <p:cNvPr id="43" name="组合 42">
                  <a:extLst>
                    <a:ext uri="{FF2B5EF4-FFF2-40B4-BE49-F238E27FC236}">
                      <a16:creationId xmlns:a16="http://schemas.microsoft.com/office/drawing/2014/main" id="{C03316F0-5DD0-BFE0-6C34-3BEB12FA029A}"/>
                    </a:ext>
                  </a:extLst>
                </p:cNvPr>
                <p:cNvGrpSpPr/>
                <p:nvPr/>
              </p:nvGrpSpPr>
              <p:grpSpPr>
                <a:xfrm>
                  <a:off x="2700205" y="4183883"/>
                  <a:ext cx="1994416" cy="1641339"/>
                  <a:chOff x="2937123" y="3953966"/>
                  <a:chExt cx="1994416" cy="1641339"/>
                </a:xfrm>
              </p:grpSpPr>
              <p:sp>
                <p:nvSpPr>
                  <p:cNvPr id="44" name="文本框 43">
                    <a:extLst>
                      <a:ext uri="{FF2B5EF4-FFF2-40B4-BE49-F238E27FC236}">
                        <a16:creationId xmlns:a16="http://schemas.microsoft.com/office/drawing/2014/main" id="{BEA9DF06-D873-989D-C0CB-E8BE04881762}"/>
                      </a:ext>
                    </a:extLst>
                  </p:cNvPr>
                  <p:cNvSpPr txBox="1"/>
                  <p:nvPr/>
                </p:nvSpPr>
                <p:spPr>
                  <a:xfrm>
                    <a:off x="3138873" y="5256751"/>
                    <a:ext cx="1736901" cy="338554"/>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sz="1600" dirty="0"/>
                      <a:t>3d component</a:t>
                    </a:r>
                    <a:endParaRPr lang="zh-CN" altLang="en-US" sz="1600" dirty="0"/>
                  </a:p>
                </p:txBody>
              </p:sp>
              <p:grpSp>
                <p:nvGrpSpPr>
                  <p:cNvPr id="45" name="组合 44">
                    <a:extLst>
                      <a:ext uri="{FF2B5EF4-FFF2-40B4-BE49-F238E27FC236}">
                        <a16:creationId xmlns:a16="http://schemas.microsoft.com/office/drawing/2014/main" id="{E9B86455-043F-CCB1-328C-CCE945A57669}"/>
                      </a:ext>
                    </a:extLst>
                  </p:cNvPr>
                  <p:cNvGrpSpPr/>
                  <p:nvPr/>
                </p:nvGrpSpPr>
                <p:grpSpPr>
                  <a:xfrm>
                    <a:off x="2937123" y="3953966"/>
                    <a:ext cx="1994416" cy="1203807"/>
                    <a:chOff x="6873577" y="2047522"/>
                    <a:chExt cx="4328407" cy="2758051"/>
                  </a:xfrm>
                </p:grpSpPr>
                <p:sp>
                  <p:nvSpPr>
                    <p:cNvPr id="50" name="平行四边形 49">
                      <a:extLst>
                        <a:ext uri="{FF2B5EF4-FFF2-40B4-BE49-F238E27FC236}">
                          <a16:creationId xmlns:a16="http://schemas.microsoft.com/office/drawing/2014/main" id="{10D0A21B-7386-4763-D926-4BBADB471889}"/>
                        </a:ext>
                      </a:extLst>
                    </p:cNvPr>
                    <p:cNvSpPr/>
                    <p:nvPr/>
                  </p:nvSpPr>
                  <p:spPr>
                    <a:xfrm>
                      <a:off x="6873577" y="4633820"/>
                      <a:ext cx="4328407" cy="165235"/>
                    </a:xfrm>
                    <a:prstGeom prst="parallelogram">
                      <a:avLst>
                        <a:gd name="adj" fmla="val 108408"/>
                      </a:avLst>
                    </a:prstGeom>
                    <a:solidFill>
                      <a:schemeClr val="accent1">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56E63DB0-F255-0B67-AE7C-91A24863F027}"/>
                        </a:ext>
                      </a:extLst>
                    </p:cNvPr>
                    <p:cNvCxnSpPr>
                      <a:cxnSpLocks/>
                    </p:cNvCxnSpPr>
                    <p:nvPr/>
                  </p:nvCxnSpPr>
                  <p:spPr>
                    <a:xfrm>
                      <a:off x="7059166" y="4625797"/>
                      <a:ext cx="4134202" cy="0"/>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6309F65-8085-4056-4A05-24A00531D724}"/>
                        </a:ext>
                      </a:extLst>
                    </p:cNvPr>
                    <p:cNvCxnSpPr>
                      <a:cxnSpLocks/>
                    </p:cNvCxnSpPr>
                    <p:nvPr/>
                  </p:nvCxnSpPr>
                  <p:spPr>
                    <a:xfrm>
                      <a:off x="7048935" y="2058987"/>
                      <a:ext cx="10528" cy="2575256"/>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F50C056-137A-D69B-2032-97029EC05E28}"/>
                        </a:ext>
                      </a:extLst>
                    </p:cNvPr>
                    <p:cNvCxnSpPr>
                      <a:cxnSpLocks/>
                    </p:cNvCxnSpPr>
                    <p:nvPr/>
                  </p:nvCxnSpPr>
                  <p:spPr>
                    <a:xfrm flipV="1">
                      <a:off x="6876126" y="4616343"/>
                      <a:ext cx="183488" cy="177755"/>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1" name="平行四边形 60">
                      <a:extLst>
                        <a:ext uri="{FF2B5EF4-FFF2-40B4-BE49-F238E27FC236}">
                          <a16:creationId xmlns:a16="http://schemas.microsoft.com/office/drawing/2014/main" id="{9E7B2DAC-7F28-7271-DA6E-7FA98A751A80}"/>
                        </a:ext>
                      </a:extLst>
                    </p:cNvPr>
                    <p:cNvSpPr/>
                    <p:nvPr/>
                  </p:nvSpPr>
                  <p:spPr>
                    <a:xfrm rot="16200000" flipH="1">
                      <a:off x="5593381" y="3343686"/>
                      <a:ext cx="2742086" cy="181687"/>
                    </a:xfrm>
                    <a:prstGeom prst="parallelogram">
                      <a:avLst>
                        <a:gd name="adj" fmla="val 90204"/>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494F884E-5484-8199-9AF4-A8CC7CD495E3}"/>
                        </a:ext>
                      </a:extLst>
                    </p:cNvPr>
                    <p:cNvSpPr/>
                    <p:nvPr/>
                  </p:nvSpPr>
                  <p:spPr>
                    <a:xfrm rot="16200000" flipH="1">
                      <a:off x="7832287" y="1268667"/>
                      <a:ext cx="2582226" cy="4139936"/>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a:extLst>
                        <a:ext uri="{FF2B5EF4-FFF2-40B4-BE49-F238E27FC236}">
                          <a16:creationId xmlns:a16="http://schemas.microsoft.com/office/drawing/2014/main" id="{08D356D8-E2AE-3B05-00B1-5F12DC8182BC}"/>
                        </a:ext>
                      </a:extLst>
                    </p:cNvPr>
                    <p:cNvSpPr/>
                    <p:nvPr/>
                  </p:nvSpPr>
                  <p:spPr>
                    <a:xfrm>
                      <a:off x="6964424" y="2139065"/>
                      <a:ext cx="2383108" cy="443465"/>
                    </a:xfrm>
                    <a:prstGeom prst="roundRect">
                      <a:avLst>
                        <a:gd name="adj" fmla="val 50000"/>
                      </a:avLst>
                    </a:prstGeom>
                    <a:solidFill>
                      <a:srgbClr val="0070C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8981D8B2-17F6-B700-97BA-33285655E7C4}"/>
                        </a:ext>
                      </a:extLst>
                    </p:cNvPr>
                    <p:cNvSpPr/>
                    <p:nvPr/>
                  </p:nvSpPr>
                  <p:spPr>
                    <a:xfrm rot="409904">
                      <a:off x="9090667" y="2179240"/>
                      <a:ext cx="806645" cy="349965"/>
                    </a:xfrm>
                    <a:prstGeom prst="roundRect">
                      <a:avLst>
                        <a:gd name="adj" fmla="val 50000"/>
                      </a:avLst>
                    </a:prstGeom>
                    <a:solidFill>
                      <a:srgbClr val="33CC33"/>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2D60A283-5506-C119-1ECC-B7D1359191BB}"/>
                        </a:ext>
                      </a:extLst>
                    </p:cNvPr>
                    <p:cNvSpPr/>
                    <p:nvPr/>
                  </p:nvSpPr>
                  <p:spPr>
                    <a:xfrm rot="1325159">
                      <a:off x="6917361" y="2750343"/>
                      <a:ext cx="2774146" cy="243822"/>
                    </a:xfrm>
                    <a:prstGeom prst="roundRect">
                      <a:avLst>
                        <a:gd name="adj" fmla="val 50000"/>
                      </a:avLst>
                    </a:prstGeom>
                    <a:solidFill>
                      <a:srgbClr val="0070C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B5B033F6-E13C-3D8D-C4E3-2AD6334E8570}"/>
                        </a:ext>
                      </a:extLst>
                    </p:cNvPr>
                    <p:cNvSpPr/>
                    <p:nvPr/>
                  </p:nvSpPr>
                  <p:spPr>
                    <a:xfrm rot="552097">
                      <a:off x="8878300" y="2252264"/>
                      <a:ext cx="487841" cy="190504"/>
                    </a:xfrm>
                    <a:prstGeom prst="roundRect">
                      <a:avLst>
                        <a:gd name="adj" fmla="val 50000"/>
                      </a:avLst>
                    </a:prstGeom>
                    <a:solidFill>
                      <a:srgbClr val="0070C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25C16173-71B5-2DD7-8720-56512D57AD1C}"/>
                        </a:ext>
                      </a:extLst>
                    </p:cNvPr>
                    <p:cNvSpPr/>
                    <p:nvPr/>
                  </p:nvSpPr>
                  <p:spPr>
                    <a:xfrm rot="819429">
                      <a:off x="9693986" y="2294897"/>
                      <a:ext cx="771661" cy="305567"/>
                    </a:xfrm>
                    <a:prstGeom prst="roundRect">
                      <a:avLst>
                        <a:gd name="adj" fmla="val 50000"/>
                      </a:avLst>
                    </a:prstGeom>
                    <a:solidFill>
                      <a:srgbClr val="33CC33"/>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a:extLst>
                        <a:ext uri="{FF2B5EF4-FFF2-40B4-BE49-F238E27FC236}">
                          <a16:creationId xmlns:a16="http://schemas.microsoft.com/office/drawing/2014/main" id="{8D28BC86-51E7-C0E9-16F1-D1DF25D490F0}"/>
                        </a:ext>
                      </a:extLst>
                    </p:cNvPr>
                    <p:cNvSpPr/>
                    <p:nvPr/>
                  </p:nvSpPr>
                  <p:spPr>
                    <a:xfrm rot="2217024">
                      <a:off x="10211045" y="2534409"/>
                      <a:ext cx="703275" cy="243822"/>
                    </a:xfrm>
                    <a:prstGeom prst="roundRect">
                      <a:avLst>
                        <a:gd name="adj" fmla="val 50000"/>
                      </a:avLst>
                    </a:prstGeom>
                    <a:solidFill>
                      <a:srgbClr val="FFFF0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8AA17639-8D48-C45A-B219-471684BBA568}"/>
                        </a:ext>
                      </a:extLst>
                    </p:cNvPr>
                    <p:cNvSpPr/>
                    <p:nvPr/>
                  </p:nvSpPr>
                  <p:spPr>
                    <a:xfrm rot="3414106">
                      <a:off x="10552940" y="2982998"/>
                      <a:ext cx="796068" cy="197889"/>
                    </a:xfrm>
                    <a:prstGeom prst="roundRect">
                      <a:avLst>
                        <a:gd name="adj" fmla="val 50000"/>
                      </a:avLst>
                    </a:prstGeom>
                    <a:solidFill>
                      <a:srgbClr val="FFFF0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a:extLst>
                        <a:ext uri="{FF2B5EF4-FFF2-40B4-BE49-F238E27FC236}">
                          <a16:creationId xmlns:a16="http://schemas.microsoft.com/office/drawing/2014/main" id="{9DFB2928-C1EF-9446-5CF1-42459A999E70}"/>
                        </a:ext>
                      </a:extLst>
                    </p:cNvPr>
                    <p:cNvSpPr/>
                    <p:nvPr/>
                  </p:nvSpPr>
                  <p:spPr>
                    <a:xfrm flipV="1">
                      <a:off x="6964424" y="4200500"/>
                      <a:ext cx="2383108" cy="443465"/>
                    </a:xfrm>
                    <a:prstGeom prst="roundRect">
                      <a:avLst>
                        <a:gd name="adj" fmla="val 50000"/>
                      </a:avLst>
                    </a:prstGeom>
                    <a:solidFill>
                      <a:srgbClr val="0070C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27DCD6EC-8226-D7BB-2C8D-DC94E895B706}"/>
                        </a:ext>
                      </a:extLst>
                    </p:cNvPr>
                    <p:cNvSpPr/>
                    <p:nvPr/>
                  </p:nvSpPr>
                  <p:spPr>
                    <a:xfrm rot="21190096" flipV="1">
                      <a:off x="9090667" y="4253826"/>
                      <a:ext cx="806645" cy="349965"/>
                    </a:xfrm>
                    <a:prstGeom prst="roundRect">
                      <a:avLst>
                        <a:gd name="adj" fmla="val 50000"/>
                      </a:avLst>
                    </a:prstGeom>
                    <a:solidFill>
                      <a:srgbClr val="33CC33"/>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a:extLst>
                        <a:ext uri="{FF2B5EF4-FFF2-40B4-BE49-F238E27FC236}">
                          <a16:creationId xmlns:a16="http://schemas.microsoft.com/office/drawing/2014/main" id="{88D99D35-FE22-9508-F9C6-B6B75ECDD792}"/>
                        </a:ext>
                      </a:extLst>
                    </p:cNvPr>
                    <p:cNvSpPr/>
                    <p:nvPr/>
                  </p:nvSpPr>
                  <p:spPr>
                    <a:xfrm rot="20274841" flipV="1">
                      <a:off x="6917361" y="3788865"/>
                      <a:ext cx="2774146" cy="243822"/>
                    </a:xfrm>
                    <a:prstGeom prst="roundRect">
                      <a:avLst>
                        <a:gd name="adj" fmla="val 50000"/>
                      </a:avLst>
                    </a:prstGeom>
                    <a:solidFill>
                      <a:srgbClr val="0070C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a:extLst>
                        <a:ext uri="{FF2B5EF4-FFF2-40B4-BE49-F238E27FC236}">
                          <a16:creationId xmlns:a16="http://schemas.microsoft.com/office/drawing/2014/main" id="{143C42CD-D816-FC4E-5A5A-730062638733}"/>
                        </a:ext>
                      </a:extLst>
                    </p:cNvPr>
                    <p:cNvSpPr/>
                    <p:nvPr/>
                  </p:nvSpPr>
                  <p:spPr>
                    <a:xfrm rot="20586890" flipV="1">
                      <a:off x="8823509" y="4318743"/>
                      <a:ext cx="487841" cy="161453"/>
                    </a:xfrm>
                    <a:prstGeom prst="roundRect">
                      <a:avLst>
                        <a:gd name="adj" fmla="val 50000"/>
                      </a:avLst>
                    </a:prstGeom>
                    <a:solidFill>
                      <a:srgbClr val="0070C0"/>
                    </a:solidFill>
                    <a:ln>
                      <a:solidFill>
                        <a:schemeClr val="accent1"/>
                      </a:solid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3C76BB24-3572-44E2-CEF1-9D7B2090E195}"/>
                        </a:ext>
                      </a:extLst>
                    </p:cNvPr>
                    <p:cNvSpPr/>
                    <p:nvPr/>
                  </p:nvSpPr>
                  <p:spPr>
                    <a:xfrm rot="20780571" flipV="1">
                      <a:off x="9693986" y="4182567"/>
                      <a:ext cx="771661" cy="305567"/>
                    </a:xfrm>
                    <a:prstGeom prst="roundRect">
                      <a:avLst>
                        <a:gd name="adj" fmla="val 50000"/>
                      </a:avLst>
                    </a:prstGeom>
                    <a:solidFill>
                      <a:srgbClr val="33CC33"/>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6B21C590-8EF5-ABD7-C5BA-EB1B41A51E67}"/>
                        </a:ext>
                      </a:extLst>
                    </p:cNvPr>
                    <p:cNvSpPr/>
                    <p:nvPr/>
                  </p:nvSpPr>
                  <p:spPr>
                    <a:xfrm rot="19382976" flipV="1">
                      <a:off x="10211045" y="4004799"/>
                      <a:ext cx="703275" cy="243822"/>
                    </a:xfrm>
                    <a:prstGeom prst="roundRect">
                      <a:avLst>
                        <a:gd name="adj" fmla="val 50000"/>
                      </a:avLst>
                    </a:prstGeom>
                    <a:solidFill>
                      <a:srgbClr val="FFFF0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a:extLst>
                        <a:ext uri="{FF2B5EF4-FFF2-40B4-BE49-F238E27FC236}">
                          <a16:creationId xmlns:a16="http://schemas.microsoft.com/office/drawing/2014/main" id="{41E35327-C3BF-8FEA-EC2C-CE9334958837}"/>
                        </a:ext>
                      </a:extLst>
                    </p:cNvPr>
                    <p:cNvSpPr/>
                    <p:nvPr/>
                  </p:nvSpPr>
                  <p:spPr>
                    <a:xfrm rot="18185894" flipV="1">
                      <a:off x="10552940" y="3602143"/>
                      <a:ext cx="796068" cy="197889"/>
                    </a:xfrm>
                    <a:prstGeom prst="roundRect">
                      <a:avLst>
                        <a:gd name="adj" fmla="val 50000"/>
                      </a:avLst>
                    </a:prstGeom>
                    <a:solidFill>
                      <a:srgbClr val="FFFF0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a:extLst>
                        <a:ext uri="{FF2B5EF4-FFF2-40B4-BE49-F238E27FC236}">
                          <a16:creationId xmlns:a16="http://schemas.microsoft.com/office/drawing/2014/main" id="{9EEC2231-577F-F9C6-14DD-C257EA2DDFF6}"/>
                        </a:ext>
                      </a:extLst>
                    </p:cNvPr>
                    <p:cNvSpPr/>
                    <p:nvPr/>
                  </p:nvSpPr>
                  <p:spPr>
                    <a:xfrm rot="2221781" flipV="1">
                      <a:off x="9359747" y="3504936"/>
                      <a:ext cx="717047" cy="243822"/>
                    </a:xfrm>
                    <a:prstGeom prst="roundRect">
                      <a:avLst>
                        <a:gd name="adj" fmla="val 50000"/>
                      </a:avLst>
                    </a:prstGeom>
                    <a:solidFill>
                      <a:srgbClr val="33CC33"/>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a:extLst>
                        <a:ext uri="{FF2B5EF4-FFF2-40B4-BE49-F238E27FC236}">
                          <a16:creationId xmlns:a16="http://schemas.microsoft.com/office/drawing/2014/main" id="{C90105F2-60BF-2772-19AF-01C6CA975F9D}"/>
                        </a:ext>
                      </a:extLst>
                    </p:cNvPr>
                    <p:cNvSpPr/>
                    <p:nvPr/>
                  </p:nvSpPr>
                  <p:spPr>
                    <a:xfrm rot="2771237" flipV="1">
                      <a:off x="9822641" y="3900347"/>
                      <a:ext cx="599159" cy="154150"/>
                    </a:xfrm>
                    <a:prstGeom prst="roundRect">
                      <a:avLst>
                        <a:gd name="adj" fmla="val 50000"/>
                      </a:avLst>
                    </a:prstGeom>
                    <a:solidFill>
                      <a:srgbClr val="FFFF0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78">
                      <a:extLst>
                        <a:ext uri="{FF2B5EF4-FFF2-40B4-BE49-F238E27FC236}">
                          <a16:creationId xmlns:a16="http://schemas.microsoft.com/office/drawing/2014/main" id="{F72CEC4C-22E7-F1AB-CFA4-1E63C537E16A}"/>
                        </a:ext>
                      </a:extLst>
                    </p:cNvPr>
                    <p:cNvSpPr/>
                    <p:nvPr/>
                  </p:nvSpPr>
                  <p:spPr>
                    <a:xfrm rot="19378219">
                      <a:off x="9359747" y="3034272"/>
                      <a:ext cx="717047" cy="243822"/>
                    </a:xfrm>
                    <a:prstGeom prst="roundRect">
                      <a:avLst>
                        <a:gd name="adj" fmla="val 50000"/>
                      </a:avLst>
                    </a:prstGeom>
                    <a:solidFill>
                      <a:srgbClr val="33CC33"/>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EFB0ED92-E6FD-4909-E158-F30FB93A4E40}"/>
                        </a:ext>
                      </a:extLst>
                    </p:cNvPr>
                    <p:cNvSpPr/>
                    <p:nvPr/>
                  </p:nvSpPr>
                  <p:spPr>
                    <a:xfrm rot="18828763">
                      <a:off x="9822641" y="2727511"/>
                      <a:ext cx="599159" cy="156194"/>
                    </a:xfrm>
                    <a:prstGeom prst="roundRect">
                      <a:avLst>
                        <a:gd name="adj" fmla="val 50000"/>
                      </a:avLst>
                    </a:prstGeom>
                    <a:solidFill>
                      <a:srgbClr val="FFFF00"/>
                    </a:solidFill>
                    <a:ln>
                      <a:noFill/>
                    </a:ln>
                    <a:scene3d>
                      <a:camera prst="orthographicFront"/>
                      <a:lightRig rig="threePt" dir="t"/>
                    </a:scene3d>
                    <a:sp3d>
                      <a:bevelT w="19050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a:extLst>
                        <a:ext uri="{FF2B5EF4-FFF2-40B4-BE49-F238E27FC236}">
                          <a16:creationId xmlns:a16="http://schemas.microsoft.com/office/drawing/2014/main" id="{FA76F78F-E596-6B7B-E893-77E1698DAF4A}"/>
                        </a:ext>
                      </a:extLst>
                    </p:cNvPr>
                    <p:cNvSpPr/>
                    <p:nvPr/>
                  </p:nvSpPr>
                  <p:spPr>
                    <a:xfrm rot="16200000" flipH="1">
                      <a:off x="9727529" y="3336733"/>
                      <a:ext cx="2742085" cy="195586"/>
                    </a:xfrm>
                    <a:prstGeom prst="parallelogram">
                      <a:avLst>
                        <a:gd name="adj" fmla="val 90204"/>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3931AF23-1168-1FAD-3BD7-087844185038}"/>
                        </a:ext>
                      </a:extLst>
                    </p:cNvPr>
                    <p:cNvCxnSpPr>
                      <a:cxnSpLocks/>
                    </p:cNvCxnSpPr>
                    <p:nvPr/>
                  </p:nvCxnSpPr>
                  <p:spPr>
                    <a:xfrm>
                      <a:off x="6876126" y="2236740"/>
                      <a:ext cx="4118725"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0841DDB-FAD8-BD1A-E548-B9802DBE3EA4}"/>
                        </a:ext>
                      </a:extLst>
                    </p:cNvPr>
                    <p:cNvCxnSpPr>
                      <a:cxnSpLocks/>
                    </p:cNvCxnSpPr>
                    <p:nvPr/>
                  </p:nvCxnSpPr>
                  <p:spPr>
                    <a:xfrm>
                      <a:off x="6876126" y="4805565"/>
                      <a:ext cx="4134202"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980C021-6495-DC07-EF79-6675DCFAC341}"/>
                        </a:ext>
                      </a:extLst>
                    </p:cNvPr>
                    <p:cNvCxnSpPr>
                      <a:cxnSpLocks/>
                    </p:cNvCxnSpPr>
                    <p:nvPr/>
                  </p:nvCxnSpPr>
                  <p:spPr>
                    <a:xfrm>
                      <a:off x="6876126" y="2236740"/>
                      <a:ext cx="0" cy="2568825"/>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86B7D67-CDFF-23E1-D3D9-D535081584B7}"/>
                        </a:ext>
                      </a:extLst>
                    </p:cNvPr>
                    <p:cNvCxnSpPr>
                      <a:cxnSpLocks/>
                    </p:cNvCxnSpPr>
                    <p:nvPr/>
                  </p:nvCxnSpPr>
                  <p:spPr>
                    <a:xfrm>
                      <a:off x="10994851" y="2236740"/>
                      <a:ext cx="15477" cy="2568825"/>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FA894AE-3BB9-A3AE-7FC8-3BDADFB3C945}"/>
                        </a:ext>
                      </a:extLst>
                    </p:cNvPr>
                    <p:cNvCxnSpPr>
                      <a:cxnSpLocks/>
                    </p:cNvCxnSpPr>
                    <p:nvPr/>
                  </p:nvCxnSpPr>
                  <p:spPr>
                    <a:xfrm flipV="1">
                      <a:off x="6876126" y="2058987"/>
                      <a:ext cx="183488" cy="177754"/>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EB92A23E-446C-DC63-0E5F-8E16E2CA60B1}"/>
                        </a:ext>
                      </a:extLst>
                    </p:cNvPr>
                    <p:cNvCxnSpPr>
                      <a:cxnSpLocks/>
                    </p:cNvCxnSpPr>
                    <p:nvPr/>
                  </p:nvCxnSpPr>
                  <p:spPr>
                    <a:xfrm flipV="1">
                      <a:off x="10994851" y="2058987"/>
                      <a:ext cx="204699" cy="177754"/>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71F13C2-E41C-AEE9-B55C-53CFD8F01EF7}"/>
                        </a:ext>
                      </a:extLst>
                    </p:cNvPr>
                    <p:cNvCxnSpPr>
                      <a:cxnSpLocks/>
                    </p:cNvCxnSpPr>
                    <p:nvPr/>
                  </p:nvCxnSpPr>
                  <p:spPr>
                    <a:xfrm>
                      <a:off x="7059614" y="2058987"/>
                      <a:ext cx="413993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369541B-EA1A-1B1D-D716-E91C43CD28E6}"/>
                        </a:ext>
                      </a:extLst>
                    </p:cNvPr>
                    <p:cNvCxnSpPr>
                      <a:cxnSpLocks/>
                    </p:cNvCxnSpPr>
                    <p:nvPr/>
                  </p:nvCxnSpPr>
                  <p:spPr>
                    <a:xfrm flipV="1">
                      <a:off x="11010328" y="4616343"/>
                      <a:ext cx="183488" cy="189222"/>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1D4A191-0DC2-C69E-25B0-65AF88002EA2}"/>
                        </a:ext>
                      </a:extLst>
                    </p:cNvPr>
                    <p:cNvCxnSpPr>
                      <a:cxnSpLocks/>
                    </p:cNvCxnSpPr>
                    <p:nvPr/>
                  </p:nvCxnSpPr>
                  <p:spPr>
                    <a:xfrm flipH="1">
                      <a:off x="11193816" y="2058987"/>
                      <a:ext cx="5734" cy="2557355"/>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平行四边形 90">
                      <a:extLst>
                        <a:ext uri="{FF2B5EF4-FFF2-40B4-BE49-F238E27FC236}">
                          <a16:creationId xmlns:a16="http://schemas.microsoft.com/office/drawing/2014/main" id="{5407070F-8815-C35B-AD28-8104BBBDAA51}"/>
                        </a:ext>
                      </a:extLst>
                    </p:cNvPr>
                    <p:cNvSpPr/>
                    <p:nvPr/>
                  </p:nvSpPr>
                  <p:spPr>
                    <a:xfrm>
                      <a:off x="6873577" y="2063483"/>
                      <a:ext cx="4328407" cy="165235"/>
                    </a:xfrm>
                    <a:prstGeom prst="parallelogram">
                      <a:avLst>
                        <a:gd name="adj" fmla="val 126775"/>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3C43DB89-38D9-8649-4069-7122BEB8B25A}"/>
                        </a:ext>
                      </a:extLst>
                    </p:cNvPr>
                    <p:cNvSpPr/>
                    <p:nvPr/>
                  </p:nvSpPr>
                  <p:spPr>
                    <a:xfrm rot="16200000" flipH="1">
                      <a:off x="7646498" y="1459758"/>
                      <a:ext cx="2572884" cy="4118726"/>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0" name="组合 19">
              <a:extLst>
                <a:ext uri="{FF2B5EF4-FFF2-40B4-BE49-F238E27FC236}">
                  <a16:creationId xmlns:a16="http://schemas.microsoft.com/office/drawing/2014/main" id="{8E75F928-2251-0516-73FF-CF7C889BE013}"/>
                </a:ext>
              </a:extLst>
            </p:cNvPr>
            <p:cNvGrpSpPr/>
            <p:nvPr/>
          </p:nvGrpSpPr>
          <p:grpSpPr>
            <a:xfrm>
              <a:off x="4729366" y="4264164"/>
              <a:ext cx="2068573" cy="1634834"/>
              <a:chOff x="4729366" y="4264164"/>
              <a:chExt cx="2068573" cy="1634834"/>
            </a:xfrm>
          </p:grpSpPr>
          <p:pic>
            <p:nvPicPr>
              <p:cNvPr id="18" name="图片 17">
                <a:extLst>
                  <a:ext uri="{FF2B5EF4-FFF2-40B4-BE49-F238E27FC236}">
                    <a16:creationId xmlns:a16="http://schemas.microsoft.com/office/drawing/2014/main" id="{8B688B0F-935F-C637-B420-9A47A3C742F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513" r="24186" b="18713"/>
              <a:stretch/>
            </p:blipFill>
            <p:spPr>
              <a:xfrm>
                <a:off x="5113266" y="4264164"/>
                <a:ext cx="1264235" cy="1332338"/>
              </a:xfrm>
              <a:prstGeom prst="rect">
                <a:avLst/>
              </a:prstGeom>
            </p:spPr>
          </p:pic>
          <p:sp>
            <p:nvSpPr>
              <p:cNvPr id="19" name="文本框 18">
                <a:extLst>
                  <a:ext uri="{FF2B5EF4-FFF2-40B4-BE49-F238E27FC236}">
                    <a16:creationId xmlns:a16="http://schemas.microsoft.com/office/drawing/2014/main" id="{06D5B590-9D72-6B62-D15D-CFB7D5B60F6D}"/>
                  </a:ext>
                </a:extLst>
              </p:cNvPr>
              <p:cNvSpPr txBox="1"/>
              <p:nvPr/>
            </p:nvSpPr>
            <p:spPr>
              <a:xfrm>
                <a:off x="4729366" y="5529666"/>
                <a:ext cx="2068573" cy="369332"/>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平直空间结构优化</a:t>
                </a:r>
              </a:p>
            </p:txBody>
          </p:sp>
        </p:grpSp>
      </p:grpSp>
      <p:grpSp>
        <p:nvGrpSpPr>
          <p:cNvPr id="3" name="组合 2">
            <a:extLst>
              <a:ext uri="{FF2B5EF4-FFF2-40B4-BE49-F238E27FC236}">
                <a16:creationId xmlns:a16="http://schemas.microsoft.com/office/drawing/2014/main" id="{4DE65A96-C6DE-21BA-7CB2-3231BE1F25EC}"/>
              </a:ext>
            </a:extLst>
          </p:cNvPr>
          <p:cNvGrpSpPr/>
          <p:nvPr/>
        </p:nvGrpSpPr>
        <p:grpSpPr>
          <a:xfrm>
            <a:off x="726082" y="617425"/>
            <a:ext cx="10332642" cy="6209054"/>
            <a:chOff x="726082" y="617425"/>
            <a:chExt cx="10332642" cy="6209054"/>
          </a:xfrm>
        </p:grpSpPr>
        <p:grpSp>
          <p:nvGrpSpPr>
            <p:cNvPr id="12" name="组合 11">
              <a:extLst>
                <a:ext uri="{FF2B5EF4-FFF2-40B4-BE49-F238E27FC236}">
                  <a16:creationId xmlns:a16="http://schemas.microsoft.com/office/drawing/2014/main" id="{1B0E8745-F43E-D591-3D02-7A0A44DA5068}"/>
                </a:ext>
              </a:extLst>
            </p:cNvPr>
            <p:cNvGrpSpPr/>
            <p:nvPr/>
          </p:nvGrpSpPr>
          <p:grpSpPr>
            <a:xfrm>
              <a:off x="6428448" y="1134712"/>
              <a:ext cx="4630276" cy="2400805"/>
              <a:chOff x="6428448" y="1134712"/>
              <a:chExt cx="4630276" cy="2400805"/>
            </a:xfrm>
          </p:grpSpPr>
          <p:sp>
            <p:nvSpPr>
              <p:cNvPr id="8" name="文本框 7">
                <a:extLst>
                  <a:ext uri="{FF2B5EF4-FFF2-40B4-BE49-F238E27FC236}">
                    <a16:creationId xmlns:a16="http://schemas.microsoft.com/office/drawing/2014/main" id="{FE82A83A-E4A4-CC23-2D75-EC7E40811F16}"/>
                  </a:ext>
                </a:extLst>
              </p:cNvPr>
              <p:cNvSpPr txBox="1"/>
              <p:nvPr/>
            </p:nvSpPr>
            <p:spPr>
              <a:xfrm>
                <a:off x="6428448" y="3166185"/>
                <a:ext cx="4630276" cy="369332"/>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dirty="0"/>
                  <a:t>网格模型</a:t>
                </a:r>
                <a:r>
                  <a:rPr lang="en-US" altLang="zh-CN" dirty="0"/>
                  <a:t> (Triangle,</a:t>
                </a:r>
                <a:r>
                  <a:rPr lang="zh-CN" altLang="en-US" dirty="0"/>
                  <a:t> </a:t>
                </a:r>
                <a:r>
                  <a:rPr lang="en-US" altLang="zh-CN" dirty="0"/>
                  <a:t>Tetra,</a:t>
                </a:r>
                <a:r>
                  <a:rPr lang="zh-CN" altLang="en-US" dirty="0"/>
                  <a:t> </a:t>
                </a:r>
                <a:r>
                  <a:rPr lang="en-US" altLang="zh-CN" dirty="0"/>
                  <a:t>Hexahedral…)</a:t>
                </a:r>
                <a:endParaRPr lang="zh-CN" altLang="en-US" dirty="0"/>
              </a:p>
            </p:txBody>
          </p:sp>
          <p:pic>
            <p:nvPicPr>
              <p:cNvPr id="9" name="图片 8">
                <a:extLst>
                  <a:ext uri="{FF2B5EF4-FFF2-40B4-BE49-F238E27FC236}">
                    <a16:creationId xmlns:a16="http://schemas.microsoft.com/office/drawing/2014/main" id="{FFE60F15-7172-A118-F421-94C0894E61F0}"/>
                  </a:ext>
                </a:extLst>
              </p:cNvPr>
              <p:cNvPicPr>
                <a:picLocks noChangeAspect="1"/>
              </p:cNvPicPr>
              <p:nvPr/>
            </p:nvPicPr>
            <p:blipFill rotWithShape="1">
              <a:blip r:embed="rId7">
                <a:extLst>
                  <a:ext uri="{28A0092B-C50C-407E-A947-70E740481C1C}">
                    <a14:useLocalDpi xmlns:a14="http://schemas.microsoft.com/office/drawing/2010/main" val="0"/>
                  </a:ext>
                </a:extLst>
              </a:blip>
              <a:srcRect t="357"/>
              <a:stretch/>
            </p:blipFill>
            <p:spPr>
              <a:xfrm>
                <a:off x="6613833" y="1143681"/>
                <a:ext cx="1414340" cy="2055769"/>
              </a:xfrm>
              <a:prstGeom prst="rect">
                <a:avLst/>
              </a:prstGeom>
            </p:spPr>
          </p:pic>
          <p:pic>
            <p:nvPicPr>
              <p:cNvPr id="11" name="图片 10">
                <a:extLst>
                  <a:ext uri="{FF2B5EF4-FFF2-40B4-BE49-F238E27FC236}">
                    <a16:creationId xmlns:a16="http://schemas.microsoft.com/office/drawing/2014/main" id="{D3E89829-584C-6DC1-99B5-3F90868664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8417" y="1134712"/>
                <a:ext cx="2286762" cy="2036948"/>
              </a:xfrm>
              <a:prstGeom prst="rect">
                <a:avLst/>
              </a:prstGeom>
            </p:spPr>
          </p:pic>
        </p:grpSp>
        <p:grpSp>
          <p:nvGrpSpPr>
            <p:cNvPr id="32" name="组合 31">
              <a:extLst>
                <a:ext uri="{FF2B5EF4-FFF2-40B4-BE49-F238E27FC236}">
                  <a16:creationId xmlns:a16="http://schemas.microsoft.com/office/drawing/2014/main" id="{9777A59C-1F53-51FA-07E6-15773AB2A60B}"/>
                </a:ext>
              </a:extLst>
            </p:cNvPr>
            <p:cNvGrpSpPr/>
            <p:nvPr/>
          </p:nvGrpSpPr>
          <p:grpSpPr>
            <a:xfrm>
              <a:off x="726082" y="617425"/>
              <a:ext cx="7935569" cy="6209054"/>
              <a:chOff x="726082" y="617425"/>
              <a:chExt cx="7935569" cy="6209054"/>
            </a:xfrm>
          </p:grpSpPr>
          <p:grpSp>
            <p:nvGrpSpPr>
              <p:cNvPr id="2" name="组合 1">
                <a:extLst>
                  <a:ext uri="{FF2B5EF4-FFF2-40B4-BE49-F238E27FC236}">
                    <a16:creationId xmlns:a16="http://schemas.microsoft.com/office/drawing/2014/main" id="{2D708585-A98D-7918-D80B-36F0A54B72AC}"/>
                  </a:ext>
                </a:extLst>
              </p:cNvPr>
              <p:cNvGrpSpPr/>
              <p:nvPr/>
            </p:nvGrpSpPr>
            <p:grpSpPr>
              <a:xfrm>
                <a:off x="726082" y="617425"/>
                <a:ext cx="5763116" cy="2876025"/>
                <a:chOff x="726082" y="579325"/>
                <a:chExt cx="5763116" cy="2876025"/>
              </a:xfrm>
            </p:grpSpPr>
            <p:sp>
              <p:nvSpPr>
                <p:cNvPr id="21" name="TextBox 19">
                  <a:extLst>
                    <a:ext uri="{FF2B5EF4-FFF2-40B4-BE49-F238E27FC236}">
                      <a16:creationId xmlns:a16="http://schemas.microsoft.com/office/drawing/2014/main" id="{F6785052-4614-A935-5D38-EF2A9C8DF89C}"/>
                    </a:ext>
                  </a:extLst>
                </p:cNvPr>
                <p:cNvSpPr txBox="1"/>
                <p:nvPr/>
              </p:nvSpPr>
              <p:spPr>
                <a:xfrm>
                  <a:off x="726082" y="579325"/>
                  <a:ext cx="5763116" cy="461665"/>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挑战一：如何描述复杂而又灵活的曲面</a:t>
                  </a:r>
                  <a:endParaRPr lang="en-US" altLang="zh-CN" dirty="0"/>
                </a:p>
              </p:txBody>
            </p:sp>
            <p:grpSp>
              <p:nvGrpSpPr>
                <p:cNvPr id="5" name="组合 4">
                  <a:extLst>
                    <a:ext uri="{FF2B5EF4-FFF2-40B4-BE49-F238E27FC236}">
                      <a16:creationId xmlns:a16="http://schemas.microsoft.com/office/drawing/2014/main" id="{24016458-9BF4-E77B-ECCE-961054B1BFD1}"/>
                    </a:ext>
                  </a:extLst>
                </p:cNvPr>
                <p:cNvGrpSpPr/>
                <p:nvPr/>
              </p:nvGrpSpPr>
              <p:grpSpPr>
                <a:xfrm>
                  <a:off x="849148" y="1026851"/>
                  <a:ext cx="4820309" cy="2428499"/>
                  <a:chOff x="949350" y="1204048"/>
                  <a:chExt cx="4820309" cy="2428499"/>
                </a:xfrm>
              </p:grpSpPr>
              <p:pic>
                <p:nvPicPr>
                  <p:cNvPr id="25" name="图片 24">
                    <a:extLst>
                      <a:ext uri="{FF2B5EF4-FFF2-40B4-BE49-F238E27FC236}">
                        <a16:creationId xmlns:a16="http://schemas.microsoft.com/office/drawing/2014/main" id="{98642E1E-53A9-D4D9-D89F-D7D806E035A1}"/>
                      </a:ext>
                    </a:extLst>
                  </p:cNvPr>
                  <p:cNvPicPr>
                    <a:picLocks noChangeAspect="1"/>
                  </p:cNvPicPr>
                  <p:nvPr/>
                </p:nvPicPr>
                <p:blipFill rotWithShape="1">
                  <a:blip r:embed="rId9"/>
                  <a:srcRect l="31529" t="11987" r="26588" b="14183"/>
                  <a:stretch/>
                </p:blipFill>
                <p:spPr>
                  <a:xfrm>
                    <a:off x="1118282" y="1204048"/>
                    <a:ext cx="2052021" cy="2034728"/>
                  </a:xfrm>
                  <a:prstGeom prst="rect">
                    <a:avLst/>
                  </a:prstGeom>
                </p:spPr>
              </p:pic>
              <p:pic>
                <p:nvPicPr>
                  <p:cNvPr id="26" name="图片 25">
                    <a:extLst>
                      <a:ext uri="{FF2B5EF4-FFF2-40B4-BE49-F238E27FC236}">
                        <a16:creationId xmlns:a16="http://schemas.microsoft.com/office/drawing/2014/main" id="{EA61951B-8E5F-7FD9-81AE-0A0AFDDBA34F}"/>
                      </a:ext>
                    </a:extLst>
                  </p:cNvPr>
                  <p:cNvPicPr>
                    <a:picLocks noChangeAspect="1"/>
                  </p:cNvPicPr>
                  <p:nvPr/>
                </p:nvPicPr>
                <p:blipFill rotWithShape="1">
                  <a:blip r:embed="rId10"/>
                  <a:srcRect l="41529" t="10942" r="18118" b="20457"/>
                  <a:stretch/>
                </p:blipFill>
                <p:spPr>
                  <a:xfrm>
                    <a:off x="3427768" y="1204048"/>
                    <a:ext cx="2127779" cy="2034728"/>
                  </a:xfrm>
                  <a:prstGeom prst="rect">
                    <a:avLst/>
                  </a:prstGeom>
                </p:spPr>
              </p:pic>
              <p:sp>
                <p:nvSpPr>
                  <p:cNvPr id="27" name="TextBox 19">
                    <a:extLst>
                      <a:ext uri="{FF2B5EF4-FFF2-40B4-BE49-F238E27FC236}">
                        <a16:creationId xmlns:a16="http://schemas.microsoft.com/office/drawing/2014/main" id="{B9BD383A-3CF8-8BF5-D0C0-C36C44EE725E}"/>
                      </a:ext>
                    </a:extLst>
                  </p:cNvPr>
                  <p:cNvSpPr txBox="1"/>
                  <p:nvPr/>
                </p:nvSpPr>
                <p:spPr>
                  <a:xfrm>
                    <a:off x="949350" y="3263215"/>
                    <a:ext cx="4820309" cy="369332"/>
                  </a:xfrm>
                  <a:prstGeom prst="rect">
                    <a:avLst/>
                  </a:prstGeom>
                  <a:noFill/>
                  <a:ln w="9525">
                    <a:noFill/>
                    <a:miter lim="800000"/>
                    <a:headEnd/>
                    <a:tailEnd/>
                  </a:ln>
                </p:spPr>
                <p:txBody>
                  <a:bodyPr wrap="square">
                    <a:spAutoFit/>
                  </a:bodyPr>
                  <a:lstStyle>
                    <a:defPPr>
                      <a:defRPr lang="zh-CN"/>
                    </a:defPPr>
                    <a:lvl1pPr algn="just">
                      <a:defRPr sz="2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800" dirty="0"/>
                      <a:t>样条模型</a:t>
                    </a:r>
                    <a:r>
                      <a:rPr lang="en-US" altLang="zh-CN" sz="1800" dirty="0"/>
                      <a:t>(Bezier, NURBS, T-spline…)</a:t>
                    </a:r>
                  </a:p>
                </p:txBody>
              </p:sp>
            </p:grpSp>
          </p:grpSp>
          <p:sp>
            <p:nvSpPr>
              <p:cNvPr id="31" name="文本框 30">
                <a:extLst>
                  <a:ext uri="{FF2B5EF4-FFF2-40B4-BE49-F238E27FC236}">
                    <a16:creationId xmlns:a16="http://schemas.microsoft.com/office/drawing/2014/main" id="{66691D2E-EE58-F7B0-D838-9128D6CAD2D2}"/>
                  </a:ext>
                </a:extLst>
              </p:cNvPr>
              <p:cNvSpPr txBox="1"/>
              <p:nvPr/>
            </p:nvSpPr>
            <p:spPr>
              <a:xfrm>
                <a:off x="3530349" y="6409057"/>
                <a:ext cx="5131302" cy="417422"/>
              </a:xfrm>
              <a:prstGeom prst="rect">
                <a:avLst/>
              </a:prstGeom>
              <a:noFill/>
            </p:spPr>
            <p:txBody>
              <a:bodyPr wrap="square">
                <a:spAutoFit/>
              </a:bodyPr>
              <a:lstStyle/>
              <a:p>
                <a:pPr algn="ctr">
                  <a:lnSpc>
                    <a:spcPct val="150000"/>
                  </a:lnSpc>
                  <a:spcBef>
                    <a:spcPts val="500"/>
                  </a:spcBef>
                  <a:spcAft>
                    <a:spcPts val="500"/>
                  </a:spcAft>
                </a:pPr>
                <a:r>
                  <a:rPr lang="en-US" altLang="zh-CN" sz="1600" dirty="0" err="1">
                    <a:solidFill>
                      <a:srgbClr val="222222"/>
                    </a:solidFill>
                    <a:latin typeface="Times New Roman" panose="02020603050405020304" pitchFamily="18" charset="0"/>
                    <a:cs typeface="Times New Roman" panose="02020603050405020304" pitchFamily="18" charset="0"/>
                  </a:rPr>
                  <a:t>Piegl</a:t>
                </a:r>
                <a:r>
                  <a:rPr lang="en-US" altLang="zh-CN" sz="1600" dirty="0">
                    <a:solidFill>
                      <a:srgbClr val="222222"/>
                    </a:solidFill>
                    <a:latin typeface="Times New Roman" panose="02020603050405020304" pitchFamily="18" charset="0"/>
                    <a:cs typeface="Times New Roman" panose="02020603050405020304" pitchFamily="18" charset="0"/>
                  </a:rPr>
                  <a:t>, Les, and Wayne Tiller. </a:t>
                </a:r>
                <a:r>
                  <a:rPr lang="en-US" altLang="zh-CN" sz="1600" b="1" i="1" dirty="0">
                    <a:solidFill>
                      <a:srgbClr val="222222"/>
                    </a:solidFill>
                    <a:latin typeface="Times New Roman" panose="02020603050405020304" pitchFamily="18" charset="0"/>
                    <a:cs typeface="Times New Roman" panose="02020603050405020304" pitchFamily="18" charset="0"/>
                  </a:rPr>
                  <a:t>The NURBS book</a:t>
                </a:r>
                <a:r>
                  <a:rPr lang="en-US" altLang="zh-CN" sz="1600" dirty="0">
                    <a:solidFill>
                      <a:srgbClr val="222222"/>
                    </a:solidFill>
                    <a:latin typeface="Times New Roman" panose="02020603050405020304" pitchFamily="18" charset="0"/>
                    <a:cs typeface="Times New Roman" panose="02020603050405020304" pitchFamily="18" charset="0"/>
                  </a:rPr>
                  <a:t>. 1996.</a:t>
                </a:r>
              </a:p>
            </p:txBody>
          </p:sp>
        </p:grpSp>
      </p:grpSp>
      <p:sp>
        <p:nvSpPr>
          <p:cNvPr id="10" name="灯片编号占位符 1">
            <a:extLst>
              <a:ext uri="{FF2B5EF4-FFF2-40B4-BE49-F238E27FC236}">
                <a16:creationId xmlns:a16="http://schemas.microsoft.com/office/drawing/2014/main" id="{CDD4015C-7AE7-47C7-5A9C-489EB1AA6975}"/>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01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CE782EC-AAE6-4C35-37A6-5131262DF3D8}"/>
              </a:ext>
            </a:extLst>
          </p:cNvPr>
          <p:cNvGrpSpPr/>
          <p:nvPr/>
        </p:nvGrpSpPr>
        <p:grpSpPr>
          <a:xfrm>
            <a:off x="6356314" y="3432702"/>
            <a:ext cx="5328157" cy="2858560"/>
            <a:chOff x="5947081" y="3485220"/>
            <a:chExt cx="5328157" cy="2858560"/>
          </a:xfrm>
        </p:grpSpPr>
        <p:grpSp>
          <p:nvGrpSpPr>
            <p:cNvPr id="6" name="组合 5">
              <a:extLst>
                <a:ext uri="{FF2B5EF4-FFF2-40B4-BE49-F238E27FC236}">
                  <a16:creationId xmlns:a16="http://schemas.microsoft.com/office/drawing/2014/main" id="{A347840C-9B37-4AB7-C3D5-7B45F623ED1A}"/>
                </a:ext>
              </a:extLst>
            </p:cNvPr>
            <p:cNvGrpSpPr/>
            <p:nvPr/>
          </p:nvGrpSpPr>
          <p:grpSpPr>
            <a:xfrm>
              <a:off x="5947081" y="3485220"/>
              <a:ext cx="5328157" cy="2536817"/>
              <a:chOff x="5687090" y="3703014"/>
              <a:chExt cx="5328157" cy="2536817"/>
            </a:xfrm>
          </p:grpSpPr>
          <p:grpSp>
            <p:nvGrpSpPr>
              <p:cNvPr id="122" name="组合 121">
                <a:extLst>
                  <a:ext uri="{FF2B5EF4-FFF2-40B4-BE49-F238E27FC236}">
                    <a16:creationId xmlns:a16="http://schemas.microsoft.com/office/drawing/2014/main" id="{FF0286D6-C627-FE5D-395F-17C9BD46EC39}"/>
                  </a:ext>
                </a:extLst>
              </p:cNvPr>
              <p:cNvGrpSpPr/>
              <p:nvPr/>
            </p:nvGrpSpPr>
            <p:grpSpPr>
              <a:xfrm>
                <a:off x="5687090" y="3775976"/>
                <a:ext cx="1779145" cy="2463855"/>
                <a:chOff x="1927185" y="3650352"/>
                <a:chExt cx="1478141" cy="2304543"/>
              </a:xfrm>
            </p:grpSpPr>
            <p:pic>
              <p:nvPicPr>
                <p:cNvPr id="131" name="图片 130">
                  <a:extLst>
                    <a:ext uri="{FF2B5EF4-FFF2-40B4-BE49-F238E27FC236}">
                      <a16:creationId xmlns:a16="http://schemas.microsoft.com/office/drawing/2014/main" id="{22E0D57C-C383-D57C-49F3-7CAEBB2B5544}"/>
                    </a:ext>
                  </a:extLst>
                </p:cNvPr>
                <p:cNvPicPr>
                  <a:picLocks noChangeAspect="1"/>
                </p:cNvPicPr>
                <p:nvPr/>
              </p:nvPicPr>
              <p:blipFill>
                <a:blip r:embed="rId3"/>
                <a:stretch>
                  <a:fillRect/>
                </a:stretch>
              </p:blipFill>
              <p:spPr>
                <a:xfrm>
                  <a:off x="1927185" y="3650352"/>
                  <a:ext cx="1478141" cy="1926062"/>
                </a:xfrm>
                <a:prstGeom prst="rect">
                  <a:avLst/>
                </a:prstGeom>
                <a:noFill/>
                <a:ln w="9525">
                  <a:noFill/>
                  <a:miter lim="800000"/>
                  <a:headEnd/>
                  <a:tailEnd/>
                </a:ln>
              </p:spPr>
            </p:pic>
            <p:sp>
              <p:nvSpPr>
                <p:cNvPr id="132" name="文本框 131">
                  <a:extLst>
                    <a:ext uri="{FF2B5EF4-FFF2-40B4-BE49-F238E27FC236}">
                      <a16:creationId xmlns:a16="http://schemas.microsoft.com/office/drawing/2014/main" id="{CF267D18-7608-0018-82C6-0AC3512771FA}"/>
                    </a:ext>
                  </a:extLst>
                </p:cNvPr>
                <p:cNvSpPr txBox="1"/>
                <p:nvPr/>
              </p:nvSpPr>
              <p:spPr>
                <a:xfrm>
                  <a:off x="2172194" y="5609444"/>
                  <a:ext cx="988123" cy="345451"/>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纹理空间</a:t>
                  </a:r>
                  <a:endParaRPr lang="en-US" altLang="zh-CN" b="1" dirty="0">
                    <a:solidFill>
                      <a:srgbClr val="C00000"/>
                    </a:solidFill>
                    <a:latin typeface="微软雅黑" panose="020B0503020204020204" pitchFamily="34" charset="-122"/>
                    <a:ea typeface="微软雅黑" panose="020B0503020204020204" pitchFamily="34" charset="-122"/>
                  </a:endParaRPr>
                </a:p>
              </p:txBody>
            </p:sp>
          </p:grpSp>
          <p:grpSp>
            <p:nvGrpSpPr>
              <p:cNvPr id="123" name="组合 122">
                <a:extLst>
                  <a:ext uri="{FF2B5EF4-FFF2-40B4-BE49-F238E27FC236}">
                    <a16:creationId xmlns:a16="http://schemas.microsoft.com/office/drawing/2014/main" id="{71F3D2A9-F4AB-373F-C4C0-2BEB930BB73E}"/>
                  </a:ext>
                </a:extLst>
              </p:cNvPr>
              <p:cNvGrpSpPr/>
              <p:nvPr/>
            </p:nvGrpSpPr>
            <p:grpSpPr>
              <a:xfrm>
                <a:off x="9147058" y="3703014"/>
                <a:ext cx="1868189" cy="2529417"/>
                <a:chOff x="4146291" y="3658252"/>
                <a:chExt cx="1720418" cy="2399263"/>
              </a:xfrm>
            </p:grpSpPr>
            <p:pic>
              <p:nvPicPr>
                <p:cNvPr id="129" name="图片 128">
                  <a:extLst>
                    <a:ext uri="{FF2B5EF4-FFF2-40B4-BE49-F238E27FC236}">
                      <a16:creationId xmlns:a16="http://schemas.microsoft.com/office/drawing/2014/main" id="{4CDFD1EE-C09C-46B4-E567-6B83FB152530}"/>
                    </a:ext>
                  </a:extLst>
                </p:cNvPr>
                <p:cNvPicPr>
                  <a:picLocks noChangeAspect="1"/>
                </p:cNvPicPr>
                <p:nvPr/>
              </p:nvPicPr>
              <p:blipFill rotWithShape="1">
                <a:blip r:embed="rId4"/>
                <a:srcRect t="278" b="1"/>
                <a:stretch/>
              </p:blipFill>
              <p:spPr>
                <a:xfrm>
                  <a:off x="4146291" y="3658252"/>
                  <a:ext cx="1720418" cy="2022458"/>
                </a:xfrm>
                <a:prstGeom prst="rect">
                  <a:avLst/>
                </a:prstGeom>
                <a:noFill/>
                <a:ln w="9525">
                  <a:noFill/>
                  <a:miter lim="800000"/>
                  <a:headEnd/>
                  <a:tailEnd/>
                </a:ln>
              </p:spPr>
            </p:pic>
            <p:sp>
              <p:nvSpPr>
                <p:cNvPr id="130" name="文本框 129">
                  <a:extLst>
                    <a:ext uri="{FF2B5EF4-FFF2-40B4-BE49-F238E27FC236}">
                      <a16:creationId xmlns:a16="http://schemas.microsoft.com/office/drawing/2014/main" id="{049FFCA4-F01C-EF45-4C6E-CEBE2B99C672}"/>
                    </a:ext>
                  </a:extLst>
                </p:cNvPr>
                <p:cNvSpPr txBox="1"/>
                <p:nvPr/>
              </p:nvSpPr>
              <p:spPr>
                <a:xfrm>
                  <a:off x="4498225" y="5707187"/>
                  <a:ext cx="1111412" cy="350328"/>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物理空间</a:t>
                  </a:r>
                  <a:endParaRPr lang="en-US" altLang="zh-CN" b="1" dirty="0">
                    <a:solidFill>
                      <a:srgbClr val="C00000"/>
                    </a:solidFill>
                    <a:latin typeface="微软雅黑" panose="020B0503020204020204" pitchFamily="34" charset="-122"/>
                    <a:ea typeface="微软雅黑" panose="020B0503020204020204" pitchFamily="34" charset="-122"/>
                  </a:endParaRPr>
                </a:p>
              </p:txBody>
            </p:sp>
          </p:grpSp>
          <p:grpSp>
            <p:nvGrpSpPr>
              <p:cNvPr id="124" name="组合 123">
                <a:extLst>
                  <a:ext uri="{FF2B5EF4-FFF2-40B4-BE49-F238E27FC236}">
                    <a16:creationId xmlns:a16="http://schemas.microsoft.com/office/drawing/2014/main" id="{D09F1341-857C-1AAB-7E21-B1AF80102F30}"/>
                  </a:ext>
                </a:extLst>
              </p:cNvPr>
              <p:cNvGrpSpPr/>
              <p:nvPr/>
            </p:nvGrpSpPr>
            <p:grpSpPr>
              <a:xfrm>
                <a:off x="7714298" y="4282724"/>
                <a:ext cx="1378990" cy="792017"/>
                <a:chOff x="3658321" y="4508964"/>
                <a:chExt cx="1378990" cy="792017"/>
              </a:xfrm>
            </p:grpSpPr>
            <p:sp>
              <p:nvSpPr>
                <p:cNvPr id="127" name="箭头: 右 126">
                  <a:extLst>
                    <a:ext uri="{FF2B5EF4-FFF2-40B4-BE49-F238E27FC236}">
                      <a16:creationId xmlns:a16="http://schemas.microsoft.com/office/drawing/2014/main" id="{DEDF00B6-BF60-1630-7F49-3E87D7AC8A23}"/>
                    </a:ext>
                  </a:extLst>
                </p:cNvPr>
                <p:cNvSpPr/>
                <p:nvPr/>
              </p:nvSpPr>
              <p:spPr>
                <a:xfrm>
                  <a:off x="3668650" y="4929303"/>
                  <a:ext cx="1368661" cy="371678"/>
                </a:xfrm>
                <a:prstGeom prst="rightArrow">
                  <a:avLst>
                    <a:gd name="adj1" fmla="val 50000"/>
                    <a:gd name="adj2" fmla="val 1012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1B61080A-C1D0-1E3E-2563-55DE70E8E135}"/>
                    </a:ext>
                  </a:extLst>
                </p:cNvPr>
                <p:cNvSpPr txBox="1"/>
                <p:nvPr/>
              </p:nvSpPr>
              <p:spPr>
                <a:xfrm>
                  <a:off x="3658321" y="4508964"/>
                  <a:ext cx="1222212" cy="369332"/>
                </a:xfrm>
                <a:prstGeom prst="rect">
                  <a:avLst/>
                </a:prstGeom>
                <a:noFill/>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纹理映射</a:t>
                  </a:r>
                  <a:endParaRPr lang="en-US" altLang="zh-CN" b="1" dirty="0">
                    <a:solidFill>
                      <a:srgbClr val="C00000"/>
                    </a:solidFill>
                    <a:latin typeface="微软雅黑" panose="020B0503020204020204" pitchFamily="34" charset="-122"/>
                    <a:ea typeface="微软雅黑" panose="020B0503020204020204" pitchFamily="34" charset="-122"/>
                  </a:endParaRPr>
                </a:p>
              </p:txBody>
            </p:sp>
          </p:grpSp>
        </p:grpSp>
        <p:sp>
          <p:nvSpPr>
            <p:cNvPr id="126" name="文本框 125">
              <a:extLst>
                <a:ext uri="{FF2B5EF4-FFF2-40B4-BE49-F238E27FC236}">
                  <a16:creationId xmlns:a16="http://schemas.microsoft.com/office/drawing/2014/main" id="{0F05CD6A-F04F-B537-FEC9-82D647B98A05}"/>
                </a:ext>
              </a:extLst>
            </p:cNvPr>
            <p:cNvSpPr txBox="1"/>
            <p:nvPr/>
          </p:nvSpPr>
          <p:spPr>
            <a:xfrm>
              <a:off x="6156535" y="5974448"/>
              <a:ext cx="5118703" cy="369332"/>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dirty="0">
                  <a:solidFill>
                    <a:schemeClr val="accent1">
                      <a:lumMod val="50000"/>
                    </a:schemeClr>
                  </a:solidFill>
                </a:rPr>
                <a:t>采用共形参数化技术实现的人脸模型纹理映射</a:t>
              </a:r>
            </a:p>
          </p:txBody>
        </p:sp>
      </p:grpSp>
      <p:grpSp>
        <p:nvGrpSpPr>
          <p:cNvPr id="2" name="组合 1">
            <a:extLst>
              <a:ext uri="{FF2B5EF4-FFF2-40B4-BE49-F238E27FC236}">
                <a16:creationId xmlns:a16="http://schemas.microsoft.com/office/drawing/2014/main" id="{4F913CB7-A10E-DE9F-A047-EC47454794F6}"/>
              </a:ext>
            </a:extLst>
          </p:cNvPr>
          <p:cNvGrpSpPr/>
          <p:nvPr/>
        </p:nvGrpSpPr>
        <p:grpSpPr>
          <a:xfrm>
            <a:off x="1252775" y="3039863"/>
            <a:ext cx="3747777" cy="3448217"/>
            <a:chOff x="1662639" y="3685901"/>
            <a:chExt cx="3284092" cy="3261943"/>
          </a:xfrm>
        </p:grpSpPr>
        <p:grpSp>
          <p:nvGrpSpPr>
            <p:cNvPr id="109" name="组合 108">
              <a:extLst>
                <a:ext uri="{FF2B5EF4-FFF2-40B4-BE49-F238E27FC236}">
                  <a16:creationId xmlns:a16="http://schemas.microsoft.com/office/drawing/2014/main" id="{51619079-2AB9-F448-DF5F-CB9B6DB12E2B}"/>
                </a:ext>
              </a:extLst>
            </p:cNvPr>
            <p:cNvGrpSpPr/>
            <p:nvPr/>
          </p:nvGrpSpPr>
          <p:grpSpPr>
            <a:xfrm>
              <a:off x="1662639" y="5476807"/>
              <a:ext cx="3158951" cy="1471037"/>
              <a:chOff x="1495947" y="6974358"/>
              <a:chExt cx="3601921" cy="1884702"/>
            </a:xfrm>
          </p:grpSpPr>
          <p:pic>
            <p:nvPicPr>
              <p:cNvPr id="114" name="图片 113">
                <a:extLst>
                  <a:ext uri="{FF2B5EF4-FFF2-40B4-BE49-F238E27FC236}">
                    <a16:creationId xmlns:a16="http://schemas.microsoft.com/office/drawing/2014/main" id="{42B00302-F885-679B-14BF-2619FF2AE48B}"/>
                  </a:ext>
                </a:extLst>
              </p:cNvPr>
              <p:cNvPicPr>
                <a:picLocks noChangeAspect="1"/>
              </p:cNvPicPr>
              <p:nvPr/>
            </p:nvPicPr>
            <p:blipFill rotWithShape="1">
              <a:blip r:embed="rId5">
                <a:extLst>
                  <a:ext uri="{28A0092B-C50C-407E-A947-70E740481C1C}">
                    <a14:useLocalDpi xmlns:a14="http://schemas.microsoft.com/office/drawing/2010/main" val="0"/>
                  </a:ext>
                </a:extLst>
              </a:blip>
              <a:srcRect t="2917" b="16049"/>
              <a:stretch/>
            </p:blipFill>
            <p:spPr bwMode="auto">
              <a:xfrm>
                <a:off x="1495947" y="6974358"/>
                <a:ext cx="3601921" cy="1418901"/>
              </a:xfrm>
              <a:prstGeom prst="rect">
                <a:avLst/>
              </a:prstGeom>
              <a:noFill/>
              <a:ln w="9525">
                <a:noFill/>
                <a:miter lim="800000"/>
                <a:headEnd/>
                <a:tailEnd/>
              </a:ln>
            </p:spPr>
          </p:pic>
          <p:sp>
            <p:nvSpPr>
              <p:cNvPr id="115" name="文本框 114">
                <a:extLst>
                  <a:ext uri="{FF2B5EF4-FFF2-40B4-BE49-F238E27FC236}">
                    <a16:creationId xmlns:a16="http://schemas.microsoft.com/office/drawing/2014/main" id="{F5DB9BE6-EF58-E817-4A3F-0797676917D0}"/>
                  </a:ext>
                </a:extLst>
              </p:cNvPr>
              <p:cNvSpPr txBox="1"/>
              <p:nvPr/>
            </p:nvSpPr>
            <p:spPr>
              <a:xfrm>
                <a:off x="1799253" y="8385871"/>
                <a:ext cx="2995309" cy="473189"/>
              </a:xfrm>
              <a:prstGeom prst="rect">
                <a:avLst/>
              </a:prstGeom>
              <a:noFill/>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降维特性（利于应用）</a:t>
                </a:r>
                <a:endParaRPr lang="en-US" altLang="zh-CN" b="1" dirty="0">
                  <a:solidFill>
                    <a:srgbClr val="C00000"/>
                  </a:solidFill>
                  <a:latin typeface="微软雅黑" panose="020B0503020204020204" pitchFamily="34" charset="-122"/>
                  <a:ea typeface="微软雅黑" panose="020B0503020204020204" pitchFamily="34" charset="-122"/>
                </a:endParaRPr>
              </a:p>
            </p:txBody>
          </p:sp>
        </p:grpSp>
        <p:grpSp>
          <p:nvGrpSpPr>
            <p:cNvPr id="110" name="组合 109">
              <a:extLst>
                <a:ext uri="{FF2B5EF4-FFF2-40B4-BE49-F238E27FC236}">
                  <a16:creationId xmlns:a16="http://schemas.microsoft.com/office/drawing/2014/main" id="{1FEB9CE3-98A4-6EA4-B673-3081823681D5}"/>
                </a:ext>
              </a:extLst>
            </p:cNvPr>
            <p:cNvGrpSpPr/>
            <p:nvPr/>
          </p:nvGrpSpPr>
          <p:grpSpPr>
            <a:xfrm>
              <a:off x="1662640" y="3685901"/>
              <a:ext cx="3284091" cy="1585957"/>
              <a:chOff x="5343705" y="2530563"/>
              <a:chExt cx="3400425" cy="1883739"/>
            </a:xfrm>
          </p:grpSpPr>
          <p:pic>
            <p:nvPicPr>
              <p:cNvPr id="112" name="图片 111">
                <a:extLst>
                  <a:ext uri="{FF2B5EF4-FFF2-40B4-BE49-F238E27FC236}">
                    <a16:creationId xmlns:a16="http://schemas.microsoft.com/office/drawing/2014/main" id="{8D2FFBDA-AD19-041E-C52E-E031FFB176E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360" t="6967" r="6706" b="15441"/>
              <a:stretch/>
            </p:blipFill>
            <p:spPr bwMode="auto">
              <a:xfrm>
                <a:off x="5343705" y="2530563"/>
                <a:ext cx="3400425" cy="1464897"/>
              </a:xfrm>
              <a:prstGeom prst="rect">
                <a:avLst/>
              </a:prstGeom>
              <a:noFill/>
              <a:ln w="9525">
                <a:noFill/>
                <a:miter lim="800000"/>
                <a:headEnd/>
                <a:tailEnd/>
              </a:ln>
            </p:spPr>
          </p:pic>
          <p:sp>
            <p:nvSpPr>
              <p:cNvPr id="113" name="文本框 112">
                <a:extLst>
                  <a:ext uri="{FF2B5EF4-FFF2-40B4-BE49-F238E27FC236}">
                    <a16:creationId xmlns:a16="http://schemas.microsoft.com/office/drawing/2014/main" id="{DC1BBC95-BF6A-EA0A-227A-133E834EF1D4}"/>
                  </a:ext>
                </a:extLst>
              </p:cNvPr>
              <p:cNvSpPr txBox="1"/>
              <p:nvPr/>
            </p:nvSpPr>
            <p:spPr>
              <a:xfrm>
                <a:off x="5793373" y="3975625"/>
                <a:ext cx="2334016" cy="438677"/>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分片线性（易于求解）</a:t>
                </a:r>
                <a:endParaRPr lang="en-US" altLang="zh-CN" b="1" dirty="0">
                  <a:solidFill>
                    <a:srgbClr val="C00000"/>
                  </a:solidFill>
                  <a:latin typeface="微软雅黑" panose="020B0503020204020204" pitchFamily="34" charset="-122"/>
                  <a:ea typeface="微软雅黑" panose="020B0503020204020204" pitchFamily="34" charset="-122"/>
                </a:endParaRPr>
              </a:p>
            </p:txBody>
          </p:sp>
        </p:grpSp>
      </p:grpSp>
      <p:grpSp>
        <p:nvGrpSpPr>
          <p:cNvPr id="149" name="组合 148">
            <a:extLst>
              <a:ext uri="{FF2B5EF4-FFF2-40B4-BE49-F238E27FC236}">
                <a16:creationId xmlns:a16="http://schemas.microsoft.com/office/drawing/2014/main" id="{820452AE-FF9E-8DEF-8DF8-7D5E53FED5E2}"/>
              </a:ext>
            </a:extLst>
          </p:cNvPr>
          <p:cNvGrpSpPr/>
          <p:nvPr/>
        </p:nvGrpSpPr>
        <p:grpSpPr>
          <a:xfrm>
            <a:off x="5953920" y="542045"/>
            <a:ext cx="6029275" cy="6235509"/>
            <a:chOff x="6011976" y="542045"/>
            <a:chExt cx="6029275" cy="6235509"/>
          </a:xfrm>
        </p:grpSpPr>
        <p:grpSp>
          <p:nvGrpSpPr>
            <p:cNvPr id="5" name="组合 4">
              <a:extLst>
                <a:ext uri="{FF2B5EF4-FFF2-40B4-BE49-F238E27FC236}">
                  <a16:creationId xmlns:a16="http://schemas.microsoft.com/office/drawing/2014/main" id="{D0ECF891-E0D7-D618-06F1-60575EF30604}"/>
                </a:ext>
              </a:extLst>
            </p:cNvPr>
            <p:cNvGrpSpPr/>
            <p:nvPr/>
          </p:nvGrpSpPr>
          <p:grpSpPr>
            <a:xfrm>
              <a:off x="6011976" y="542045"/>
              <a:ext cx="5919537" cy="2857993"/>
              <a:chOff x="5515545" y="462419"/>
              <a:chExt cx="5919537" cy="2857993"/>
            </a:xfrm>
          </p:grpSpPr>
          <p:sp>
            <p:nvSpPr>
              <p:cNvPr id="125" name="文本框 124">
                <a:extLst>
                  <a:ext uri="{FF2B5EF4-FFF2-40B4-BE49-F238E27FC236}">
                    <a16:creationId xmlns:a16="http://schemas.microsoft.com/office/drawing/2014/main" id="{6C4D63E3-2C30-7F61-5195-07900EC20021}"/>
                  </a:ext>
                </a:extLst>
              </p:cNvPr>
              <p:cNvSpPr txBox="1"/>
              <p:nvPr/>
            </p:nvSpPr>
            <p:spPr>
              <a:xfrm>
                <a:off x="6344394" y="2981858"/>
                <a:ext cx="4623396" cy="338554"/>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600" dirty="0">
                    <a:solidFill>
                      <a:schemeClr val="tx2"/>
                    </a:solidFill>
                  </a:rPr>
                  <a:t>共形参数化的</a:t>
                </a:r>
                <a:r>
                  <a:rPr lang="zh-CN" altLang="en-US" sz="1600" dirty="0"/>
                  <a:t>保角特性</a:t>
                </a:r>
                <a:r>
                  <a:rPr lang="zh-CN" altLang="en-US" sz="1600" dirty="0">
                    <a:solidFill>
                      <a:schemeClr val="accent1">
                        <a:lumMod val="50000"/>
                      </a:schemeClr>
                    </a:solidFill>
                  </a:rPr>
                  <a:t>可有效降低形状扭曲程度</a:t>
                </a:r>
              </a:p>
            </p:txBody>
          </p:sp>
          <p:grpSp>
            <p:nvGrpSpPr>
              <p:cNvPr id="8" name="组合 7">
                <a:extLst>
                  <a:ext uri="{FF2B5EF4-FFF2-40B4-BE49-F238E27FC236}">
                    <a16:creationId xmlns:a16="http://schemas.microsoft.com/office/drawing/2014/main" id="{AE1579C1-AF8A-C590-89B9-BCCAB390FC23}"/>
                  </a:ext>
                </a:extLst>
              </p:cNvPr>
              <p:cNvGrpSpPr/>
              <p:nvPr/>
            </p:nvGrpSpPr>
            <p:grpSpPr>
              <a:xfrm>
                <a:off x="5795911" y="959397"/>
                <a:ext cx="5639171" cy="2077870"/>
                <a:chOff x="5412657" y="1156391"/>
                <a:chExt cx="5639171" cy="2077870"/>
              </a:xfrm>
            </p:grpSpPr>
            <p:grpSp>
              <p:nvGrpSpPr>
                <p:cNvPr id="121" name="组合 120">
                  <a:extLst>
                    <a:ext uri="{FF2B5EF4-FFF2-40B4-BE49-F238E27FC236}">
                      <a16:creationId xmlns:a16="http://schemas.microsoft.com/office/drawing/2014/main" id="{E736D518-E0DB-80B6-0577-82A6F88E524C}"/>
                    </a:ext>
                  </a:extLst>
                </p:cNvPr>
                <p:cNvGrpSpPr/>
                <p:nvPr/>
              </p:nvGrpSpPr>
              <p:grpSpPr>
                <a:xfrm>
                  <a:off x="5412657" y="1156391"/>
                  <a:ext cx="3545551" cy="1913985"/>
                  <a:chOff x="2035674" y="1150237"/>
                  <a:chExt cx="3697447" cy="2060404"/>
                </a:xfrm>
              </p:grpSpPr>
              <p:pic>
                <p:nvPicPr>
                  <p:cNvPr id="133" name="图片 132">
                    <a:extLst>
                      <a:ext uri="{FF2B5EF4-FFF2-40B4-BE49-F238E27FC236}">
                        <a16:creationId xmlns:a16="http://schemas.microsoft.com/office/drawing/2014/main" id="{D0F4C08C-76E9-0A33-6E41-479316231173}"/>
                      </a:ext>
                    </a:extLst>
                  </p:cNvPr>
                  <p:cNvPicPr>
                    <a:picLocks noChangeAspect="1"/>
                  </p:cNvPicPr>
                  <p:nvPr/>
                </p:nvPicPr>
                <p:blipFill>
                  <a:blip r:embed="rId7"/>
                  <a:stretch>
                    <a:fillRect/>
                  </a:stretch>
                </p:blipFill>
                <p:spPr>
                  <a:xfrm>
                    <a:off x="2035674" y="1150237"/>
                    <a:ext cx="1732170" cy="2052075"/>
                  </a:xfrm>
                  <a:prstGeom prst="rect">
                    <a:avLst/>
                  </a:prstGeom>
                  <a:noFill/>
                  <a:ln w="9525">
                    <a:noFill/>
                    <a:miter lim="800000"/>
                    <a:headEnd/>
                    <a:tailEnd/>
                  </a:ln>
                </p:spPr>
              </p:pic>
              <p:pic>
                <p:nvPicPr>
                  <p:cNvPr id="134" name="图片 133">
                    <a:extLst>
                      <a:ext uri="{FF2B5EF4-FFF2-40B4-BE49-F238E27FC236}">
                        <a16:creationId xmlns:a16="http://schemas.microsoft.com/office/drawing/2014/main" id="{5580152D-77FA-1318-FA5C-23940786A12A}"/>
                      </a:ext>
                    </a:extLst>
                  </p:cNvPr>
                  <p:cNvPicPr>
                    <a:picLocks noChangeAspect="1"/>
                  </p:cNvPicPr>
                  <p:nvPr/>
                </p:nvPicPr>
                <p:blipFill>
                  <a:blip r:embed="rId8"/>
                  <a:stretch>
                    <a:fillRect/>
                  </a:stretch>
                </p:blipFill>
                <p:spPr>
                  <a:xfrm>
                    <a:off x="4149162" y="1155359"/>
                    <a:ext cx="1583959" cy="2055282"/>
                  </a:xfrm>
                  <a:prstGeom prst="rect">
                    <a:avLst/>
                  </a:prstGeom>
                  <a:noFill/>
                  <a:ln w="9525">
                    <a:noFill/>
                    <a:miter lim="800000"/>
                    <a:headEnd/>
                    <a:tailEnd/>
                  </a:ln>
                </p:spPr>
              </p:pic>
            </p:grpSp>
            <p:grpSp>
              <p:nvGrpSpPr>
                <p:cNvPr id="117" name="组合 116">
                  <a:extLst>
                    <a:ext uri="{FF2B5EF4-FFF2-40B4-BE49-F238E27FC236}">
                      <a16:creationId xmlns:a16="http://schemas.microsoft.com/office/drawing/2014/main" id="{125DDD24-D296-B0E0-9B42-08656D0FCA87}"/>
                    </a:ext>
                  </a:extLst>
                </p:cNvPr>
                <p:cNvGrpSpPr/>
                <p:nvPr/>
              </p:nvGrpSpPr>
              <p:grpSpPr>
                <a:xfrm>
                  <a:off x="9405957" y="1157753"/>
                  <a:ext cx="1645871" cy="2076508"/>
                  <a:chOff x="6433479" y="3802609"/>
                  <a:chExt cx="1645871" cy="2076508"/>
                </a:xfrm>
              </p:grpSpPr>
              <p:pic>
                <p:nvPicPr>
                  <p:cNvPr id="118" name="图片 117">
                    <a:extLst>
                      <a:ext uri="{FF2B5EF4-FFF2-40B4-BE49-F238E27FC236}">
                        <a16:creationId xmlns:a16="http://schemas.microsoft.com/office/drawing/2014/main" id="{465C30CD-CFB4-8194-5FFA-E67B38E7624D}"/>
                      </a:ext>
                    </a:extLst>
                  </p:cNvPr>
                  <p:cNvPicPr>
                    <a:picLocks noChangeAspect="1"/>
                  </p:cNvPicPr>
                  <p:nvPr/>
                </p:nvPicPr>
                <p:blipFill>
                  <a:blip r:embed="rId9"/>
                  <a:stretch>
                    <a:fillRect/>
                  </a:stretch>
                </p:blipFill>
                <p:spPr>
                  <a:xfrm>
                    <a:off x="6433479" y="3802609"/>
                    <a:ext cx="1626915" cy="1743599"/>
                  </a:xfrm>
                  <a:prstGeom prst="rect">
                    <a:avLst/>
                  </a:prstGeom>
                  <a:noFill/>
                  <a:ln w="9525">
                    <a:noFill/>
                    <a:miter lim="800000"/>
                    <a:headEnd/>
                    <a:tailEnd/>
                  </a:ln>
                </p:spPr>
              </p:pic>
              <p:sp>
                <p:nvSpPr>
                  <p:cNvPr id="119" name="文本框 118">
                    <a:extLst>
                      <a:ext uri="{FF2B5EF4-FFF2-40B4-BE49-F238E27FC236}">
                        <a16:creationId xmlns:a16="http://schemas.microsoft.com/office/drawing/2014/main" id="{B6ED0535-299D-A29E-BD58-8906C40F7BAA}"/>
                      </a:ext>
                    </a:extLst>
                  </p:cNvPr>
                  <p:cNvSpPr txBox="1"/>
                  <p:nvPr/>
                </p:nvSpPr>
                <p:spPr>
                  <a:xfrm>
                    <a:off x="6433479" y="5571340"/>
                    <a:ext cx="1645871" cy="307777"/>
                  </a:xfrm>
                  <a:prstGeom prst="rect">
                    <a:avLst/>
                  </a:prstGeom>
                  <a:noFill/>
                </p:spPr>
                <p:txBody>
                  <a:bodyPr wrap="square">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共形扭曲量的统计</a:t>
                    </a:r>
                    <a:endParaRPr lang="en-US" altLang="zh-CN" sz="1400" b="1" dirty="0">
                      <a:solidFill>
                        <a:srgbClr val="C00000"/>
                      </a:solidFill>
                      <a:latin typeface="微软雅黑" panose="020B0503020204020204" pitchFamily="34" charset="-122"/>
                      <a:ea typeface="微软雅黑" panose="020B0503020204020204" pitchFamily="34" charset="-122"/>
                    </a:endParaRPr>
                  </a:p>
                </p:txBody>
              </p:sp>
            </p:grpSp>
          </p:grpSp>
          <p:sp>
            <p:nvSpPr>
              <p:cNvPr id="35" name="TextBox 19">
                <a:extLst>
                  <a:ext uri="{FF2B5EF4-FFF2-40B4-BE49-F238E27FC236}">
                    <a16:creationId xmlns:a16="http://schemas.microsoft.com/office/drawing/2014/main" id="{080DBFE9-043A-4FA5-A699-70C09523AE2A}"/>
                  </a:ext>
                </a:extLst>
              </p:cNvPr>
              <p:cNvSpPr txBox="1"/>
              <p:nvPr/>
            </p:nvSpPr>
            <p:spPr>
              <a:xfrm>
                <a:off x="5515545" y="462419"/>
                <a:ext cx="4075155" cy="461665"/>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共形参数化（论文</a:t>
                </a:r>
                <a:r>
                  <a:rPr lang="en-US" altLang="zh-CN" dirty="0"/>
                  <a:t>2.1</a:t>
                </a:r>
                <a:r>
                  <a:rPr lang="zh-CN" altLang="en-US" dirty="0"/>
                  <a:t>节）</a:t>
                </a:r>
                <a:endParaRPr lang="en-US" altLang="zh-CN" dirty="0"/>
              </a:p>
            </p:txBody>
          </p:sp>
        </p:grpSp>
        <p:sp>
          <p:nvSpPr>
            <p:cNvPr id="14" name="文本框 13">
              <a:extLst>
                <a:ext uri="{FF2B5EF4-FFF2-40B4-BE49-F238E27FC236}">
                  <a16:creationId xmlns:a16="http://schemas.microsoft.com/office/drawing/2014/main" id="{3CE9A751-0D0E-6A96-E827-BD5A3F8252C4}"/>
                </a:ext>
              </a:extLst>
            </p:cNvPr>
            <p:cNvSpPr txBox="1"/>
            <p:nvPr/>
          </p:nvSpPr>
          <p:spPr>
            <a:xfrm>
              <a:off x="6263794" y="6254334"/>
              <a:ext cx="5777457" cy="523220"/>
            </a:xfrm>
            <a:prstGeom prst="rect">
              <a:avLst/>
            </a:prstGeom>
            <a:noFill/>
          </p:spPr>
          <p:txBody>
            <a:bodyPr wrap="square">
              <a:spAutoFit/>
            </a:bodyPr>
            <a:lstStyle/>
            <a:p>
              <a:pPr algn="ctr"/>
              <a:r>
                <a:rPr lang="en-US" altLang="zh-CN" sz="1400" dirty="0">
                  <a:solidFill>
                    <a:srgbClr val="222222"/>
                  </a:solidFill>
                  <a:latin typeface="Times New Roman" panose="02020603050405020304" pitchFamily="18" charset="0"/>
                  <a:cs typeface="Times New Roman" panose="02020603050405020304" pitchFamily="18" charset="0"/>
                </a:rPr>
                <a:t>Lui et. al., </a:t>
              </a:r>
              <a:r>
                <a:rPr lang="en-US" altLang="zh-CN" sz="1400" b="1" i="1" dirty="0">
                  <a:solidFill>
                    <a:srgbClr val="222222"/>
                  </a:solidFill>
                  <a:latin typeface="Times New Roman" panose="02020603050405020304" pitchFamily="18" charset="0"/>
                  <a:cs typeface="Times New Roman" panose="02020603050405020304" pitchFamily="18" charset="0"/>
                </a:rPr>
                <a:t>SIAM Journal on Imaging Sciences</a:t>
              </a:r>
              <a:r>
                <a:rPr lang="en-US" altLang="zh-CN" sz="1400" b="1" dirty="0">
                  <a:solidFill>
                    <a:srgbClr val="222222"/>
                  </a:solidFill>
                  <a:latin typeface="Times New Roman" panose="02020603050405020304" pitchFamily="18" charset="0"/>
                  <a:cs typeface="Times New Roman" panose="02020603050405020304" pitchFamily="18" charset="0"/>
                </a:rPr>
                <a:t> </a:t>
              </a:r>
              <a:r>
                <a:rPr lang="en-US" altLang="zh-CN" sz="1400" dirty="0">
                  <a:solidFill>
                    <a:srgbClr val="222222"/>
                  </a:solidFill>
                  <a:latin typeface="Times New Roman" panose="02020603050405020304" pitchFamily="18" charset="0"/>
                  <a:cs typeface="Times New Roman" panose="02020603050405020304" pitchFamily="18" charset="0"/>
                </a:rPr>
                <a:t>7.1 (2014): 391-426</a:t>
              </a:r>
            </a:p>
            <a:p>
              <a:pPr algn="ctr"/>
              <a:r>
                <a:rPr lang="en-US" altLang="zh-CN" sz="1400" dirty="0">
                  <a:latin typeface="Times New Roman" panose="02020603050405020304" pitchFamily="18" charset="0"/>
                  <a:cs typeface="Times New Roman" panose="02020603050405020304" pitchFamily="18" charset="0"/>
                </a:rPr>
                <a:t>Choi et. al., </a:t>
              </a:r>
              <a:r>
                <a:rPr lang="en-US" altLang="zh-CN" sz="1400" b="1" i="1" dirty="0">
                  <a:latin typeface="Times New Roman" panose="02020603050405020304" pitchFamily="18" charset="0"/>
                  <a:cs typeface="Times New Roman" panose="02020603050405020304" pitchFamily="18" charset="0"/>
                </a:rPr>
                <a:t>SIAM Journal on Imaging Sciences </a:t>
              </a:r>
              <a:r>
                <a:rPr lang="en-US" altLang="zh-CN" sz="1400" dirty="0">
                  <a:latin typeface="Times New Roman" panose="02020603050405020304" pitchFamily="18" charset="0"/>
                  <a:cs typeface="Times New Roman" panose="02020603050405020304" pitchFamily="18" charset="0"/>
                </a:rPr>
                <a:t>8.1 (2015): 67-94</a:t>
              </a:r>
            </a:p>
          </p:txBody>
        </p:sp>
      </p:grpSp>
      <p:grpSp>
        <p:nvGrpSpPr>
          <p:cNvPr id="148" name="组合 147">
            <a:extLst>
              <a:ext uri="{FF2B5EF4-FFF2-40B4-BE49-F238E27FC236}">
                <a16:creationId xmlns:a16="http://schemas.microsoft.com/office/drawing/2014/main" id="{C42E36C9-E3DE-A9BB-1B79-E77D72A8B5C7}"/>
              </a:ext>
            </a:extLst>
          </p:cNvPr>
          <p:cNvGrpSpPr/>
          <p:nvPr/>
        </p:nvGrpSpPr>
        <p:grpSpPr>
          <a:xfrm>
            <a:off x="0" y="-6350"/>
            <a:ext cx="12192000" cy="2866023"/>
            <a:chOff x="0" y="-6350"/>
            <a:chExt cx="12192000" cy="2866023"/>
          </a:xfrm>
        </p:grpSpPr>
        <p:sp>
          <p:nvSpPr>
            <p:cNvPr id="4" name="矩形 3">
              <a:extLst>
                <a:ext uri="{FF2B5EF4-FFF2-40B4-BE49-F238E27FC236}">
                  <a16:creationId xmlns:a16="http://schemas.microsoft.com/office/drawing/2014/main" id="{F54EE763-63A9-45AA-BA84-322CF9B439B0}"/>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启发：曲面参数化、共形参数化与纹理映射</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12" name="TextBox 19">
              <a:extLst>
                <a:ext uri="{FF2B5EF4-FFF2-40B4-BE49-F238E27FC236}">
                  <a16:creationId xmlns:a16="http://schemas.microsoft.com/office/drawing/2014/main" id="{F6785052-4614-A935-5D38-EF2A9C8DF89C}"/>
                </a:ext>
              </a:extLst>
            </p:cNvPr>
            <p:cNvSpPr txBox="1"/>
            <p:nvPr/>
          </p:nvSpPr>
          <p:spPr>
            <a:xfrm>
              <a:off x="524354" y="611976"/>
              <a:ext cx="2069797" cy="461665"/>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曲面参数化</a:t>
              </a:r>
              <a:endParaRPr lang="en-US" altLang="zh-CN" dirty="0"/>
            </a:p>
          </p:txBody>
        </p:sp>
        <p:grpSp>
          <p:nvGrpSpPr>
            <p:cNvPr id="96" name="组合 95">
              <a:extLst>
                <a:ext uri="{FF2B5EF4-FFF2-40B4-BE49-F238E27FC236}">
                  <a16:creationId xmlns:a16="http://schemas.microsoft.com/office/drawing/2014/main" id="{140B4F2B-3112-AD45-C284-34751E224E19}"/>
                </a:ext>
              </a:extLst>
            </p:cNvPr>
            <p:cNvGrpSpPr>
              <a:grpSpLocks noChangeAspect="1"/>
            </p:cNvGrpSpPr>
            <p:nvPr/>
          </p:nvGrpSpPr>
          <p:grpSpPr>
            <a:xfrm>
              <a:off x="839449" y="1281291"/>
              <a:ext cx="4196366" cy="1578382"/>
              <a:chOff x="3008489" y="1188073"/>
              <a:chExt cx="3730060" cy="1402990"/>
            </a:xfrm>
          </p:grpSpPr>
          <p:grpSp>
            <p:nvGrpSpPr>
              <p:cNvPr id="97" name="组合 96">
                <a:extLst>
                  <a:ext uri="{FF2B5EF4-FFF2-40B4-BE49-F238E27FC236}">
                    <a16:creationId xmlns:a16="http://schemas.microsoft.com/office/drawing/2014/main" id="{C3117695-FF02-A0D8-03C0-83B841F12EC5}"/>
                  </a:ext>
                </a:extLst>
              </p:cNvPr>
              <p:cNvGrpSpPr/>
              <p:nvPr/>
            </p:nvGrpSpPr>
            <p:grpSpPr>
              <a:xfrm>
                <a:off x="3008489" y="1188073"/>
                <a:ext cx="1651214" cy="1341555"/>
                <a:chOff x="2893548" y="1268382"/>
                <a:chExt cx="1651214" cy="1341555"/>
              </a:xfrm>
            </p:grpSpPr>
            <p:pic>
              <p:nvPicPr>
                <p:cNvPr id="137" name="图片 136">
                  <a:extLst>
                    <a:ext uri="{FF2B5EF4-FFF2-40B4-BE49-F238E27FC236}">
                      <a16:creationId xmlns:a16="http://schemas.microsoft.com/office/drawing/2014/main" id="{D01159DF-B14B-3CF4-04A0-95A4ECAA3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36834" y="1268382"/>
                  <a:ext cx="1576104" cy="1295005"/>
                </a:xfrm>
                <a:prstGeom prst="rect">
                  <a:avLst/>
                </a:prstGeom>
              </p:spPr>
            </p:pic>
            <p:grpSp>
              <p:nvGrpSpPr>
                <p:cNvPr id="138" name="组合 137">
                  <a:extLst>
                    <a:ext uri="{FF2B5EF4-FFF2-40B4-BE49-F238E27FC236}">
                      <a16:creationId xmlns:a16="http://schemas.microsoft.com/office/drawing/2014/main" id="{F3FC0509-34D1-0B93-920C-9E302B312A39}"/>
                    </a:ext>
                  </a:extLst>
                </p:cNvPr>
                <p:cNvGrpSpPr/>
                <p:nvPr/>
              </p:nvGrpSpPr>
              <p:grpSpPr>
                <a:xfrm>
                  <a:off x="2893548" y="1268382"/>
                  <a:ext cx="1651214" cy="1341555"/>
                  <a:chOff x="723154" y="0"/>
                  <a:chExt cx="1651325" cy="1341934"/>
                </a:xfrm>
              </p:grpSpPr>
              <p:grpSp>
                <p:nvGrpSpPr>
                  <p:cNvPr id="140" name="组合 139">
                    <a:extLst>
                      <a:ext uri="{FF2B5EF4-FFF2-40B4-BE49-F238E27FC236}">
                        <a16:creationId xmlns:a16="http://schemas.microsoft.com/office/drawing/2014/main" id="{0D02DEA9-78A5-6C73-14E6-3DA8DA01D435}"/>
                      </a:ext>
                    </a:extLst>
                  </p:cNvPr>
                  <p:cNvGrpSpPr/>
                  <p:nvPr/>
                </p:nvGrpSpPr>
                <p:grpSpPr>
                  <a:xfrm>
                    <a:off x="723154" y="0"/>
                    <a:ext cx="1651325" cy="1331091"/>
                    <a:chOff x="723154" y="0"/>
                    <a:chExt cx="1651325" cy="1331091"/>
                  </a:xfrm>
                </p:grpSpPr>
                <p:sp>
                  <p:nvSpPr>
                    <p:cNvPr id="142" name="椭圆 141">
                      <a:extLst>
                        <a:ext uri="{FF2B5EF4-FFF2-40B4-BE49-F238E27FC236}">
                          <a16:creationId xmlns:a16="http://schemas.microsoft.com/office/drawing/2014/main" id="{8F481B06-0763-A0EA-E891-EEA96A64692C}"/>
                        </a:ext>
                      </a:extLst>
                    </p:cNvPr>
                    <p:cNvSpPr/>
                    <p:nvPr/>
                  </p:nvSpPr>
                  <p:spPr>
                    <a:xfrm>
                      <a:off x="2288085" y="232507"/>
                      <a:ext cx="86394" cy="86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sp>
                  <p:nvSpPr>
                    <p:cNvPr id="143" name="椭圆 142">
                      <a:extLst>
                        <a:ext uri="{FF2B5EF4-FFF2-40B4-BE49-F238E27FC236}">
                          <a16:creationId xmlns:a16="http://schemas.microsoft.com/office/drawing/2014/main" id="{1123C913-46EA-F9F0-DC95-209988680813}"/>
                        </a:ext>
                      </a:extLst>
                    </p:cNvPr>
                    <p:cNvSpPr/>
                    <p:nvPr/>
                  </p:nvSpPr>
                  <p:spPr>
                    <a:xfrm>
                      <a:off x="1902334" y="1244697"/>
                      <a:ext cx="86394" cy="863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sp>
                  <p:nvSpPr>
                    <p:cNvPr id="144" name="椭圆 143">
                      <a:extLst>
                        <a:ext uri="{FF2B5EF4-FFF2-40B4-BE49-F238E27FC236}">
                          <a16:creationId xmlns:a16="http://schemas.microsoft.com/office/drawing/2014/main" id="{11454020-AF14-B87A-11A1-0E22D25E965C}"/>
                        </a:ext>
                      </a:extLst>
                    </p:cNvPr>
                    <p:cNvSpPr/>
                    <p:nvPr/>
                  </p:nvSpPr>
                  <p:spPr>
                    <a:xfrm>
                      <a:off x="723154" y="994783"/>
                      <a:ext cx="86395" cy="86394"/>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sp>
                  <p:nvSpPr>
                    <p:cNvPr id="145" name="椭圆 144">
                      <a:extLst>
                        <a:ext uri="{FF2B5EF4-FFF2-40B4-BE49-F238E27FC236}">
                          <a16:creationId xmlns:a16="http://schemas.microsoft.com/office/drawing/2014/main" id="{91D685EE-B4E5-AEFB-A082-87A7612A01E5}"/>
                        </a:ext>
                      </a:extLst>
                    </p:cNvPr>
                    <p:cNvSpPr/>
                    <p:nvPr/>
                  </p:nvSpPr>
                  <p:spPr>
                    <a:xfrm>
                      <a:off x="1128263" y="0"/>
                      <a:ext cx="86394" cy="8639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mc:AlternateContent xmlns:mc="http://schemas.openxmlformats.org/markup-compatibility/2006" xmlns:a14="http://schemas.microsoft.com/office/drawing/2010/main">
                  <mc:Choice Requires="a14">
                    <p:sp>
                      <p:nvSpPr>
                        <p:cNvPr id="146" name="文本框 116">
                          <a:extLst>
                            <a:ext uri="{FF2B5EF4-FFF2-40B4-BE49-F238E27FC236}">
                              <a16:creationId xmlns:a16="http://schemas.microsoft.com/office/drawing/2014/main" id="{D563398B-4F1E-DC7A-04B6-938C6C6620A6}"/>
                            </a:ext>
                          </a:extLst>
                        </p:cNvPr>
                        <p:cNvSpPr txBox="1"/>
                        <p:nvPr/>
                      </p:nvSpPr>
                      <p:spPr>
                        <a:xfrm>
                          <a:off x="1429399" y="735178"/>
                          <a:ext cx="408942" cy="2736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kern="1200">
                                    <a:solidFill>
                                      <a:srgbClr val="000000"/>
                                    </a:solidFill>
                                    <a:effectLst/>
                                    <a:latin typeface="Cambria Math" panose="02040503050406030204" pitchFamily="18" charset="0"/>
                                    <a:ea typeface="Times New Roman" panose="02020603050405020304" pitchFamily="18" charset="0"/>
                                  </a:rPr>
                                  <m:t>𝒙</m:t>
                                </m:r>
                              </m:oMath>
                            </m:oMathPara>
                          </a14:m>
                          <a:endParaRPr lang="zh-CN" sz="1400" dirty="0">
                            <a:effectLst/>
                            <a:latin typeface="Times New Roman" panose="02020603050405020304" pitchFamily="18" charset="0"/>
                            <a:ea typeface="宋体" panose="02010600030101010101" pitchFamily="2" charset="-122"/>
                          </a:endParaRPr>
                        </a:p>
                      </p:txBody>
                    </p:sp>
                  </mc:Choice>
                  <mc:Fallback xmlns="">
                    <p:sp>
                      <p:nvSpPr>
                        <p:cNvPr id="146" name="文本框 116">
                          <a:extLst>
                            <a:ext uri="{FF2B5EF4-FFF2-40B4-BE49-F238E27FC236}">
                              <a16:creationId xmlns:a16="http://schemas.microsoft.com/office/drawing/2014/main" id="{D563398B-4F1E-DC7A-04B6-938C6C6620A6}"/>
                            </a:ext>
                          </a:extLst>
                        </p:cNvPr>
                        <p:cNvSpPr txBox="1">
                          <a:spLocks noRot="1" noChangeAspect="1" noMove="1" noResize="1" noEditPoints="1" noAdjustHandles="1" noChangeArrowheads="1" noChangeShapeType="1" noTextEdit="1"/>
                        </p:cNvSpPr>
                        <p:nvPr/>
                      </p:nvSpPr>
                      <p:spPr>
                        <a:xfrm>
                          <a:off x="1429399" y="735178"/>
                          <a:ext cx="408942" cy="273654"/>
                        </a:xfrm>
                        <a:prstGeom prst="rect">
                          <a:avLst/>
                        </a:prstGeom>
                        <a:blipFill>
                          <a:blip r:embed="rId11"/>
                          <a:stretch>
                            <a:fillRect/>
                          </a:stretch>
                        </a:blipFill>
                      </p:spPr>
                      <p:txBody>
                        <a:bodyPr/>
                        <a:lstStyle/>
                        <a:p>
                          <a:r>
                            <a:rPr lang="zh-CN" altLang="en-US">
                              <a:noFill/>
                            </a:rPr>
                            <a:t> </a:t>
                          </a:r>
                        </a:p>
                      </p:txBody>
                    </p:sp>
                  </mc:Fallback>
                </mc:AlternateContent>
                <p:sp>
                  <p:nvSpPr>
                    <p:cNvPr id="147" name="椭圆 146">
                      <a:extLst>
                        <a:ext uri="{FF2B5EF4-FFF2-40B4-BE49-F238E27FC236}">
                          <a16:creationId xmlns:a16="http://schemas.microsoft.com/office/drawing/2014/main" id="{79B4CD27-242E-A139-F44F-AE387C23BA13}"/>
                        </a:ext>
                      </a:extLst>
                    </p:cNvPr>
                    <p:cNvSpPr/>
                    <p:nvPr/>
                  </p:nvSpPr>
                  <p:spPr>
                    <a:xfrm>
                      <a:off x="1561514" y="990184"/>
                      <a:ext cx="59326" cy="59270"/>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zh-CN" altLang="en-US" sz="1400"/>
                    </a:p>
                  </p:txBody>
                </p:sp>
              </p:grpSp>
              <mc:AlternateContent xmlns:mc="http://schemas.openxmlformats.org/markup-compatibility/2006" xmlns:a14="http://schemas.microsoft.com/office/drawing/2010/main">
                <mc:Choice Requires="a14">
                  <p:sp>
                    <p:nvSpPr>
                      <p:cNvPr id="141" name="矩形 140">
                        <a:extLst>
                          <a:ext uri="{FF2B5EF4-FFF2-40B4-BE49-F238E27FC236}">
                            <a16:creationId xmlns:a16="http://schemas.microsoft.com/office/drawing/2014/main" id="{99E68C95-B1BB-E502-D4C1-9FE2CBD23F9A}"/>
                          </a:ext>
                        </a:extLst>
                      </p:cNvPr>
                      <p:cNvSpPr/>
                      <p:nvPr/>
                    </p:nvSpPr>
                    <p:spPr>
                      <a:xfrm>
                        <a:off x="723154" y="1068280"/>
                        <a:ext cx="701713" cy="273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a:solidFill>
                                    <a:srgbClr val="000000"/>
                                  </a:solidFill>
                                  <a:latin typeface="Cambria Math" panose="02040503050406030204" pitchFamily="18" charset="0"/>
                                  <a:ea typeface="Cambria Math" panose="02040503050406030204" pitchFamily="18" charset="0"/>
                                </a:rPr>
                                <m:t>𝒮</m:t>
                              </m:r>
                              <m:r>
                                <a:rPr lang="en-US" sz="1400" b="1" i="1" kern="1200">
                                  <a:solidFill>
                                    <a:srgbClr val="000000"/>
                                  </a:solidFill>
                                  <a:effectLst/>
                                  <a:latin typeface="Cambria Math" panose="02040503050406030204" pitchFamily="18" charset="0"/>
                                  <a:ea typeface="宋体" panose="02010600030101010101" pitchFamily="2" charset="-122"/>
                                </a:rPr>
                                <m:t>⊆</m:t>
                              </m:r>
                              <m:sSup>
                                <m:sSupPr>
                                  <m:ctrlPr>
                                    <a:rPr lang="zh-CN" sz="1400" i="1" kern="1200">
                                      <a:solidFill>
                                        <a:srgbClr val="000000"/>
                                      </a:solidFill>
                                      <a:effectLst/>
                                      <a:latin typeface="Cambria Math" panose="02040503050406030204" pitchFamily="18" charset="0"/>
                                      <a:ea typeface="Cambria Math" panose="02040503050406030204" pitchFamily="18" charset="0"/>
                                    </a:rPr>
                                  </m:ctrlPr>
                                </m:sSupPr>
                                <m:e>
                                  <m:r>
                                    <a:rPr lang="en-US" sz="1400" i="1" kern="1200">
                                      <a:solidFill>
                                        <a:srgbClr val="000000"/>
                                      </a:solidFill>
                                      <a:effectLst/>
                                      <a:latin typeface="Cambria Math" panose="02040503050406030204" pitchFamily="18" charset="0"/>
                                      <a:ea typeface="Cambria Math" panose="02040503050406030204" pitchFamily="18" charset="0"/>
                                    </a:rPr>
                                    <m:t>ℝ</m:t>
                                  </m:r>
                                </m:e>
                                <m:sup>
                                  <m:r>
                                    <a:rPr lang="en-US" sz="1400" i="1" kern="1200">
                                      <a:solidFill>
                                        <a:srgbClr val="000000"/>
                                      </a:solidFill>
                                      <a:effectLst/>
                                      <a:latin typeface="Cambria Math" panose="02040503050406030204" pitchFamily="18" charset="0"/>
                                      <a:ea typeface="宋体" panose="02010600030101010101" pitchFamily="2" charset="-122"/>
                                    </a:rPr>
                                    <m:t>3</m:t>
                                  </m:r>
                                </m:sup>
                              </m:sSup>
                            </m:oMath>
                          </m:oMathPara>
                        </a14:m>
                        <a:endParaRPr lang="zh-CN" sz="1400" dirty="0">
                          <a:effectLst/>
                          <a:latin typeface="Times New Roman" panose="02020603050405020304" pitchFamily="18" charset="0"/>
                          <a:ea typeface="宋体" panose="02010600030101010101" pitchFamily="2" charset="-122"/>
                        </a:endParaRPr>
                      </a:p>
                    </p:txBody>
                  </p:sp>
                </mc:Choice>
                <mc:Fallback xmlns="">
                  <p:sp>
                    <p:nvSpPr>
                      <p:cNvPr id="141" name="矩形 140">
                        <a:extLst>
                          <a:ext uri="{FF2B5EF4-FFF2-40B4-BE49-F238E27FC236}">
                            <a16:creationId xmlns:a16="http://schemas.microsoft.com/office/drawing/2014/main" id="{99E68C95-B1BB-E502-D4C1-9FE2CBD23F9A}"/>
                          </a:ext>
                        </a:extLst>
                      </p:cNvPr>
                      <p:cNvSpPr>
                        <a:spLocks noRot="1" noChangeAspect="1" noMove="1" noResize="1" noEditPoints="1" noAdjustHandles="1" noChangeArrowheads="1" noChangeShapeType="1" noTextEdit="1"/>
                      </p:cNvSpPr>
                      <p:nvPr/>
                    </p:nvSpPr>
                    <p:spPr>
                      <a:xfrm>
                        <a:off x="723154" y="1068280"/>
                        <a:ext cx="701713" cy="273654"/>
                      </a:xfrm>
                      <a:prstGeom prst="rect">
                        <a:avLst/>
                      </a:prstGeom>
                      <a:blipFill>
                        <a:blip r:embed="rId12"/>
                        <a:stretch>
                          <a:fillRect/>
                        </a:stretch>
                      </a:blipFill>
                    </p:spPr>
                    <p:txBody>
                      <a:bodyPr/>
                      <a:lstStyle/>
                      <a:p>
                        <a:r>
                          <a:rPr lang="zh-CN" altLang="en-US">
                            <a:noFill/>
                          </a:rPr>
                          <a:t> </a:t>
                        </a:r>
                      </a:p>
                    </p:txBody>
                  </p:sp>
                </mc:Fallback>
              </mc:AlternateContent>
            </p:grpSp>
          </p:grpSp>
          <p:grpSp>
            <p:nvGrpSpPr>
              <p:cNvPr id="98" name="组合 97">
                <a:extLst>
                  <a:ext uri="{FF2B5EF4-FFF2-40B4-BE49-F238E27FC236}">
                    <a16:creationId xmlns:a16="http://schemas.microsoft.com/office/drawing/2014/main" id="{5B4D2C22-C742-34CD-4AE2-BAE6FA32C330}"/>
                  </a:ext>
                </a:extLst>
              </p:cNvPr>
              <p:cNvGrpSpPr/>
              <p:nvPr/>
            </p:nvGrpSpPr>
            <p:grpSpPr>
              <a:xfrm>
                <a:off x="5433750" y="1411166"/>
                <a:ext cx="1304799" cy="1179897"/>
                <a:chOff x="3340396" y="2319236"/>
                <a:chExt cx="1305065" cy="1180107"/>
              </a:xfrm>
            </p:grpSpPr>
            <p:sp>
              <p:nvSpPr>
                <p:cNvPr id="101" name="矩形 100">
                  <a:extLst>
                    <a:ext uri="{FF2B5EF4-FFF2-40B4-BE49-F238E27FC236}">
                      <a16:creationId xmlns:a16="http://schemas.microsoft.com/office/drawing/2014/main" id="{C1133FD5-A2AA-A083-A6B9-6B7B732D8245}"/>
                    </a:ext>
                  </a:extLst>
                </p:cNvPr>
                <p:cNvSpPr/>
                <p:nvPr/>
              </p:nvSpPr>
              <p:spPr>
                <a:xfrm>
                  <a:off x="3608079" y="2358194"/>
                  <a:ext cx="977716" cy="855775"/>
                </a:xfrm>
                <a:prstGeom prst="rect">
                  <a:avLst/>
                </a:prstGeom>
                <a:gradFill flip="none" rotWithShape="1">
                  <a:gsLst>
                    <a:gs pos="0">
                      <a:srgbClr val="9CBABA">
                        <a:tint val="66000"/>
                        <a:satMod val="160000"/>
                      </a:srgbClr>
                    </a:gs>
                    <a:gs pos="50000">
                      <a:srgbClr val="9CBABA">
                        <a:tint val="44500"/>
                        <a:satMod val="160000"/>
                      </a:srgbClr>
                    </a:gs>
                    <a:gs pos="100000">
                      <a:srgbClr val="9CBABA">
                        <a:tint val="23500"/>
                        <a:satMod val="160000"/>
                      </a:srgbClr>
                    </a:gs>
                  </a:gsLst>
                  <a:path path="circle">
                    <a:fillToRect l="50000" t="50000" r="50000" b="50000"/>
                  </a:path>
                  <a:tileRect/>
                </a:gradFill>
                <a:ln w="19050">
                  <a:solidFill>
                    <a:srgbClr val="99B6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grpSp>
              <p:nvGrpSpPr>
                <p:cNvPr id="102" name="组合 101">
                  <a:extLst>
                    <a:ext uri="{FF2B5EF4-FFF2-40B4-BE49-F238E27FC236}">
                      <a16:creationId xmlns:a16="http://schemas.microsoft.com/office/drawing/2014/main" id="{9F5D626C-3571-653C-D3CE-795CCB1DBBE5}"/>
                    </a:ext>
                  </a:extLst>
                </p:cNvPr>
                <p:cNvGrpSpPr/>
                <p:nvPr/>
              </p:nvGrpSpPr>
              <p:grpSpPr>
                <a:xfrm>
                  <a:off x="3340396" y="2319236"/>
                  <a:ext cx="1305065" cy="1180107"/>
                  <a:chOff x="2617461" y="814449"/>
                  <a:chExt cx="2174476" cy="1966269"/>
                </a:xfrm>
              </p:grpSpPr>
              <p:grpSp>
                <p:nvGrpSpPr>
                  <p:cNvPr id="103" name="组合 102">
                    <a:extLst>
                      <a:ext uri="{FF2B5EF4-FFF2-40B4-BE49-F238E27FC236}">
                        <a16:creationId xmlns:a16="http://schemas.microsoft.com/office/drawing/2014/main" id="{E239F137-365D-CEE7-D74A-8CD237B27EF4}"/>
                      </a:ext>
                    </a:extLst>
                  </p:cNvPr>
                  <p:cNvGrpSpPr/>
                  <p:nvPr/>
                </p:nvGrpSpPr>
                <p:grpSpPr>
                  <a:xfrm>
                    <a:off x="2617461" y="814449"/>
                    <a:ext cx="2174476" cy="1966269"/>
                    <a:chOff x="2617461" y="814449"/>
                    <a:chExt cx="2174476" cy="1966269"/>
                  </a:xfrm>
                </p:grpSpPr>
                <p:sp>
                  <p:nvSpPr>
                    <p:cNvPr id="106" name="椭圆 105">
                      <a:extLst>
                        <a:ext uri="{FF2B5EF4-FFF2-40B4-BE49-F238E27FC236}">
                          <a16:creationId xmlns:a16="http://schemas.microsoft.com/office/drawing/2014/main" id="{9C62C6AB-02B2-55B7-AF12-0AAA99D32C77}"/>
                        </a:ext>
                      </a:extLst>
                    </p:cNvPr>
                    <p:cNvSpPr/>
                    <p:nvPr/>
                  </p:nvSpPr>
                  <p:spPr>
                    <a:xfrm>
                      <a:off x="4620640" y="814449"/>
                      <a:ext cx="171297" cy="171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sp>
                  <p:nvSpPr>
                    <p:cNvPr id="111" name="椭圆 110">
                      <a:extLst>
                        <a:ext uri="{FF2B5EF4-FFF2-40B4-BE49-F238E27FC236}">
                          <a16:creationId xmlns:a16="http://schemas.microsoft.com/office/drawing/2014/main" id="{3B4532D1-D587-0436-0383-ED6C56105423}"/>
                        </a:ext>
                      </a:extLst>
                    </p:cNvPr>
                    <p:cNvSpPr/>
                    <p:nvPr/>
                  </p:nvSpPr>
                  <p:spPr>
                    <a:xfrm>
                      <a:off x="4620640" y="2214515"/>
                      <a:ext cx="171297" cy="1712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sp>
                  <p:nvSpPr>
                    <p:cNvPr id="116" name="椭圆 115">
                      <a:extLst>
                        <a:ext uri="{FF2B5EF4-FFF2-40B4-BE49-F238E27FC236}">
                          <a16:creationId xmlns:a16="http://schemas.microsoft.com/office/drawing/2014/main" id="{B828ED06-D89E-EBEF-7534-7E81ECA9BF3D}"/>
                        </a:ext>
                      </a:extLst>
                    </p:cNvPr>
                    <p:cNvSpPr/>
                    <p:nvPr/>
                  </p:nvSpPr>
                  <p:spPr>
                    <a:xfrm>
                      <a:off x="2961699" y="2214515"/>
                      <a:ext cx="171295" cy="17129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sp>
                  <p:nvSpPr>
                    <p:cNvPr id="120" name="椭圆 119">
                      <a:extLst>
                        <a:ext uri="{FF2B5EF4-FFF2-40B4-BE49-F238E27FC236}">
                          <a16:creationId xmlns:a16="http://schemas.microsoft.com/office/drawing/2014/main" id="{F98A584C-9408-93C0-59F3-C9E6BB914599}"/>
                        </a:ext>
                      </a:extLst>
                    </p:cNvPr>
                    <p:cNvSpPr/>
                    <p:nvPr/>
                  </p:nvSpPr>
                  <p:spPr>
                    <a:xfrm>
                      <a:off x="2973572" y="820399"/>
                      <a:ext cx="171295" cy="17129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mc:AlternateContent xmlns:mc="http://schemas.openxmlformats.org/markup-compatibility/2006" xmlns:a14="http://schemas.microsoft.com/office/drawing/2010/main">
                  <mc:Choice Requires="a14">
                    <p:sp>
                      <p:nvSpPr>
                        <p:cNvPr id="135" name="文本框 29">
                          <a:extLst>
                            <a:ext uri="{FF2B5EF4-FFF2-40B4-BE49-F238E27FC236}">
                              <a16:creationId xmlns:a16="http://schemas.microsoft.com/office/drawing/2014/main" id="{769B0ABF-1F16-62A1-FFA6-14E7D0C40556}"/>
                            </a:ext>
                          </a:extLst>
                        </p:cNvPr>
                        <p:cNvSpPr txBox="1"/>
                        <p:nvPr/>
                      </p:nvSpPr>
                      <p:spPr>
                        <a:xfrm>
                          <a:off x="2617461" y="2262773"/>
                          <a:ext cx="571333" cy="455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kern="1200">
                                    <a:solidFill>
                                      <a:srgbClr val="000000"/>
                                    </a:solidFill>
                                    <a:effectLst/>
                                    <a:latin typeface="Cambria Math" panose="02040503050406030204" pitchFamily="18" charset="0"/>
                                    <a:ea typeface="宋体" panose="02010600030101010101" pitchFamily="2" charset="-122"/>
                                  </a:rPr>
                                  <m:t>𝒐</m:t>
                                </m:r>
                              </m:oMath>
                            </m:oMathPara>
                          </a14:m>
                          <a:endParaRPr lang="zh-CN" sz="1400">
                            <a:effectLst/>
                            <a:latin typeface="Times New Roman" panose="02020603050405020304" pitchFamily="18" charset="0"/>
                            <a:ea typeface="宋体" panose="02010600030101010101" pitchFamily="2" charset="-122"/>
                          </a:endParaRPr>
                        </a:p>
                      </p:txBody>
                    </p:sp>
                  </mc:Choice>
                  <mc:Fallback xmlns="">
                    <p:sp>
                      <p:nvSpPr>
                        <p:cNvPr id="135" name="文本框 29">
                          <a:extLst>
                            <a:ext uri="{FF2B5EF4-FFF2-40B4-BE49-F238E27FC236}">
                              <a16:creationId xmlns:a16="http://schemas.microsoft.com/office/drawing/2014/main" id="{769B0ABF-1F16-62A1-FFA6-14E7D0C40556}"/>
                            </a:ext>
                          </a:extLst>
                        </p:cNvPr>
                        <p:cNvSpPr txBox="1">
                          <a:spLocks noRot="1" noChangeAspect="1" noMove="1" noResize="1" noEditPoints="1" noAdjustHandles="1" noChangeArrowheads="1" noChangeShapeType="1" noTextEdit="1"/>
                        </p:cNvSpPr>
                        <p:nvPr/>
                      </p:nvSpPr>
                      <p:spPr>
                        <a:xfrm>
                          <a:off x="2617461" y="2262773"/>
                          <a:ext cx="571333" cy="45590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31">
                          <a:extLst>
                            <a:ext uri="{FF2B5EF4-FFF2-40B4-BE49-F238E27FC236}">
                              <a16:creationId xmlns:a16="http://schemas.microsoft.com/office/drawing/2014/main" id="{A62B361C-4DA5-4C4A-49D7-7A9D9585EDAD}"/>
                            </a:ext>
                          </a:extLst>
                        </p:cNvPr>
                        <p:cNvSpPr txBox="1"/>
                        <p:nvPr/>
                      </p:nvSpPr>
                      <p:spPr>
                        <a:xfrm>
                          <a:off x="3043889" y="2324809"/>
                          <a:ext cx="1280212" cy="4559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a:solidFill>
                                      <a:srgbClr val="000000"/>
                                    </a:solidFill>
                                    <a:latin typeface="Cambria Math" panose="02040503050406030204" pitchFamily="18" charset="0"/>
                                    <a:ea typeface="Cambria Math" panose="02040503050406030204" pitchFamily="18" charset="0"/>
                                  </a:rPr>
                                  <m:t>ℳ</m:t>
                                </m:r>
                                <m:r>
                                  <a:rPr lang="en-US" sz="1400" b="1" i="1" kern="1200">
                                    <a:solidFill>
                                      <a:srgbClr val="000000"/>
                                    </a:solidFill>
                                    <a:effectLst/>
                                    <a:latin typeface="Cambria Math" panose="02040503050406030204" pitchFamily="18" charset="0"/>
                                    <a:ea typeface="宋体" panose="02010600030101010101" pitchFamily="2" charset="-122"/>
                                  </a:rPr>
                                  <m:t>⊆</m:t>
                                </m:r>
                                <m:r>
                                  <a:rPr lang="en-US" sz="1400" b="1" i="1" kern="1200">
                                    <a:solidFill>
                                      <a:srgbClr val="000000"/>
                                    </a:solidFill>
                                    <a:effectLst/>
                                    <a:latin typeface="Cambria Math" panose="02040503050406030204" pitchFamily="18" charset="0"/>
                                    <a:ea typeface="Cambria Math" panose="02040503050406030204" pitchFamily="18" charset="0"/>
                                  </a:rPr>
                                  <m:t>ℂ</m:t>
                                </m:r>
                              </m:oMath>
                            </m:oMathPara>
                          </a14:m>
                          <a:endParaRPr lang="zh-CN" sz="1400" dirty="0">
                            <a:effectLst/>
                            <a:latin typeface="Times New Roman" panose="02020603050405020304" pitchFamily="18" charset="0"/>
                            <a:ea typeface="宋体" panose="02010600030101010101" pitchFamily="2" charset="-122"/>
                          </a:endParaRPr>
                        </a:p>
                      </p:txBody>
                    </p:sp>
                  </mc:Choice>
                  <mc:Fallback xmlns="">
                    <p:sp>
                      <p:nvSpPr>
                        <p:cNvPr id="136" name="文本框 31">
                          <a:extLst>
                            <a:ext uri="{FF2B5EF4-FFF2-40B4-BE49-F238E27FC236}">
                              <a16:creationId xmlns:a16="http://schemas.microsoft.com/office/drawing/2014/main" id="{A62B361C-4DA5-4C4A-49D7-7A9D9585EDAD}"/>
                            </a:ext>
                          </a:extLst>
                        </p:cNvPr>
                        <p:cNvSpPr txBox="1">
                          <a:spLocks noRot="1" noChangeAspect="1" noMove="1" noResize="1" noEditPoints="1" noAdjustHandles="1" noChangeArrowheads="1" noChangeShapeType="1" noTextEdit="1"/>
                        </p:cNvSpPr>
                        <p:nvPr/>
                      </p:nvSpPr>
                      <p:spPr>
                        <a:xfrm>
                          <a:off x="3043889" y="2324809"/>
                          <a:ext cx="1280212" cy="455909"/>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4" name="文本框 116">
                        <a:extLst>
                          <a:ext uri="{FF2B5EF4-FFF2-40B4-BE49-F238E27FC236}">
                            <a16:creationId xmlns:a16="http://schemas.microsoft.com/office/drawing/2014/main" id="{0885DDD8-0488-C4D6-0172-303E70004B97}"/>
                          </a:ext>
                        </a:extLst>
                      </p:cNvPr>
                      <p:cNvSpPr txBox="1"/>
                      <p:nvPr/>
                    </p:nvSpPr>
                    <p:spPr>
                      <a:xfrm>
                        <a:off x="4223357" y="1448945"/>
                        <a:ext cx="446863" cy="455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a:solidFill>
                                    <a:srgbClr val="000000"/>
                                  </a:solidFill>
                                  <a:latin typeface="Cambria Math" panose="02040503050406030204" pitchFamily="18" charset="0"/>
                                  <a:ea typeface="Times New Roman" panose="02020603050405020304" pitchFamily="18" charset="0"/>
                                </a:rPr>
                                <m:t>𝒑</m:t>
                              </m:r>
                            </m:oMath>
                          </m:oMathPara>
                        </a14:m>
                        <a:endParaRPr lang="zh-CN" sz="1400" dirty="0">
                          <a:effectLst/>
                          <a:latin typeface="Times New Roman" panose="02020603050405020304" pitchFamily="18" charset="0"/>
                          <a:ea typeface="宋体" panose="02010600030101010101" pitchFamily="2" charset="-122"/>
                        </a:endParaRPr>
                      </a:p>
                    </p:txBody>
                  </p:sp>
                </mc:Choice>
                <mc:Fallback xmlns="">
                  <p:sp>
                    <p:nvSpPr>
                      <p:cNvPr id="104" name="文本框 116">
                        <a:extLst>
                          <a:ext uri="{FF2B5EF4-FFF2-40B4-BE49-F238E27FC236}">
                            <a16:creationId xmlns:a16="http://schemas.microsoft.com/office/drawing/2014/main" id="{0885DDD8-0488-C4D6-0172-303E70004B97}"/>
                          </a:ext>
                        </a:extLst>
                      </p:cNvPr>
                      <p:cNvSpPr txBox="1">
                        <a:spLocks noRot="1" noChangeAspect="1" noMove="1" noResize="1" noEditPoints="1" noAdjustHandles="1" noChangeArrowheads="1" noChangeShapeType="1" noTextEdit="1"/>
                      </p:cNvSpPr>
                      <p:nvPr/>
                    </p:nvSpPr>
                    <p:spPr>
                      <a:xfrm>
                        <a:off x="4223357" y="1448945"/>
                        <a:ext cx="446863" cy="455908"/>
                      </a:xfrm>
                      <a:prstGeom prst="rect">
                        <a:avLst/>
                      </a:prstGeom>
                      <a:blipFill>
                        <a:blip r:embed="rId15"/>
                        <a:stretch>
                          <a:fillRect b="-4000"/>
                        </a:stretch>
                      </a:blipFill>
                    </p:spPr>
                    <p:txBody>
                      <a:bodyPr/>
                      <a:lstStyle/>
                      <a:p>
                        <a:r>
                          <a:rPr lang="zh-CN" altLang="en-US">
                            <a:noFill/>
                          </a:rPr>
                          <a:t> </a:t>
                        </a:r>
                      </a:p>
                    </p:txBody>
                  </p:sp>
                </mc:Fallback>
              </mc:AlternateContent>
              <p:sp>
                <p:nvSpPr>
                  <p:cNvPr id="105" name="椭圆 104">
                    <a:extLst>
                      <a:ext uri="{FF2B5EF4-FFF2-40B4-BE49-F238E27FC236}">
                        <a16:creationId xmlns:a16="http://schemas.microsoft.com/office/drawing/2014/main" id="{F7D6B067-CBDA-14F8-EEA8-BE0DD0B17BD2}"/>
                      </a:ext>
                    </a:extLst>
                  </p:cNvPr>
                  <p:cNvSpPr/>
                  <p:nvPr/>
                </p:nvSpPr>
                <p:spPr>
                  <a:xfrm>
                    <a:off x="4347940" y="1907498"/>
                    <a:ext cx="98848" cy="98755"/>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zh-CN" altLang="en-US" sz="1400"/>
                  </a:p>
                </p:txBody>
              </p:sp>
            </p:grpSp>
          </p:grpSp>
          <p:cxnSp>
            <p:nvCxnSpPr>
              <p:cNvPr id="99" name="直接箭头连接符 98">
                <a:extLst>
                  <a:ext uri="{FF2B5EF4-FFF2-40B4-BE49-F238E27FC236}">
                    <a16:creationId xmlns:a16="http://schemas.microsoft.com/office/drawing/2014/main" id="{0A9449D1-C389-ED2A-35DB-4F311DC5034F}"/>
                  </a:ext>
                </a:extLst>
              </p:cNvPr>
              <p:cNvCxnSpPr>
                <a:cxnSpLocks/>
              </p:cNvCxnSpPr>
              <p:nvPr/>
            </p:nvCxnSpPr>
            <p:spPr>
              <a:xfrm>
                <a:off x="4621103" y="1972552"/>
                <a:ext cx="972719" cy="0"/>
              </a:xfrm>
              <a:prstGeom prst="straightConnector1">
                <a:avLst/>
              </a:prstGeom>
              <a:ln w="76200">
                <a:solidFill>
                  <a:schemeClr val="accent6"/>
                </a:solidFill>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00" name="文本框 66">
                    <a:extLst>
                      <a:ext uri="{FF2B5EF4-FFF2-40B4-BE49-F238E27FC236}">
                        <a16:creationId xmlns:a16="http://schemas.microsoft.com/office/drawing/2014/main" id="{4816C7B6-F5F8-68C5-9D21-171F5EF0D77D}"/>
                      </a:ext>
                    </a:extLst>
                  </p:cNvPr>
                  <p:cNvSpPr txBox="1"/>
                  <p:nvPr/>
                </p:nvSpPr>
                <p:spPr>
                  <a:xfrm>
                    <a:off x="4688946" y="1712913"/>
                    <a:ext cx="705200" cy="191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ea typeface="宋体" panose="02010600030101010101" pitchFamily="2" charset="-122"/>
                            </a:rPr>
                            <m:t>𝑓</m:t>
                          </m:r>
                          <m:r>
                            <a:rPr lang="en-US" sz="1400" i="1" kern="1200">
                              <a:solidFill>
                                <a:srgbClr val="000000"/>
                              </a:solidFill>
                              <a:effectLst/>
                              <a:latin typeface="Cambria Math" panose="02040503050406030204" pitchFamily="18" charset="0"/>
                              <a:ea typeface="宋体" panose="02010600030101010101" pitchFamily="2" charset="-122"/>
                            </a:rPr>
                            <m:t>:</m:t>
                          </m:r>
                          <m:r>
                            <a:rPr lang="en-US" altLang="zh-CN" sz="1400" i="1">
                              <a:solidFill>
                                <a:srgbClr val="000000"/>
                              </a:solidFill>
                              <a:latin typeface="Cambria Math" panose="02040503050406030204" pitchFamily="18" charset="0"/>
                              <a:ea typeface="Cambria Math" panose="02040503050406030204" pitchFamily="18" charset="0"/>
                            </a:rPr>
                            <m:t>𝒮</m:t>
                          </m:r>
                          <m:r>
                            <a:rPr lang="en-US" sz="1400" i="1" kern="1200">
                              <a:solidFill>
                                <a:srgbClr val="000000"/>
                              </a:solidFill>
                              <a:effectLst/>
                              <a:latin typeface="Cambria Math" panose="02040503050406030204" pitchFamily="18" charset="0"/>
                              <a:ea typeface="宋体" panose="02010600030101010101" pitchFamily="2" charset="-122"/>
                            </a:rPr>
                            <m:t>→</m:t>
                          </m:r>
                          <m:r>
                            <a:rPr lang="en-US" altLang="zh-CN" sz="1400" i="1">
                              <a:solidFill>
                                <a:srgbClr val="000000"/>
                              </a:solidFill>
                              <a:latin typeface="Cambria Math" panose="02040503050406030204" pitchFamily="18" charset="0"/>
                              <a:ea typeface="Cambria Math" panose="02040503050406030204" pitchFamily="18" charset="0"/>
                            </a:rPr>
                            <m:t>ℳ</m:t>
                          </m:r>
                        </m:oMath>
                      </m:oMathPara>
                    </a14:m>
                    <a:endParaRPr lang="zh-CN" sz="1400" dirty="0">
                      <a:effectLst/>
                      <a:latin typeface="Times New Roman" panose="02020603050405020304" pitchFamily="18" charset="0"/>
                      <a:ea typeface="宋体" panose="02010600030101010101" pitchFamily="2" charset="-122"/>
                    </a:endParaRPr>
                  </a:p>
                </p:txBody>
              </p:sp>
            </mc:Choice>
            <mc:Fallback xmlns="">
              <p:sp>
                <p:nvSpPr>
                  <p:cNvPr id="100" name="文本框 66">
                    <a:extLst>
                      <a:ext uri="{FF2B5EF4-FFF2-40B4-BE49-F238E27FC236}">
                        <a16:creationId xmlns:a16="http://schemas.microsoft.com/office/drawing/2014/main" id="{4816C7B6-F5F8-68C5-9D21-171F5EF0D77D}"/>
                      </a:ext>
                    </a:extLst>
                  </p:cNvPr>
                  <p:cNvSpPr txBox="1">
                    <a:spLocks noRot="1" noChangeAspect="1" noMove="1" noResize="1" noEditPoints="1" noAdjustHandles="1" noChangeArrowheads="1" noChangeShapeType="1" noTextEdit="1"/>
                  </p:cNvSpPr>
                  <p:nvPr/>
                </p:nvSpPr>
                <p:spPr>
                  <a:xfrm>
                    <a:off x="4688946" y="1712913"/>
                    <a:ext cx="705200" cy="191504"/>
                  </a:xfrm>
                  <a:prstGeom prst="rect">
                    <a:avLst/>
                  </a:prstGeom>
                  <a:blipFill>
                    <a:blip r:embed="rId16"/>
                    <a:stretch>
                      <a:fillRect l="-7692" r="-3077" b="-37143"/>
                    </a:stretch>
                  </a:blipFill>
                </p:spPr>
                <p:txBody>
                  <a:bodyPr/>
                  <a:lstStyle/>
                  <a:p>
                    <a:r>
                      <a:rPr lang="zh-CN" altLang="en-US">
                        <a:noFill/>
                      </a:rPr>
                      <a:t> </a:t>
                    </a:r>
                  </a:p>
                </p:txBody>
              </p:sp>
            </mc:Fallback>
          </mc:AlternateContent>
        </p:grpSp>
      </p:grpSp>
      <p:sp>
        <p:nvSpPr>
          <p:cNvPr id="3" name="灯片编号占位符 1">
            <a:extLst>
              <a:ext uri="{FF2B5EF4-FFF2-40B4-BE49-F238E27FC236}">
                <a16:creationId xmlns:a16="http://schemas.microsoft.com/office/drawing/2014/main" id="{A415EEDD-D4DE-D59D-6D3C-E0A2CE62AE1B}"/>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900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解决方案：曲面组件描述方法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6D85E62E-F542-4518-A120-FE6FC2F00DFF}"/>
              </a:ext>
            </a:extLst>
          </p:cNvPr>
          <p:cNvGrpSpPr/>
          <p:nvPr/>
        </p:nvGrpSpPr>
        <p:grpSpPr>
          <a:xfrm>
            <a:off x="469301" y="4182935"/>
            <a:ext cx="4896782" cy="2180969"/>
            <a:chOff x="417844" y="4264539"/>
            <a:chExt cx="4896782" cy="2180969"/>
          </a:xfrm>
        </p:grpSpPr>
        <p:pic>
          <p:nvPicPr>
            <p:cNvPr id="40" name="图片 39">
              <a:extLst>
                <a:ext uri="{FF2B5EF4-FFF2-40B4-BE49-F238E27FC236}">
                  <a16:creationId xmlns:a16="http://schemas.microsoft.com/office/drawing/2014/main" id="{9366CADC-E1C5-49C3-9D8C-52D6C3323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44" y="4264539"/>
              <a:ext cx="4896782" cy="1804694"/>
            </a:xfrm>
            <a:prstGeom prst="rect">
              <a:avLst/>
            </a:prstGeom>
          </p:spPr>
        </p:pic>
        <p:sp>
          <p:nvSpPr>
            <p:cNvPr id="42" name="TextBox 19">
              <a:extLst>
                <a:ext uri="{FF2B5EF4-FFF2-40B4-BE49-F238E27FC236}">
                  <a16:creationId xmlns:a16="http://schemas.microsoft.com/office/drawing/2014/main" id="{E8FC1014-1CDD-4DFA-B8BB-B83D6BDE4E45}"/>
                </a:ext>
              </a:extLst>
            </p:cNvPr>
            <p:cNvSpPr txBox="1"/>
            <p:nvPr/>
          </p:nvSpPr>
          <p:spPr>
            <a:xfrm>
              <a:off x="986122" y="6106954"/>
              <a:ext cx="3874708" cy="338554"/>
            </a:xfrm>
            <a:prstGeom prst="rect">
              <a:avLst/>
            </a:prstGeom>
            <a:noFill/>
          </p:spPr>
          <p:txBody>
            <a:bodyPr wrap="square">
              <a:spAutoFit/>
            </a:bodyPr>
            <a:lstStyle>
              <a:defPPr>
                <a:defRPr lang="zh-CN"/>
              </a:defPPr>
              <a:lvl1pPr>
                <a:buClr>
                  <a:srgbClr val="C00000"/>
                </a:buClr>
                <a:defRPr sz="1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t>非零亏格曲面的组件描述（曲面切割技术）</a:t>
              </a:r>
            </a:p>
          </p:txBody>
        </p:sp>
      </p:grpSp>
      <p:grpSp>
        <p:nvGrpSpPr>
          <p:cNvPr id="7" name="组合 6">
            <a:extLst>
              <a:ext uri="{FF2B5EF4-FFF2-40B4-BE49-F238E27FC236}">
                <a16:creationId xmlns:a16="http://schemas.microsoft.com/office/drawing/2014/main" id="{66E32690-41AC-DD22-E878-0A7E3CFB679D}"/>
              </a:ext>
            </a:extLst>
          </p:cNvPr>
          <p:cNvGrpSpPr/>
          <p:nvPr/>
        </p:nvGrpSpPr>
        <p:grpSpPr>
          <a:xfrm>
            <a:off x="5630890" y="602018"/>
            <a:ext cx="6392835" cy="6126693"/>
            <a:chOff x="5630890" y="602018"/>
            <a:chExt cx="6392835" cy="6126693"/>
          </a:xfrm>
        </p:grpSpPr>
        <p:grpSp>
          <p:nvGrpSpPr>
            <p:cNvPr id="5" name="组合 4">
              <a:extLst>
                <a:ext uri="{FF2B5EF4-FFF2-40B4-BE49-F238E27FC236}">
                  <a16:creationId xmlns:a16="http://schemas.microsoft.com/office/drawing/2014/main" id="{529A104F-4427-4385-B160-A5054130B800}"/>
                </a:ext>
              </a:extLst>
            </p:cNvPr>
            <p:cNvGrpSpPr/>
            <p:nvPr/>
          </p:nvGrpSpPr>
          <p:grpSpPr>
            <a:xfrm>
              <a:off x="5630890" y="602018"/>
              <a:ext cx="6392835" cy="5749737"/>
              <a:chOff x="578334" y="575568"/>
              <a:chExt cx="6392834" cy="5749736"/>
            </a:xfrm>
          </p:grpSpPr>
          <p:pic>
            <p:nvPicPr>
              <p:cNvPr id="41" name="图片 40">
                <a:extLst>
                  <a:ext uri="{FF2B5EF4-FFF2-40B4-BE49-F238E27FC236}">
                    <a16:creationId xmlns:a16="http://schemas.microsoft.com/office/drawing/2014/main" id="{380E272C-8146-4E43-8F30-AC8070DB8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207" y="1077018"/>
                <a:ext cx="5875033" cy="1963000"/>
              </a:xfrm>
              <a:prstGeom prst="rect">
                <a:avLst/>
              </a:prstGeom>
            </p:spPr>
          </p:pic>
          <p:sp>
            <p:nvSpPr>
              <p:cNvPr id="46" name="TextBox 19">
                <a:extLst>
                  <a:ext uri="{FF2B5EF4-FFF2-40B4-BE49-F238E27FC236}">
                    <a16:creationId xmlns:a16="http://schemas.microsoft.com/office/drawing/2014/main" id="{B4C1A0AB-A04D-4848-B60F-EAA7F6C70B30}"/>
                  </a:ext>
                </a:extLst>
              </p:cNvPr>
              <p:cNvSpPr txBox="1"/>
              <p:nvPr/>
            </p:nvSpPr>
            <p:spPr>
              <a:xfrm>
                <a:off x="1201721" y="3132947"/>
                <a:ext cx="5518384" cy="369332"/>
              </a:xfrm>
              <a:prstGeom prst="rect">
                <a:avLst/>
              </a:prstGeom>
              <a:noFill/>
            </p:spPr>
            <p:txBody>
              <a:bodyPr wrap="square">
                <a:spAutoFit/>
              </a:bodyPr>
              <a:lstStyle>
                <a:defPPr>
                  <a:defRPr lang="zh-CN"/>
                </a:defPPr>
                <a:lvl1pPr>
                  <a:defRPr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复杂曲面分解为有限个面片的组合</a:t>
                </a:r>
              </a:p>
            </p:txBody>
          </p:sp>
          <p:pic>
            <p:nvPicPr>
              <p:cNvPr id="47" name="图片 46">
                <a:extLst>
                  <a:ext uri="{FF2B5EF4-FFF2-40B4-BE49-F238E27FC236}">
                    <a16:creationId xmlns:a16="http://schemas.microsoft.com/office/drawing/2014/main" id="{DA7FE2F9-06CC-4391-8A0A-273882076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92" y="3559310"/>
                <a:ext cx="5875032" cy="2351781"/>
              </a:xfrm>
              <a:prstGeom prst="rect">
                <a:avLst/>
              </a:prstGeom>
            </p:spPr>
          </p:pic>
          <p:sp>
            <p:nvSpPr>
              <p:cNvPr id="48" name="TextBox 19">
                <a:extLst>
                  <a:ext uri="{FF2B5EF4-FFF2-40B4-BE49-F238E27FC236}">
                    <a16:creationId xmlns:a16="http://schemas.microsoft.com/office/drawing/2014/main" id="{02DD5ED1-01B1-4A90-AB06-3A2DF56E6EB6}"/>
                  </a:ext>
                </a:extLst>
              </p:cNvPr>
              <p:cNvSpPr txBox="1"/>
              <p:nvPr/>
            </p:nvSpPr>
            <p:spPr>
              <a:xfrm>
                <a:off x="1222702" y="5955972"/>
                <a:ext cx="5497403" cy="369332"/>
              </a:xfrm>
              <a:prstGeom prst="rect">
                <a:avLst/>
              </a:prstGeom>
              <a:noFill/>
            </p:spPr>
            <p:txBody>
              <a:bodyPr wrap="square">
                <a:spAutoFit/>
              </a:bodyPr>
              <a:lstStyle>
                <a:defPPr>
                  <a:defRPr lang="zh-CN"/>
                </a:defPPr>
                <a:lvl1pPr>
                  <a:defRPr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原始曲面拓扑描述函数由多个面片拼接得到 </a:t>
                </a:r>
                <a:r>
                  <a:rPr lang="en-US" altLang="zh-CN" sz="1200" dirty="0"/>
                  <a:t>(Eq.3.1-3.2)</a:t>
                </a:r>
                <a:endParaRPr lang="zh-CN" altLang="en-US" dirty="0"/>
              </a:p>
            </p:txBody>
          </p:sp>
          <p:sp>
            <p:nvSpPr>
              <p:cNvPr id="28" name="矩形 4">
                <a:extLst>
                  <a:ext uri="{FF2B5EF4-FFF2-40B4-BE49-F238E27FC236}">
                    <a16:creationId xmlns:a16="http://schemas.microsoft.com/office/drawing/2014/main" id="{AEB499F1-F7D9-4A06-97CF-2D47B9C025A7}"/>
                  </a:ext>
                </a:extLst>
              </p:cNvPr>
              <p:cNvSpPr>
                <a:spLocks noChangeArrowheads="1"/>
              </p:cNvSpPr>
              <p:nvPr/>
            </p:nvSpPr>
            <p:spPr bwMode="auto">
              <a:xfrm>
                <a:off x="578334" y="575568"/>
                <a:ext cx="6392834" cy="461665"/>
              </a:xfrm>
              <a:prstGeom prst="rect">
                <a:avLst/>
              </a:prstGeom>
              <a:noFill/>
            </p:spPr>
            <p:txBody>
              <a:bodyPr wrap="squar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基于多面片拼接技术的复杂曲面拓扑描述</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 name="文本框 5">
              <a:extLst>
                <a:ext uri="{FF2B5EF4-FFF2-40B4-BE49-F238E27FC236}">
                  <a16:creationId xmlns:a16="http://schemas.microsoft.com/office/drawing/2014/main" id="{9CE04872-7974-C73F-D3BB-723085D46FFE}"/>
                </a:ext>
              </a:extLst>
            </p:cNvPr>
            <p:cNvSpPr txBox="1"/>
            <p:nvPr/>
          </p:nvSpPr>
          <p:spPr>
            <a:xfrm>
              <a:off x="6698851" y="6420934"/>
              <a:ext cx="4629233" cy="307777"/>
            </a:xfrm>
            <a:prstGeom prst="rect">
              <a:avLst/>
            </a:prstGeom>
            <a:noFill/>
            <a:ln w="28575">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a:defRPr sz="1400" b="1">
                  <a:solidFill>
                    <a:srgbClr val="003399"/>
                  </a:solidFill>
                  <a:latin typeface="微软雅黑" panose="020B0503020204020204" pitchFamily="34" charset="-122"/>
                  <a:ea typeface="微软雅黑" panose="020B0503020204020204" pitchFamily="34" charset="-122"/>
                  <a:cs typeface="Arial" pitchFamily="34" charset="0"/>
                </a:defRPr>
              </a:lvl1pPr>
              <a:lvl2pPr marL="742950" indent="-285750" eaLnBrk="0" hangingPunct="0">
                <a:defRPr>
                  <a:latin typeface="Calibri" pitchFamily="34" charset="0"/>
                  <a:ea typeface="宋体" pitchFamily="2" charset="-122"/>
                </a:defRPr>
              </a:lvl2pPr>
              <a:lvl3pPr marL="1143000" indent="-228600" eaLnBrk="0" hangingPunct="0">
                <a:defRPr>
                  <a:latin typeface="Calibri" pitchFamily="34" charset="0"/>
                  <a:ea typeface="宋体" pitchFamily="2" charset="-122"/>
                </a:defRPr>
              </a:lvl3pPr>
              <a:lvl4pPr marL="1600200" indent="-228600" eaLnBrk="0" hangingPunct="0">
                <a:defRPr>
                  <a:latin typeface="Calibri" pitchFamily="34" charset="0"/>
                  <a:ea typeface="宋体" pitchFamily="2" charset="-122"/>
                </a:defRPr>
              </a:lvl4pPr>
              <a:lvl5pPr marL="2057400" indent="-228600" eaLnBrk="0" hangingPunct="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t>所提的组件描述方法原则上可以推广至任意复杂曲面</a:t>
              </a:r>
              <a:endParaRPr lang="en-US" altLang="zh-CN" dirty="0"/>
            </a:p>
          </p:txBody>
        </p:sp>
      </p:grpSp>
      <p:grpSp>
        <p:nvGrpSpPr>
          <p:cNvPr id="2" name="组合 1">
            <a:extLst>
              <a:ext uri="{FF2B5EF4-FFF2-40B4-BE49-F238E27FC236}">
                <a16:creationId xmlns:a16="http://schemas.microsoft.com/office/drawing/2014/main" id="{784D82AD-3D77-7373-FF81-266C1FE8DDD5}"/>
              </a:ext>
            </a:extLst>
          </p:cNvPr>
          <p:cNvGrpSpPr/>
          <p:nvPr/>
        </p:nvGrpSpPr>
        <p:grpSpPr>
          <a:xfrm>
            <a:off x="417844" y="632796"/>
            <a:ext cx="5114179" cy="3291518"/>
            <a:chOff x="417844" y="632796"/>
            <a:chExt cx="5114179" cy="3291518"/>
          </a:xfrm>
        </p:grpSpPr>
        <p:sp>
          <p:nvSpPr>
            <p:cNvPr id="37" name="矩形 4">
              <a:extLst>
                <a:ext uri="{FF2B5EF4-FFF2-40B4-BE49-F238E27FC236}">
                  <a16:creationId xmlns:a16="http://schemas.microsoft.com/office/drawing/2014/main" id="{7741C8D8-12DF-4ED9-99FB-57E234B8E5CF}"/>
                </a:ext>
              </a:extLst>
            </p:cNvPr>
            <p:cNvSpPr>
              <a:spLocks noChangeArrowheads="1"/>
            </p:cNvSpPr>
            <p:nvPr/>
          </p:nvSpPr>
          <p:spPr bwMode="auto">
            <a:xfrm>
              <a:off x="491290" y="632796"/>
              <a:ext cx="2993127" cy="461665"/>
            </a:xfrm>
            <a:prstGeom prst="rect">
              <a:avLst/>
            </a:prstGeom>
            <a:noFill/>
          </p:spPr>
          <p:txBody>
            <a:bodyPr wrap="none" rtlCol="0">
              <a:spAutoFit/>
            </a:bodyPr>
            <a:lstStyle/>
            <a:p>
              <a:pPr marL="342891" lvl="0" indent="-342891">
                <a:buClr>
                  <a:srgbClr val="C00000"/>
                </a:buClr>
                <a:buFont typeface="Wingdings" panose="05000000000000000000" pitchFamily="2" charset="2"/>
                <a:buChar char="p"/>
                <a:defRPr/>
              </a:pPr>
              <a:r>
                <a:rPr lang="zh-CN" altLang="en-US" sz="2400" b="1" dirty="0">
                  <a:solidFill>
                    <a:srgbClr val="4472C4">
                      <a:lumMod val="50000"/>
                    </a:srgbClr>
                  </a:solidFill>
                  <a:latin typeface="微软雅黑" panose="020B0503020204020204" pitchFamily="34" charset="-122"/>
                  <a:ea typeface="微软雅黑" panose="020B0503020204020204" pitchFamily="34" charset="-122"/>
                </a:rPr>
                <a:t>简单曲面拓扑描述</a:t>
              </a:r>
            </a:p>
          </p:txBody>
        </p:sp>
        <p:pic>
          <p:nvPicPr>
            <p:cNvPr id="38" name="图片 37">
              <a:extLst>
                <a:ext uri="{FF2B5EF4-FFF2-40B4-BE49-F238E27FC236}">
                  <a16:creationId xmlns:a16="http://schemas.microsoft.com/office/drawing/2014/main" id="{3BF73C88-6D08-473B-9F05-B9D238F474C5}"/>
                </a:ext>
              </a:extLst>
            </p:cNvPr>
            <p:cNvPicPr>
              <a:picLocks noChangeAspect="1"/>
            </p:cNvPicPr>
            <p:nvPr/>
          </p:nvPicPr>
          <p:blipFill rotWithShape="1">
            <a:blip r:embed="rId6">
              <a:extLst>
                <a:ext uri="{28A0092B-C50C-407E-A947-70E740481C1C}">
                  <a14:useLocalDpi xmlns:a14="http://schemas.microsoft.com/office/drawing/2010/main" val="0"/>
                </a:ext>
              </a:extLst>
            </a:blip>
            <a:srcRect t="15912" b="1"/>
            <a:stretch/>
          </p:blipFill>
          <p:spPr>
            <a:xfrm>
              <a:off x="419338" y="1182341"/>
              <a:ext cx="5015299" cy="2372373"/>
            </a:xfrm>
            <a:prstGeom prst="rect">
              <a:avLst/>
            </a:prstGeom>
          </p:spPr>
        </p:pic>
        <p:sp>
          <p:nvSpPr>
            <p:cNvPr id="39" name="文本框 38">
              <a:extLst>
                <a:ext uri="{FF2B5EF4-FFF2-40B4-BE49-F238E27FC236}">
                  <a16:creationId xmlns:a16="http://schemas.microsoft.com/office/drawing/2014/main" id="{417B94F0-B802-4BB7-8452-A129957C7C65}"/>
                </a:ext>
              </a:extLst>
            </p:cNvPr>
            <p:cNvSpPr txBox="1"/>
            <p:nvPr/>
          </p:nvSpPr>
          <p:spPr>
            <a:xfrm>
              <a:off x="417844" y="3585760"/>
              <a:ext cx="5114179" cy="338554"/>
            </a:xfrm>
            <a:prstGeom prst="rect">
              <a:avLst/>
            </a:prstGeom>
            <a:noFill/>
          </p:spPr>
          <p:txBody>
            <a:bodyPr wrap="square">
              <a:spAutoFit/>
            </a:bodyPr>
            <a:lstStyle/>
            <a:p>
              <a:pPr algn="ctr">
                <a:buClr>
                  <a:srgbClr val="C00000"/>
                </a:buClr>
                <a:defRPr/>
              </a:pPr>
              <a:r>
                <a:rPr lang="zh-CN" altLang="en-US" sz="1600" b="1" dirty="0">
                  <a:solidFill>
                    <a:srgbClr val="C00000"/>
                  </a:solidFill>
                  <a:latin typeface="微软雅黑" panose="020B0503020204020204" pitchFamily="34" charset="-122"/>
                  <a:ea typeface="微软雅黑" panose="020B0503020204020204" pitchFamily="34" charset="-122"/>
                </a:rPr>
                <a:t>单连通</a:t>
              </a:r>
              <a:r>
                <a:rPr lang="en-US" altLang="zh-CN" sz="1600" b="1" dirty="0">
                  <a:solidFill>
                    <a:srgbClr val="C00000"/>
                  </a:solidFill>
                  <a:latin typeface="微软雅黑" panose="020B0503020204020204" pitchFamily="34" charset="-122"/>
                  <a:ea typeface="微软雅黑" panose="020B0503020204020204" pitchFamily="34" charset="-122"/>
                </a:rPr>
                <a:t>g0</a:t>
              </a:r>
              <a:r>
                <a:rPr lang="zh-CN" altLang="en-US" sz="1600" b="1" dirty="0">
                  <a:solidFill>
                    <a:srgbClr val="C00000"/>
                  </a:solidFill>
                  <a:latin typeface="微软雅黑" panose="020B0503020204020204" pitchFamily="34" charset="-122"/>
                  <a:ea typeface="微软雅黑" panose="020B0503020204020204" pitchFamily="34" charset="-122"/>
                </a:rPr>
                <a:t>开曲面的组件描述（拓扑描述函数映射）</a:t>
              </a:r>
            </a:p>
          </p:txBody>
        </p:sp>
      </p:grpSp>
      <p:sp>
        <p:nvSpPr>
          <p:cNvPr id="10" name="灯片编号占位符 1">
            <a:extLst>
              <a:ext uri="{FF2B5EF4-FFF2-40B4-BE49-F238E27FC236}">
                <a16:creationId xmlns:a16="http://schemas.microsoft.com/office/drawing/2014/main" id="{AB19E258-F821-3DC1-821B-55DDD0234371}"/>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1BA44812-118E-2629-592F-3748C280A09C}"/>
              </a:ext>
            </a:extLst>
          </p:cNvPr>
          <p:cNvSpPr txBox="1"/>
          <p:nvPr/>
        </p:nvSpPr>
        <p:spPr>
          <a:xfrm>
            <a:off x="1225757" y="6413500"/>
            <a:ext cx="3498352" cy="307777"/>
          </a:xfrm>
          <a:prstGeom prst="rect">
            <a:avLst/>
          </a:prstGeom>
          <a:noFill/>
        </p:spPr>
        <p:txBody>
          <a:bodyPr wrap="square">
            <a:spAutoFit/>
          </a:bodyPr>
          <a:lstStyle/>
          <a:p>
            <a:pPr algn="ctr">
              <a:buClr>
                <a:srgbClr val="C00000"/>
              </a:buClr>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Huo, Liu*, et. al., Guo*, </a:t>
            </a:r>
            <a:r>
              <a:rPr lang="en-US" altLang="zh-CN" sz="1400" b="1" i="1" dirty="0">
                <a:latin typeface="Times New Roman" panose="02020603050405020304" pitchFamily="18" charset="0"/>
                <a:ea typeface="微软雅黑" panose="020B0503020204020204" pitchFamily="34" charset="-122"/>
                <a:cs typeface="Times New Roman" panose="02020603050405020304" pitchFamily="18" charset="0"/>
              </a:rPr>
              <a:t>JAM</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2022</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6396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72F95-BACF-B99F-7D2F-9CD86E7126E9}"/>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E7B3090F-6FF3-9EB9-509E-73C56B83031C}"/>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优化列式：设计问题的数学化表述</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A12E84B5-1027-125F-7BFC-D4D5C116233F}"/>
              </a:ext>
            </a:extLst>
          </p:cNvPr>
          <p:cNvGrpSpPr/>
          <p:nvPr/>
        </p:nvGrpSpPr>
        <p:grpSpPr>
          <a:xfrm>
            <a:off x="491290" y="632796"/>
            <a:ext cx="5115974" cy="2519389"/>
            <a:chOff x="491290" y="632796"/>
            <a:chExt cx="5115974" cy="2519389"/>
          </a:xfrm>
        </p:grpSpPr>
        <p:sp>
          <p:nvSpPr>
            <p:cNvPr id="37" name="矩形 4">
              <a:extLst>
                <a:ext uri="{FF2B5EF4-FFF2-40B4-BE49-F238E27FC236}">
                  <a16:creationId xmlns:a16="http://schemas.microsoft.com/office/drawing/2014/main" id="{AA7AD2D7-AD12-8C53-C29F-E6CD65EE6B6E}"/>
                </a:ext>
              </a:extLst>
            </p:cNvPr>
            <p:cNvSpPr>
              <a:spLocks noChangeArrowheads="1"/>
            </p:cNvSpPr>
            <p:nvPr/>
          </p:nvSpPr>
          <p:spPr bwMode="auto">
            <a:xfrm>
              <a:off x="491290" y="632796"/>
              <a:ext cx="4532010" cy="461665"/>
            </a:xfrm>
            <a:prstGeom prst="rect">
              <a:avLst/>
            </a:prstGeom>
            <a:noFill/>
          </p:spPr>
          <p:txBody>
            <a:bodyPr wrap="none" rtlCol="0">
              <a:spAutoFit/>
            </a:bodyPr>
            <a:lstStyle/>
            <a:p>
              <a:pPr marL="342891" lvl="0" indent="-342891">
                <a:buClr>
                  <a:srgbClr val="C00000"/>
                </a:buClr>
                <a:buFont typeface="Wingdings" panose="05000000000000000000" pitchFamily="2" charset="2"/>
                <a:buChar char="p"/>
                <a:defRPr/>
              </a:pPr>
              <a:r>
                <a:rPr lang="zh-CN" altLang="en-US" sz="2400" b="1" dirty="0">
                  <a:solidFill>
                    <a:srgbClr val="4472C4">
                      <a:lumMod val="50000"/>
                    </a:srgbClr>
                  </a:solidFill>
                  <a:latin typeface="微软雅黑" panose="020B0503020204020204" pitchFamily="34" charset="-122"/>
                  <a:ea typeface="微软雅黑" panose="020B0503020204020204" pitchFamily="34" charset="-122"/>
                </a:rPr>
                <a:t>材料分布描述：从几何到力学</a:t>
              </a:r>
            </a:p>
          </p:txBody>
        </p:sp>
        <p:grpSp>
          <p:nvGrpSpPr>
            <p:cNvPr id="51" name="组合 50">
              <a:extLst>
                <a:ext uri="{FF2B5EF4-FFF2-40B4-BE49-F238E27FC236}">
                  <a16:creationId xmlns:a16="http://schemas.microsoft.com/office/drawing/2014/main" id="{BFC5C27E-C564-336A-1058-87F8D338819C}"/>
                </a:ext>
              </a:extLst>
            </p:cNvPr>
            <p:cNvGrpSpPr/>
            <p:nvPr/>
          </p:nvGrpSpPr>
          <p:grpSpPr>
            <a:xfrm>
              <a:off x="624141" y="1255649"/>
              <a:ext cx="4727701" cy="1896536"/>
              <a:chOff x="604225" y="1383769"/>
              <a:chExt cx="4727701" cy="1896536"/>
            </a:xfrm>
          </p:grpSpPr>
          <p:grpSp>
            <p:nvGrpSpPr>
              <p:cNvPr id="35" name="组合 34">
                <a:extLst>
                  <a:ext uri="{FF2B5EF4-FFF2-40B4-BE49-F238E27FC236}">
                    <a16:creationId xmlns:a16="http://schemas.microsoft.com/office/drawing/2014/main" id="{8B443380-06BC-27D1-2542-E0950FAEF58E}"/>
                  </a:ext>
                </a:extLst>
              </p:cNvPr>
              <p:cNvGrpSpPr/>
              <p:nvPr/>
            </p:nvGrpSpPr>
            <p:grpSpPr>
              <a:xfrm>
                <a:off x="604225" y="1383769"/>
                <a:ext cx="1874400" cy="1411852"/>
                <a:chOff x="700681" y="1463402"/>
                <a:chExt cx="1874400" cy="1411852"/>
              </a:xfrm>
            </p:grpSpPr>
            <p:pic>
              <p:nvPicPr>
                <p:cNvPr id="24" name="图片 23">
                  <a:extLst>
                    <a:ext uri="{FF2B5EF4-FFF2-40B4-BE49-F238E27FC236}">
                      <a16:creationId xmlns:a16="http://schemas.microsoft.com/office/drawing/2014/main" id="{D94BEB04-099A-F3BE-A279-C462B9E868D2}"/>
                    </a:ext>
                  </a:extLst>
                </p:cNvPr>
                <p:cNvPicPr>
                  <a:picLocks noChangeAspect="1"/>
                </p:cNvPicPr>
                <p:nvPr/>
              </p:nvPicPr>
              <p:blipFill>
                <a:blip r:embed="rId3">
                  <a:extLst>
                    <a:ext uri="{28A0092B-C50C-407E-A947-70E740481C1C}">
                      <a14:useLocalDpi xmlns:a14="http://schemas.microsoft.com/office/drawing/2010/main" val="0"/>
                    </a:ext>
                  </a:extLst>
                </a:blip>
                <a:srcRect l="62290" t="18588" b="11427"/>
                <a:stretch>
                  <a:fillRect/>
                </a:stretch>
              </p:blipFill>
              <p:spPr>
                <a:xfrm>
                  <a:off x="700681" y="1482730"/>
                  <a:ext cx="1874400" cy="1392524"/>
                </a:xfrm>
                <a:prstGeom prst="rect">
                  <a:avLst/>
                </a:prstGeom>
              </p:spPr>
            </p:pic>
            <p:sp>
              <p:nvSpPr>
                <p:cNvPr id="34" name="矩形 33">
                  <a:extLst>
                    <a:ext uri="{FF2B5EF4-FFF2-40B4-BE49-F238E27FC236}">
                      <a16:creationId xmlns:a16="http://schemas.microsoft.com/office/drawing/2014/main" id="{1B100D4E-2429-DA31-E3AD-D6E5E8B2D8EB}"/>
                    </a:ext>
                  </a:extLst>
                </p:cNvPr>
                <p:cNvSpPr/>
                <p:nvPr/>
              </p:nvSpPr>
              <p:spPr>
                <a:xfrm>
                  <a:off x="1912408" y="1463402"/>
                  <a:ext cx="350174" cy="834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19">
                <a:extLst>
                  <a:ext uri="{FF2B5EF4-FFF2-40B4-BE49-F238E27FC236}">
                    <a16:creationId xmlns:a16="http://schemas.microsoft.com/office/drawing/2014/main" id="{1494C510-0382-9924-DCF7-B333A0D5E1B2}"/>
                  </a:ext>
                </a:extLst>
              </p:cNvPr>
              <p:cNvSpPr txBox="1"/>
              <p:nvPr/>
            </p:nvSpPr>
            <p:spPr>
              <a:xfrm>
                <a:off x="912850" y="2910973"/>
                <a:ext cx="4419076" cy="369332"/>
              </a:xfrm>
              <a:prstGeom prst="rect">
                <a:avLst/>
              </a:prstGeom>
              <a:noFill/>
            </p:spPr>
            <p:txBody>
              <a:bodyPr wrap="square">
                <a:spAutoFit/>
              </a:bodyPr>
              <a:lstStyle>
                <a:defPPr>
                  <a:defRPr lang="zh-CN"/>
                </a:defPPr>
                <a:lvl1pPr>
                  <a:defRPr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中曲面的材料分布代表整体结构 </a:t>
                </a:r>
                <a:r>
                  <a:rPr lang="en-US" altLang="zh-CN" sz="1400" dirty="0"/>
                  <a:t>(Eq.3.3-3.4)</a:t>
                </a:r>
                <a:endParaRPr lang="zh-CN" altLang="en-US" dirty="0"/>
              </a:p>
            </p:txBody>
          </p:sp>
        </p:grpSp>
        <p:grpSp>
          <p:nvGrpSpPr>
            <p:cNvPr id="28" name="组合 27">
              <a:extLst>
                <a:ext uri="{FF2B5EF4-FFF2-40B4-BE49-F238E27FC236}">
                  <a16:creationId xmlns:a16="http://schemas.microsoft.com/office/drawing/2014/main" id="{4612D682-49CB-C4A4-9518-2AA5F7932561}"/>
                </a:ext>
              </a:extLst>
            </p:cNvPr>
            <p:cNvGrpSpPr/>
            <p:nvPr/>
          </p:nvGrpSpPr>
          <p:grpSpPr>
            <a:xfrm>
              <a:off x="2473289" y="1219471"/>
              <a:ext cx="3133975" cy="1575199"/>
              <a:chOff x="2506810" y="1146476"/>
              <a:chExt cx="3133975" cy="1575199"/>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AFA2557-303A-9CF2-A9F3-12972E0CA469}"/>
                      </a:ext>
                    </a:extLst>
                  </p:cNvPr>
                  <p:cNvSpPr txBox="1"/>
                  <p:nvPr/>
                </p:nvSpPr>
                <p:spPr>
                  <a:xfrm>
                    <a:off x="3304779" y="1146476"/>
                    <a:ext cx="870575"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𝜙</m:t>
                              </m:r>
                            </m:e>
                            <m:sub>
                              <m:r>
                                <a:rPr lang="en-US" altLang="zh-CN" sz="1600" i="1">
                                  <a:latin typeface="Cambria Math" panose="02040503050406030204" pitchFamily="18" charset="0"/>
                                </a:rPr>
                                <m:t>𝒮</m:t>
                              </m:r>
                            </m:sub>
                            <m:sup>
                              <m:r>
                                <m:rPr>
                                  <m:sty m:val="p"/>
                                </m:rPr>
                                <a:rPr lang="en-US" altLang="zh-CN" sz="1600">
                                  <a:latin typeface="Cambria Math" panose="02040503050406030204" pitchFamily="18" charset="0"/>
                                </a:rPr>
                                <m:t>s</m:t>
                              </m:r>
                            </m:sup>
                          </m:sSubSup>
                          <m:d>
                            <m:dPr>
                              <m:ctrlPr>
                                <a:rPr lang="zh-CN" altLang="zh-CN" sz="1600" i="1">
                                  <a:latin typeface="Cambria Math" panose="02040503050406030204" pitchFamily="18" charset="0"/>
                                </a:rPr>
                              </m:ctrlPr>
                            </m:dPr>
                            <m:e>
                              <m:r>
                                <a:rPr lang="en-US" altLang="zh-CN" sz="1600" b="1" i="1">
                                  <a:latin typeface="Cambria Math" panose="02040503050406030204" pitchFamily="18" charset="0"/>
                                </a:rPr>
                                <m:t>𝒙</m:t>
                              </m:r>
                            </m:e>
                          </m:d>
                        </m:oMath>
                      </m:oMathPara>
                    </a14:m>
                    <a:endParaRPr lang="zh-CN" altLang="en-US" sz="1400" dirty="0"/>
                  </a:p>
                </p:txBody>
              </p:sp>
            </mc:Choice>
            <mc:Fallback xmlns="">
              <p:sp>
                <p:nvSpPr>
                  <p:cNvPr id="2" name="文本框 1">
                    <a:extLst>
                      <a:ext uri="{FF2B5EF4-FFF2-40B4-BE49-F238E27FC236}">
                        <a16:creationId xmlns:a16="http://schemas.microsoft.com/office/drawing/2014/main" id="{3AFA2557-303A-9CF2-A9F3-12972E0CA469}"/>
                      </a:ext>
                    </a:extLst>
                  </p:cNvPr>
                  <p:cNvSpPr txBox="1">
                    <a:spLocks noRot="1" noChangeAspect="1" noMove="1" noResize="1" noEditPoints="1" noAdjustHandles="1" noChangeArrowheads="1" noChangeShapeType="1" noTextEdit="1"/>
                  </p:cNvSpPr>
                  <p:nvPr/>
                </p:nvSpPr>
                <p:spPr>
                  <a:xfrm>
                    <a:off x="3304779" y="1146476"/>
                    <a:ext cx="870575" cy="338554"/>
                  </a:xfrm>
                  <a:prstGeom prst="rect">
                    <a:avLst/>
                  </a:prstGeom>
                  <a:blipFill>
                    <a:blip r:embed="rId4"/>
                    <a:stretch>
                      <a:fillRect l="-70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3852933-A3B3-098D-F145-C8470B4A53C5}"/>
                      </a:ext>
                    </a:extLst>
                  </p:cNvPr>
                  <p:cNvSpPr txBox="1"/>
                  <p:nvPr/>
                </p:nvSpPr>
                <p:spPr>
                  <a:xfrm>
                    <a:off x="3295178" y="1583645"/>
                    <a:ext cx="1760352" cy="3354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𝐸</m:t>
                          </m:r>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i="1">
                              <a:latin typeface="Cambria Math" panose="02040503050406030204" pitchFamily="18" charset="0"/>
                            </a:rPr>
                            <m:t>=</m:t>
                          </m:r>
                          <m:r>
                            <m:rPr>
                              <m:sty m:val="p"/>
                            </m:rPr>
                            <a:rPr lang="en-US" altLang="zh-CN" sz="1400">
                              <a:latin typeface="Cambria Math" panose="02040503050406030204" pitchFamily="18" charset="0"/>
                            </a:rPr>
                            <m:t>H</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𝜙</m:t>
                                  </m:r>
                                </m:e>
                                <m:sub>
                                  <m:r>
                                    <a:rPr lang="en-US" altLang="zh-CN" sz="1400" i="1">
                                      <a:latin typeface="Cambria Math" panose="02040503050406030204" pitchFamily="18" charset="0"/>
                                    </a:rPr>
                                    <m:t>𝒮</m:t>
                                  </m:r>
                                </m:sub>
                                <m:sup>
                                  <m:r>
                                    <m:rPr>
                                      <m:sty m:val="p"/>
                                    </m:rPr>
                                    <a:rPr lang="en-US" altLang="zh-CN" sz="1400">
                                      <a:latin typeface="Cambria Math" panose="02040503050406030204" pitchFamily="18" charset="0"/>
                                    </a:rPr>
                                    <m:t>s</m:t>
                                  </m:r>
                                </m:sup>
                              </m:sSubSup>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e>
                              </m:d>
                            </m:e>
                          </m:d>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𝐸</m:t>
                              </m:r>
                            </m:e>
                            <m:sup>
                              <m:r>
                                <m:rPr>
                                  <m:sty m:val="p"/>
                                </m:rPr>
                                <a:rPr lang="en-US" altLang="zh-CN" sz="1400">
                                  <a:latin typeface="Cambria Math" panose="02040503050406030204" pitchFamily="18" charset="0"/>
                                </a:rPr>
                                <m:t>s</m:t>
                              </m:r>
                            </m:sup>
                          </m:sSup>
                        </m:oMath>
                      </m:oMathPara>
                    </a14:m>
                    <a:endParaRPr lang="zh-CN" altLang="en-US" sz="1200" dirty="0"/>
                  </a:p>
                </p:txBody>
              </p:sp>
            </mc:Choice>
            <mc:Fallback xmlns="">
              <p:sp>
                <p:nvSpPr>
                  <p:cNvPr id="4" name="文本框 3">
                    <a:extLst>
                      <a:ext uri="{FF2B5EF4-FFF2-40B4-BE49-F238E27FC236}">
                        <a16:creationId xmlns:a16="http://schemas.microsoft.com/office/drawing/2014/main" id="{73852933-A3B3-098D-F145-C8470B4A53C5}"/>
                      </a:ext>
                    </a:extLst>
                  </p:cNvPr>
                  <p:cNvSpPr txBox="1">
                    <a:spLocks noRot="1" noChangeAspect="1" noMove="1" noResize="1" noEditPoints="1" noAdjustHandles="1" noChangeArrowheads="1" noChangeShapeType="1" noTextEdit="1"/>
                  </p:cNvSpPr>
                  <p:nvPr/>
                </p:nvSpPr>
                <p:spPr>
                  <a:xfrm>
                    <a:off x="3295178" y="1583645"/>
                    <a:ext cx="1760352" cy="335476"/>
                  </a:xfrm>
                  <a:prstGeom prst="rect">
                    <a:avLst/>
                  </a:prstGeom>
                  <a:blipFill>
                    <a:blip r:embed="rId5"/>
                    <a:stretch>
                      <a:fillRect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3485193-48E7-FC7D-0D67-EBC796D383B4}"/>
                      </a:ext>
                    </a:extLst>
                  </p:cNvPr>
                  <p:cNvSpPr txBox="1"/>
                  <p:nvPr/>
                </p:nvSpPr>
                <p:spPr>
                  <a:xfrm>
                    <a:off x="3298612" y="1941525"/>
                    <a:ext cx="2342173" cy="78015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eqArr>
                            <m:eqArrPr>
                              <m:ctrlPr>
                                <a:rPr lang="zh-CN" altLang="zh-CN" sz="1400" i="1" smtClean="0">
                                  <a:latin typeface="Cambria Math" panose="02040503050406030204" pitchFamily="18" charset="0"/>
                                </a:rPr>
                              </m:ctrlPr>
                            </m:eqArrPr>
                            <m:e>
                              <m:d>
                                <m:dPr>
                                  <m:begChr m:val="{"/>
                                  <m:endChr m:val=""/>
                                  <m:ctrlPr>
                                    <a:rPr lang="zh-CN" altLang="zh-CN" sz="1400" i="1">
                                      <a:latin typeface="Cambria Math" panose="02040503050406030204" pitchFamily="18" charset="0"/>
                                    </a:rPr>
                                  </m:ctrlPr>
                                </m:dPr>
                                <m:e>
                                  <m:m>
                                    <m:mPr>
                                      <m:mcs>
                                        <m:mc>
                                          <m:mcPr>
                                            <m:count m:val="1"/>
                                            <m:mcJc m:val="center"/>
                                          </m:mcPr>
                                        </m:mc>
                                      </m:mcs>
                                      <m:ctrlPr>
                                        <a:rPr lang="zh-CN" altLang="zh-CN" sz="1400" i="1">
                                          <a:latin typeface="Cambria Math" panose="02040503050406030204" pitchFamily="18" charset="0"/>
                                        </a:rPr>
                                      </m:ctrlPr>
                                    </m:mPr>
                                    <m:mr>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𝐶</m:t>
                                            </m:r>
                                          </m:e>
                                          <m:sub>
                                            <m:r>
                                              <a:rPr lang="en-US" altLang="zh-CN" sz="1400" i="1">
                                                <a:latin typeface="Cambria Math" panose="02040503050406030204" pitchFamily="18" charset="0"/>
                                              </a:rPr>
                                              <m:t>0</m:t>
                                            </m:r>
                                          </m:sub>
                                          <m:sup>
                                            <m:r>
                                              <a:rPr lang="en-US" altLang="zh-CN" sz="1400" i="1">
                                                <a:latin typeface="Cambria Math" panose="02040503050406030204" pitchFamily="18" charset="0"/>
                                              </a:rPr>
                                              <m:t>𝛼𝛽𝛾𝜇</m:t>
                                            </m:r>
                                          </m:sup>
                                        </m:sSubSup>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i="1">
                                            <a:latin typeface="Cambria Math" panose="02040503050406030204" pitchFamily="18" charset="0"/>
                                          </a:rPr>
                                          <m:t>=</m:t>
                                        </m:r>
                                        <m:r>
                                          <m:rPr>
                                            <m:sty m:val="p"/>
                                          </m:rPr>
                                          <a:rPr lang="en-US" altLang="zh-CN" sz="1400">
                                            <a:latin typeface="Cambria Math" panose="02040503050406030204" pitchFamily="18" charset="0"/>
                                          </a:rPr>
                                          <m:t>H</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𝜙</m:t>
                                                </m:r>
                                              </m:e>
                                              <m:sub>
                                                <m:r>
                                                  <a:rPr lang="en-US" altLang="zh-CN" sz="1400" i="1">
                                                    <a:latin typeface="Cambria Math" panose="02040503050406030204" pitchFamily="18" charset="0"/>
                                                  </a:rPr>
                                                  <m:t>𝒮</m:t>
                                                </m:r>
                                              </m:sub>
                                              <m:sup>
                                                <m:r>
                                                  <m:rPr>
                                                    <m:sty m:val="p"/>
                                                  </m:rPr>
                                                  <a:rPr lang="en-US" altLang="zh-CN" sz="1400">
                                                    <a:latin typeface="Cambria Math" panose="02040503050406030204" pitchFamily="18" charset="0"/>
                                                  </a:rPr>
                                                  <m:t>s</m:t>
                                                </m:r>
                                              </m:sup>
                                            </m:sSubSup>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e>
                                            </m:d>
                                          </m:e>
                                        </m:d>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𝐶</m:t>
                                            </m:r>
                                          </m:e>
                                          <m:sub>
                                            <m:r>
                                              <a:rPr lang="en-US" altLang="zh-CN" sz="1400" i="1">
                                                <a:latin typeface="Cambria Math" panose="02040503050406030204" pitchFamily="18" charset="0"/>
                                              </a:rPr>
                                              <m:t>0</m:t>
                                            </m:r>
                                          </m:sub>
                                          <m:sup>
                                            <m:r>
                                              <a:rPr lang="en-US" altLang="zh-CN" sz="1400" i="1">
                                                <a:latin typeface="Cambria Math" panose="02040503050406030204" pitchFamily="18" charset="0"/>
                                              </a:rPr>
                                              <m:t>𝛼𝛽𝛾𝜇</m:t>
                                            </m:r>
                                          </m:sup>
                                        </m:sSubSup>
                                      </m:e>
                                    </m:mr>
                                    <m:mr>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𝐷</m:t>
                                            </m:r>
                                          </m:e>
                                          <m:sub>
                                            <m:r>
                                              <a:rPr lang="en-US" altLang="zh-CN" sz="1400" i="1">
                                                <a:latin typeface="Cambria Math" panose="02040503050406030204" pitchFamily="18" charset="0"/>
                                              </a:rPr>
                                              <m:t>0</m:t>
                                            </m:r>
                                          </m:sub>
                                          <m:sup>
                                            <m:r>
                                              <a:rPr lang="en-US" altLang="zh-CN" sz="1400" i="1">
                                                <a:latin typeface="Cambria Math" panose="02040503050406030204" pitchFamily="18" charset="0"/>
                                              </a:rPr>
                                              <m:t>𝛼𝛾</m:t>
                                            </m:r>
                                          </m:sup>
                                        </m:sSubSup>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i="1">
                                            <a:latin typeface="Cambria Math" panose="02040503050406030204" pitchFamily="18" charset="0"/>
                                          </a:rPr>
                                          <m:t>=</m:t>
                                        </m:r>
                                        <m:r>
                                          <m:rPr>
                                            <m:sty m:val="p"/>
                                          </m:rPr>
                                          <a:rPr lang="en-US" altLang="zh-CN" sz="1400">
                                            <a:latin typeface="Cambria Math" panose="02040503050406030204" pitchFamily="18" charset="0"/>
                                          </a:rPr>
                                          <m:t>H</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𝜙</m:t>
                                                </m:r>
                                              </m:e>
                                              <m:sub>
                                                <m:r>
                                                  <a:rPr lang="en-US" altLang="zh-CN" sz="1400" i="1">
                                                    <a:latin typeface="Cambria Math" panose="02040503050406030204" pitchFamily="18" charset="0"/>
                                                  </a:rPr>
                                                  <m:t>𝒮</m:t>
                                                </m:r>
                                              </m:sub>
                                              <m:sup>
                                                <m:r>
                                                  <m:rPr>
                                                    <m:sty m:val="p"/>
                                                  </m:rPr>
                                                  <a:rPr lang="en-US" altLang="zh-CN" sz="1400">
                                                    <a:latin typeface="Cambria Math" panose="02040503050406030204" pitchFamily="18" charset="0"/>
                                                  </a:rPr>
                                                  <m:t>s</m:t>
                                                </m:r>
                                              </m:sup>
                                            </m:sSubSup>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e>
                                            </m:d>
                                          </m:e>
                                        </m:d>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𝐷</m:t>
                                            </m:r>
                                          </m:e>
                                          <m:sub>
                                            <m:r>
                                              <a:rPr lang="en-US" altLang="zh-CN" sz="1400" i="1">
                                                <a:latin typeface="Cambria Math" panose="02040503050406030204" pitchFamily="18" charset="0"/>
                                              </a:rPr>
                                              <m:t>0</m:t>
                                            </m:r>
                                          </m:sub>
                                          <m:sup>
                                            <m:r>
                                              <a:rPr lang="en-US" altLang="zh-CN" sz="1400" i="1">
                                                <a:latin typeface="Cambria Math" panose="02040503050406030204" pitchFamily="18" charset="0"/>
                                              </a:rPr>
                                              <m:t>𝛼𝛾</m:t>
                                            </m:r>
                                          </m:sup>
                                        </m:sSubSup>
                                        <m:r>
                                          <a:rPr lang="en-US" altLang="zh-CN" sz="1400" b="0" i="1" smtClean="0">
                                            <a:latin typeface="Cambria Math" panose="02040503050406030204" pitchFamily="18" charset="0"/>
                                          </a:rPr>
                                          <m:t>        </m:t>
                                        </m:r>
                                      </m:e>
                                    </m:mr>
                                  </m:m>
                                </m:e>
                              </m:d>
                            </m:e>
                          </m:eqArr>
                        </m:oMath>
                      </m:oMathPara>
                    </a14:m>
                    <a:endParaRPr lang="zh-CN" altLang="en-US" sz="1200" dirty="0"/>
                  </a:p>
                </p:txBody>
              </p:sp>
            </mc:Choice>
            <mc:Fallback xmlns="">
              <p:sp>
                <p:nvSpPr>
                  <p:cNvPr id="5" name="文本框 4">
                    <a:extLst>
                      <a:ext uri="{FF2B5EF4-FFF2-40B4-BE49-F238E27FC236}">
                        <a16:creationId xmlns:a16="http://schemas.microsoft.com/office/drawing/2014/main" id="{F3485193-48E7-FC7D-0D67-EBC796D383B4}"/>
                      </a:ext>
                    </a:extLst>
                  </p:cNvPr>
                  <p:cNvSpPr txBox="1">
                    <a:spLocks noRot="1" noChangeAspect="1" noMove="1" noResize="1" noEditPoints="1" noAdjustHandles="1" noChangeArrowheads="1" noChangeShapeType="1" noTextEdit="1"/>
                  </p:cNvSpPr>
                  <p:nvPr/>
                </p:nvSpPr>
                <p:spPr>
                  <a:xfrm>
                    <a:off x="3298612" y="1941525"/>
                    <a:ext cx="2342173" cy="780150"/>
                  </a:xfrm>
                  <a:prstGeom prst="rect">
                    <a:avLst/>
                  </a:prstGeom>
                  <a:blipFill>
                    <a:blip r:embed="rId6"/>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41AFF6CC-6851-6285-A5C1-783BD11939B9}"/>
                  </a:ext>
                </a:extLst>
              </p:cNvPr>
              <p:cNvSpPr txBox="1"/>
              <p:nvPr/>
            </p:nvSpPr>
            <p:spPr>
              <a:xfrm>
                <a:off x="2516412" y="1168698"/>
                <a:ext cx="1318827" cy="307777"/>
              </a:xfrm>
              <a:prstGeom prst="rect">
                <a:avLst/>
              </a:prstGeom>
              <a:noFill/>
            </p:spPr>
            <p:txBody>
              <a:bodyPr wrap="square">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pPr algn="l"/>
                <a:r>
                  <a:rPr lang="zh-CN" altLang="en-US" sz="1400" dirty="0">
                    <a:solidFill>
                      <a:schemeClr val="tx1"/>
                    </a:solidFill>
                  </a:rPr>
                  <a:t>拓扑描述</a:t>
                </a:r>
              </a:p>
            </p:txBody>
          </p:sp>
          <p:sp>
            <p:nvSpPr>
              <p:cNvPr id="25" name="文本框 24">
                <a:extLst>
                  <a:ext uri="{FF2B5EF4-FFF2-40B4-BE49-F238E27FC236}">
                    <a16:creationId xmlns:a16="http://schemas.microsoft.com/office/drawing/2014/main" id="{CD1EDDF5-A8AE-5469-B3FB-9462877D415A}"/>
                  </a:ext>
                </a:extLst>
              </p:cNvPr>
              <p:cNvSpPr txBox="1"/>
              <p:nvPr/>
            </p:nvSpPr>
            <p:spPr>
              <a:xfrm>
                <a:off x="2506810" y="1594995"/>
                <a:ext cx="1318827" cy="307777"/>
              </a:xfrm>
              <a:prstGeom prst="rect">
                <a:avLst/>
              </a:prstGeom>
              <a:noFill/>
            </p:spPr>
            <p:txBody>
              <a:bodyPr wrap="square">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pPr algn="l"/>
                <a:r>
                  <a:rPr lang="zh-CN" altLang="en-US" sz="1400" dirty="0">
                    <a:solidFill>
                      <a:schemeClr val="tx1"/>
                    </a:solidFill>
                  </a:rPr>
                  <a:t>材料分布</a:t>
                </a:r>
              </a:p>
            </p:txBody>
          </p:sp>
          <p:sp>
            <p:nvSpPr>
              <p:cNvPr id="26" name="文本框 25">
                <a:extLst>
                  <a:ext uri="{FF2B5EF4-FFF2-40B4-BE49-F238E27FC236}">
                    <a16:creationId xmlns:a16="http://schemas.microsoft.com/office/drawing/2014/main" id="{56596F13-B943-68DC-5A54-1F93C586F04B}"/>
                  </a:ext>
                </a:extLst>
              </p:cNvPr>
              <p:cNvSpPr txBox="1"/>
              <p:nvPr/>
            </p:nvSpPr>
            <p:spPr>
              <a:xfrm>
                <a:off x="2529073" y="2065505"/>
                <a:ext cx="901087" cy="307777"/>
              </a:xfrm>
              <a:prstGeom prst="rect">
                <a:avLst/>
              </a:prstGeom>
              <a:noFill/>
            </p:spPr>
            <p:txBody>
              <a:bodyPr wrap="square">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pPr algn="l"/>
                <a:r>
                  <a:rPr lang="zh-CN" altLang="en-US" sz="1400" dirty="0">
                    <a:solidFill>
                      <a:schemeClr val="tx1"/>
                    </a:solidFill>
                  </a:rPr>
                  <a:t>本构方程</a:t>
                </a:r>
              </a:p>
            </p:txBody>
          </p:sp>
        </p:grpSp>
      </p:grpSp>
      <p:grpSp>
        <p:nvGrpSpPr>
          <p:cNvPr id="33" name="组合 32">
            <a:extLst>
              <a:ext uri="{FF2B5EF4-FFF2-40B4-BE49-F238E27FC236}">
                <a16:creationId xmlns:a16="http://schemas.microsoft.com/office/drawing/2014/main" id="{861DB24C-06E7-81F2-3414-6066ECC6E80A}"/>
              </a:ext>
            </a:extLst>
          </p:cNvPr>
          <p:cNvGrpSpPr/>
          <p:nvPr/>
        </p:nvGrpSpPr>
        <p:grpSpPr>
          <a:xfrm>
            <a:off x="491290" y="3282681"/>
            <a:ext cx="5155396" cy="1828700"/>
            <a:chOff x="491290" y="3282681"/>
            <a:chExt cx="5155396" cy="1828700"/>
          </a:xfrm>
        </p:grpSpPr>
        <p:sp>
          <p:nvSpPr>
            <p:cNvPr id="43" name="矩形 4">
              <a:extLst>
                <a:ext uri="{FF2B5EF4-FFF2-40B4-BE49-F238E27FC236}">
                  <a16:creationId xmlns:a16="http://schemas.microsoft.com/office/drawing/2014/main" id="{5190EC5F-3F0A-A003-BF07-CEF07D43EF5D}"/>
                </a:ext>
              </a:extLst>
            </p:cNvPr>
            <p:cNvSpPr>
              <a:spLocks noChangeArrowheads="1"/>
            </p:cNvSpPr>
            <p:nvPr/>
          </p:nvSpPr>
          <p:spPr bwMode="auto">
            <a:xfrm>
              <a:off x="491290" y="3282681"/>
              <a:ext cx="3308919" cy="461665"/>
            </a:xfrm>
            <a:prstGeom prst="rect">
              <a:avLst/>
            </a:prstGeom>
            <a:noFill/>
          </p:spPr>
          <p:txBody>
            <a:bodyPr wrap="none" rtlCol="0">
              <a:spAutoFit/>
            </a:bodyPr>
            <a:lstStyle/>
            <a:p>
              <a:pPr marL="342891" lvl="0" indent="-342891">
                <a:buClr>
                  <a:srgbClr val="C00000"/>
                </a:buClr>
                <a:buFont typeface="Wingdings" panose="05000000000000000000" pitchFamily="2" charset="2"/>
                <a:buChar char="p"/>
                <a:defRPr/>
              </a:pPr>
              <a:r>
                <a:rPr lang="zh-CN" altLang="en-US" sz="2400" b="1" dirty="0">
                  <a:solidFill>
                    <a:srgbClr val="4472C4">
                      <a:lumMod val="50000"/>
                    </a:srgbClr>
                  </a:solidFill>
                  <a:latin typeface="微软雅黑" panose="020B0503020204020204" pitchFamily="34" charset="-122"/>
                  <a:ea typeface="微软雅黑" panose="020B0503020204020204" pitchFamily="34" charset="-122"/>
                </a:rPr>
                <a:t>能量的简化 </a:t>
              </a:r>
              <a:r>
                <a:rPr lang="en-US" altLang="zh-CN" sz="1400" b="1" dirty="0">
                  <a:solidFill>
                    <a:srgbClr val="4472C4">
                      <a:lumMod val="50000"/>
                    </a:srgbClr>
                  </a:solidFill>
                  <a:latin typeface="微软雅黑" panose="020B0503020204020204" pitchFamily="34" charset="-122"/>
                  <a:ea typeface="微软雅黑" panose="020B0503020204020204" pitchFamily="34" charset="-122"/>
                </a:rPr>
                <a:t>(Eq.3.6-3.10)</a:t>
              </a:r>
              <a:endParaRPr lang="zh-CN" altLang="en-US" sz="2400" b="1" dirty="0">
                <a:solidFill>
                  <a:srgbClr val="4472C4">
                    <a:lumMod val="50000"/>
                  </a:srgbClr>
                </a:solidFill>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4CA66F3E-7D32-194E-7D18-5B994C59A378}"/>
                </a:ext>
              </a:extLst>
            </p:cNvPr>
            <p:cNvGrpSpPr/>
            <p:nvPr/>
          </p:nvGrpSpPr>
          <p:grpSpPr>
            <a:xfrm>
              <a:off x="963455" y="3574637"/>
              <a:ext cx="3473367" cy="1490232"/>
              <a:chOff x="891223" y="3838520"/>
              <a:chExt cx="3473367" cy="1490232"/>
            </a:xfrm>
          </p:grpSpPr>
          <p:sp>
            <p:nvSpPr>
              <p:cNvPr id="60" name="文本框 59">
                <a:extLst>
                  <a:ext uri="{FF2B5EF4-FFF2-40B4-BE49-F238E27FC236}">
                    <a16:creationId xmlns:a16="http://schemas.microsoft.com/office/drawing/2014/main" id="{06A4E313-5A27-92EA-B1DF-7D0279D58CD6}"/>
                  </a:ext>
                </a:extLst>
              </p:cNvPr>
              <p:cNvSpPr txBox="1"/>
              <p:nvPr/>
            </p:nvSpPr>
            <p:spPr>
              <a:xfrm>
                <a:off x="891223" y="3838520"/>
                <a:ext cx="2593763" cy="307777"/>
              </a:xfrm>
              <a:prstGeom prst="rect">
                <a:avLst/>
              </a:prstGeom>
              <a:noFill/>
            </p:spPr>
            <p:txBody>
              <a:bodyPr wrap="square">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pPr algn="l"/>
                <a:endParaRPr lang="zh-CN" altLang="en-US" sz="1400" dirty="0">
                  <a:solidFill>
                    <a:srgbClr val="0070C0"/>
                  </a:solidFill>
                </a:endParaRPr>
              </a:p>
            </p:txBody>
          </p:sp>
          <p:sp>
            <p:nvSpPr>
              <p:cNvPr id="61" name="文本框 60">
                <a:extLst>
                  <a:ext uri="{FF2B5EF4-FFF2-40B4-BE49-F238E27FC236}">
                    <a16:creationId xmlns:a16="http://schemas.microsoft.com/office/drawing/2014/main" id="{0A142AE3-27E6-5302-8656-8B2CE87A652C}"/>
                  </a:ext>
                </a:extLst>
              </p:cNvPr>
              <p:cNvSpPr txBox="1"/>
              <p:nvPr/>
            </p:nvSpPr>
            <p:spPr>
              <a:xfrm>
                <a:off x="891462" y="4699745"/>
                <a:ext cx="3473128" cy="307777"/>
              </a:xfrm>
              <a:prstGeom prst="rect">
                <a:avLst/>
              </a:prstGeom>
              <a:noFill/>
            </p:spPr>
            <p:txBody>
              <a:bodyPr wrap="square">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pPr algn="l"/>
                <a:endParaRPr lang="zh-CN" altLang="en-US" sz="1400" dirty="0">
                  <a:solidFill>
                    <a:srgbClr val="0070C0"/>
                  </a:solidFill>
                </a:endParaRPr>
              </a:p>
            </p:txBody>
          </p:sp>
          <p:sp>
            <p:nvSpPr>
              <p:cNvPr id="62" name="左大括号 61">
                <a:extLst>
                  <a:ext uri="{FF2B5EF4-FFF2-40B4-BE49-F238E27FC236}">
                    <a16:creationId xmlns:a16="http://schemas.microsoft.com/office/drawing/2014/main" id="{9F905CEA-E056-BCB7-3828-8647A67772E0}"/>
                  </a:ext>
                </a:extLst>
              </p:cNvPr>
              <p:cNvSpPr/>
              <p:nvPr/>
            </p:nvSpPr>
            <p:spPr>
              <a:xfrm>
                <a:off x="925559" y="4146297"/>
                <a:ext cx="186658" cy="1182455"/>
              </a:xfrm>
              <a:prstGeom prst="leftBrace">
                <a:avLst>
                  <a:gd name="adj1" fmla="val 86931"/>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BDB94D8-1454-E98D-DAAF-7A1E0CFA648A}"/>
                    </a:ext>
                  </a:extLst>
                </p:cNvPr>
                <p:cNvSpPr txBox="1"/>
                <p:nvPr/>
              </p:nvSpPr>
              <p:spPr>
                <a:xfrm>
                  <a:off x="884786" y="3730688"/>
                  <a:ext cx="4761900" cy="711926"/>
                </a:xfrm>
                <a:prstGeom prst="rect">
                  <a:avLst/>
                </a:prstGeom>
                <a:noFill/>
              </p:spPr>
              <p:txBody>
                <a:bodyPr wrap="square">
                  <a:spAutoFit/>
                </a:bodyPr>
                <a:lstStyle>
                  <a:defPPr>
                    <a:defRPr lang="zh-CN"/>
                  </a:defPPr>
                  <a:lvl1pPr>
                    <a:defRPr i="1"/>
                  </a:lvl1pPr>
                </a:lstStyle>
                <a:p>
                  <a:pPr/>
                  <a14:m>
                    <m:oMathPara xmlns:m="http://schemas.openxmlformats.org/officeDocument/2006/math">
                      <m:oMathParaPr>
                        <m:jc m:val="centerGroup"/>
                      </m:oMathParaPr>
                      <m:oMath xmlns:m="http://schemas.openxmlformats.org/officeDocument/2006/math">
                        <m:r>
                          <a:rPr lang="zh-CN" altLang="en-US" sz="1400">
                            <a:latin typeface="Cambria Math" panose="02040503050406030204" pitchFamily="18" charset="0"/>
                          </a:rPr>
                          <m:t>𝐶</m:t>
                        </m:r>
                        <m:r>
                          <a:rPr lang="zh-CN" altLang="en-US" sz="1400">
                            <a:latin typeface="Cambria Math" panose="02040503050406030204" pitchFamily="18" charset="0"/>
                          </a:rPr>
                          <m:t>=</m:t>
                        </m:r>
                        <m:r>
                          <a:rPr lang="zh-CN" altLang="en-US" sz="1400">
                            <a:latin typeface="Cambria Math" panose="02040503050406030204" pitchFamily="18" charset="0"/>
                          </a:rPr>
                          <m:t>𝐶</m:t>
                        </m:r>
                        <m:d>
                          <m:dPr>
                            <m:ctrlPr>
                              <a:rPr lang="zh-CN" altLang="en-US" sz="1400" i="1">
                                <a:latin typeface="Cambria Math" panose="02040503050406030204" pitchFamily="18" charset="0"/>
                              </a:rPr>
                            </m:ctrlPr>
                          </m:dPr>
                          <m:e>
                            <m:r>
                              <a:rPr lang="zh-CN" altLang="en-US" sz="1400">
                                <a:latin typeface="Cambria Math" panose="02040503050406030204" pitchFamily="18" charset="0"/>
                              </a:rPr>
                              <m:t>𝑼</m:t>
                            </m:r>
                            <m:d>
                              <m:dPr>
                                <m:ctrlPr>
                                  <a:rPr lang="zh-CN" altLang="en-US" sz="1400" i="1">
                                    <a:latin typeface="Cambria Math" panose="02040503050406030204" pitchFamily="18" charset="0"/>
                                  </a:rPr>
                                </m:ctrlPr>
                              </m:dPr>
                              <m:e>
                                <m:r>
                                  <a:rPr lang="zh-CN" altLang="en-US" sz="1400">
                                    <a:latin typeface="Cambria Math" panose="02040503050406030204" pitchFamily="18" charset="0"/>
                                  </a:rPr>
                                  <m:t>𝑫</m:t>
                                </m:r>
                              </m:e>
                            </m:d>
                            <m:r>
                              <a:rPr lang="zh-CN" altLang="en-US" sz="1400">
                                <a:latin typeface="Cambria Math" panose="02040503050406030204" pitchFamily="18" charset="0"/>
                              </a:rPr>
                              <m:t>,</m:t>
                            </m:r>
                            <m:r>
                              <a:rPr lang="zh-CN" altLang="en-US" sz="1400">
                                <a:latin typeface="Cambria Math" panose="02040503050406030204" pitchFamily="18" charset="0"/>
                              </a:rPr>
                              <m:t>𝑫</m:t>
                            </m:r>
                          </m:e>
                        </m:d>
                        <m:r>
                          <a:rPr lang="zh-CN" altLang="en-US" sz="1400">
                            <a:latin typeface="Cambria Math" panose="02040503050406030204" pitchFamily="18" charset="0"/>
                          </a:rPr>
                          <m:t>=</m:t>
                        </m:r>
                        <m:nary>
                          <m:naryPr>
                            <m:limLoc m:val="subSup"/>
                            <m:ctrlPr>
                              <a:rPr lang="zh-CN" altLang="zh-CN" sz="1400" i="1">
                                <a:latin typeface="Cambria Math" panose="02040503050406030204" pitchFamily="18" charset="0"/>
                              </a:rPr>
                            </m:ctrlPr>
                          </m:naryPr>
                          <m:sub>
                            <m:r>
                              <a:rPr lang="en-US" altLang="zh-CN" sz="1400">
                                <a:latin typeface="Cambria Math" panose="02040503050406030204" pitchFamily="18" charset="0"/>
                              </a:rPr>
                              <m:t>𝒮</m:t>
                            </m:r>
                          </m:sub>
                          <m:sup>
                            <m:r>
                              <a:rPr lang="en-US" altLang="zh-CN" sz="1400">
                                <a:latin typeface="Cambria Math" panose="02040503050406030204" pitchFamily="18" charset="0"/>
                              </a:rPr>
                              <m:t> </m:t>
                            </m:r>
                          </m:sup>
                          <m:e>
                            <m:nary>
                              <m:naryPr>
                                <m:limLoc m:val="subSup"/>
                                <m:ctrlPr>
                                  <a:rPr lang="zh-CN" altLang="zh-CN" sz="1400" i="1">
                                    <a:latin typeface="Cambria Math" panose="02040503050406030204" pitchFamily="18" charset="0"/>
                                  </a:rPr>
                                </m:ctrlPr>
                              </m:naryPr>
                              <m:sub>
                                <m:r>
                                  <a:rPr lang="en-US" altLang="zh-CN" sz="1400">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a:latin typeface="Cambria Math" panose="02040503050406030204" pitchFamily="18" charset="0"/>
                                      </a:rPr>
                                      <m:t>𝑡</m:t>
                                    </m:r>
                                  </m:num>
                                  <m:den>
                                    <m:r>
                                      <a:rPr lang="en-US" altLang="zh-CN" sz="1400">
                                        <a:latin typeface="Cambria Math" panose="02040503050406030204" pitchFamily="18" charset="0"/>
                                      </a:rPr>
                                      <m:t>2</m:t>
                                    </m:r>
                                  </m:den>
                                </m:f>
                              </m:sub>
                              <m:sup>
                                <m:f>
                                  <m:fPr>
                                    <m:ctrlPr>
                                      <a:rPr lang="zh-CN" altLang="zh-CN" sz="1400" i="1">
                                        <a:latin typeface="Cambria Math" panose="02040503050406030204" pitchFamily="18" charset="0"/>
                                      </a:rPr>
                                    </m:ctrlPr>
                                  </m:fPr>
                                  <m:num>
                                    <m:r>
                                      <a:rPr lang="en-US" altLang="zh-CN" sz="1400">
                                        <a:latin typeface="Cambria Math" panose="02040503050406030204" pitchFamily="18" charset="0"/>
                                      </a:rPr>
                                      <m:t>𝑡</m:t>
                                    </m:r>
                                  </m:num>
                                  <m:den>
                                    <m:r>
                                      <a:rPr lang="en-US" altLang="zh-CN" sz="1400">
                                        <a:latin typeface="Cambria Math" panose="02040503050406030204" pitchFamily="18" charset="0"/>
                                      </a:rPr>
                                      <m:t>2</m:t>
                                    </m:r>
                                  </m:den>
                                </m:f>
                              </m:sup>
                              <m:e>
                                <m:d>
                                  <m:dPr>
                                    <m:ctrlPr>
                                      <a:rPr lang="zh-CN" altLang="zh-CN" sz="1400" i="1">
                                        <a:latin typeface="Cambria Math" panose="02040503050406030204" pitchFamily="18" charset="0"/>
                                      </a:rPr>
                                    </m:ctrlPr>
                                  </m:dPr>
                                  <m:e>
                                    <m:r>
                                      <m:rPr>
                                        <m:sty m:val="p"/>
                                      </m:rPr>
                                      <a:rPr lang="en-US" altLang="zh-CN" sz="1400">
                                        <a:latin typeface="Cambria Math" panose="02040503050406030204" pitchFamily="18" charset="0"/>
                                      </a:rPr>
                                      <m:t>H</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a:latin typeface="Cambria Math" panose="02040503050406030204" pitchFamily="18" charset="0"/>
                                              </a:rPr>
                                              <m:t>𝜙</m:t>
                                            </m:r>
                                          </m:e>
                                          <m:sub>
                                            <m:r>
                                              <a:rPr lang="en-US" altLang="zh-CN" sz="1400">
                                                <a:latin typeface="Cambria Math" panose="02040503050406030204" pitchFamily="18" charset="0"/>
                                              </a:rPr>
                                              <m:t>𝒮</m:t>
                                            </m:r>
                                          </m:sub>
                                          <m:sup>
                                            <m:r>
                                              <m:rPr>
                                                <m:sty m:val="p"/>
                                              </m:rPr>
                                              <a:rPr lang="en-US" altLang="zh-CN" sz="1400">
                                                <a:latin typeface="Cambria Math" panose="02040503050406030204" pitchFamily="18" charset="0"/>
                                              </a:rPr>
                                              <m:t>s</m:t>
                                            </m:r>
                                          </m:sup>
                                        </m:sSubSup>
                                        <m:d>
                                          <m:dPr>
                                            <m:ctrlPr>
                                              <a:rPr lang="zh-CN" altLang="zh-CN" sz="1400" i="1">
                                                <a:latin typeface="Cambria Math" panose="02040503050406030204" pitchFamily="18" charset="0"/>
                                              </a:rPr>
                                            </m:ctrlPr>
                                          </m:dPr>
                                          <m:e>
                                            <m:r>
                                              <a:rPr lang="en-US" altLang="zh-CN" sz="1400" b="1">
                                                <a:latin typeface="Cambria Math" panose="02040503050406030204" pitchFamily="18" charset="0"/>
                                              </a:rPr>
                                              <m:t>𝒙</m:t>
                                            </m:r>
                                            <m:r>
                                              <a:rPr lang="en-US" altLang="zh-CN" sz="1400" b="1">
                                                <a:latin typeface="Cambria Math" panose="02040503050406030204" pitchFamily="18" charset="0"/>
                                              </a:rPr>
                                              <m:t>;</m:t>
                                            </m:r>
                                            <m:r>
                                              <a:rPr lang="en-US" altLang="zh-CN" sz="1400" b="1">
                                                <a:latin typeface="Cambria Math" panose="02040503050406030204" pitchFamily="18" charset="0"/>
                                              </a:rPr>
                                              <m:t>𝑫</m:t>
                                            </m:r>
                                          </m:e>
                                        </m:d>
                                      </m:e>
                                    </m:d>
                                    <m:sSub>
                                      <m:sSubPr>
                                        <m:ctrlPr>
                                          <a:rPr lang="zh-CN" altLang="zh-CN" sz="1400" i="1">
                                            <a:latin typeface="Cambria Math" panose="02040503050406030204" pitchFamily="18" charset="0"/>
                                          </a:rPr>
                                        </m:ctrlPr>
                                      </m:sSubPr>
                                      <m:e>
                                        <m:r>
                                          <a:rPr lang="en-US" altLang="zh-CN" sz="1400">
                                            <a:latin typeface="Cambria Math" panose="02040503050406030204" pitchFamily="18" charset="0"/>
                                          </a:rPr>
                                          <m:t>𝑊</m:t>
                                        </m:r>
                                      </m:e>
                                      <m:sub>
                                        <m:r>
                                          <a:rPr lang="en-US" altLang="zh-CN" sz="1400">
                                            <a:latin typeface="Cambria Math" panose="02040503050406030204" pitchFamily="18" charset="0"/>
                                          </a:rPr>
                                          <m:t>𝐶</m:t>
                                        </m:r>
                                      </m:sub>
                                    </m:sSub>
                                    <m:d>
                                      <m:dPr>
                                        <m:ctrlPr>
                                          <a:rPr lang="zh-CN" altLang="zh-CN" sz="1400" i="1">
                                            <a:latin typeface="Cambria Math" panose="02040503050406030204" pitchFamily="18" charset="0"/>
                                          </a:rPr>
                                        </m:ctrlPr>
                                      </m:dPr>
                                      <m:e>
                                        <m:r>
                                          <a:rPr lang="en-US" altLang="zh-CN" sz="1400" b="1">
                                            <a:latin typeface="Cambria Math" panose="02040503050406030204" pitchFamily="18" charset="0"/>
                                          </a:rPr>
                                          <m:t>𝑼</m:t>
                                        </m:r>
                                        <m:r>
                                          <a:rPr lang="en-US" altLang="zh-CN" sz="1400">
                                            <a:latin typeface="Cambria Math" panose="02040503050406030204" pitchFamily="18" charset="0"/>
                                          </a:rPr>
                                          <m:t>,</m:t>
                                        </m:r>
                                        <m:r>
                                          <a:rPr lang="en-US" altLang="zh-CN" sz="1400" b="1" i="1">
                                            <a:latin typeface="Cambria Math" panose="02040503050406030204" pitchFamily="18" charset="0"/>
                                          </a:rPr>
                                          <m:t>𝑼</m:t>
                                        </m:r>
                                      </m:e>
                                    </m:d>
                                  </m:e>
                                </m:d>
                                <m:r>
                                  <m:rPr>
                                    <m:sty m:val="p"/>
                                  </m:rPr>
                                  <a:rPr lang="en-US" altLang="zh-CN" sz="1400">
                                    <a:latin typeface="Cambria Math" panose="02040503050406030204" pitchFamily="18" charset="0"/>
                                  </a:rPr>
                                  <m:t>d</m:t>
                                </m:r>
                                <m:r>
                                  <a:rPr lang="en-US" altLang="zh-CN" sz="1400">
                                    <a:latin typeface="Cambria Math" panose="02040503050406030204" pitchFamily="18" charset="0"/>
                                  </a:rPr>
                                  <m:t>𝑙</m:t>
                                </m:r>
                                <m:r>
                                  <m:rPr>
                                    <m:sty m:val="p"/>
                                  </m:rPr>
                                  <a:rPr lang="en-US" altLang="zh-CN" sz="1400">
                                    <a:latin typeface="Cambria Math" panose="02040503050406030204" pitchFamily="18" charset="0"/>
                                  </a:rPr>
                                  <m:t>d</m:t>
                                </m:r>
                                <m:r>
                                  <a:rPr lang="en-US" altLang="zh-CN" sz="1400">
                                    <a:latin typeface="Cambria Math" panose="02040503050406030204" pitchFamily="18" charset="0"/>
                                  </a:rPr>
                                  <m:t>𝐴</m:t>
                                </m:r>
                              </m:e>
                            </m:nary>
                          </m:e>
                        </m:nary>
                      </m:oMath>
                    </m:oMathPara>
                  </a14:m>
                  <a:endParaRPr lang="zh-CN" altLang="en-US" sz="1400" dirty="0"/>
                </a:p>
              </p:txBody>
            </p:sp>
          </mc:Choice>
          <mc:Fallback xmlns="">
            <p:sp>
              <p:nvSpPr>
                <p:cNvPr id="30" name="文本框 29">
                  <a:extLst>
                    <a:ext uri="{FF2B5EF4-FFF2-40B4-BE49-F238E27FC236}">
                      <a16:creationId xmlns:a16="http://schemas.microsoft.com/office/drawing/2014/main" id="{BBDB94D8-1454-E98D-DAAF-7A1E0CFA648A}"/>
                    </a:ext>
                  </a:extLst>
                </p:cNvPr>
                <p:cNvSpPr txBox="1">
                  <a:spLocks noRot="1" noChangeAspect="1" noMove="1" noResize="1" noEditPoints="1" noAdjustHandles="1" noChangeArrowheads="1" noChangeShapeType="1" noTextEdit="1"/>
                </p:cNvSpPr>
                <p:nvPr/>
              </p:nvSpPr>
              <p:spPr>
                <a:xfrm>
                  <a:off x="884786" y="3730688"/>
                  <a:ext cx="4761900" cy="71192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F051E77-6C27-C068-4666-4BE6A48D6CE3}"/>
                    </a:ext>
                  </a:extLst>
                </p:cNvPr>
                <p:cNvSpPr txBox="1"/>
                <p:nvPr/>
              </p:nvSpPr>
              <p:spPr>
                <a:xfrm>
                  <a:off x="1805237" y="4399455"/>
                  <a:ext cx="2514782" cy="711926"/>
                </a:xfrm>
                <a:prstGeom prst="rect">
                  <a:avLst/>
                </a:prstGeom>
                <a:noFill/>
              </p:spPr>
              <p:txBody>
                <a:bodyPr wrap="square">
                  <a:spAutoFit/>
                </a:bodyPr>
                <a:lstStyle>
                  <a:defPPr>
                    <a:defRPr lang="zh-CN"/>
                  </a:defPPr>
                  <a:lvl1pPr>
                    <a:defRPr i="1"/>
                  </a:lvl1pPr>
                </a:lstStyle>
                <a:p>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a:rPr lang="en-US" altLang="zh-CN" sz="1400">
                                <a:latin typeface="Cambria Math" panose="02040503050406030204" pitchFamily="18" charset="0"/>
                              </a:rPr>
                              <m:t>𝑅</m:t>
                            </m:r>
                          </m:e>
                          <m:sub>
                            <m:r>
                              <a:rPr lang="en-US" altLang="zh-CN" sz="1400">
                                <a:latin typeface="Cambria Math" panose="02040503050406030204" pitchFamily="18" charset="0"/>
                              </a:rPr>
                              <m:t>𝐶</m:t>
                            </m:r>
                          </m:sub>
                        </m:sSub>
                        <m:d>
                          <m:dPr>
                            <m:ctrlPr>
                              <a:rPr lang="zh-CN" altLang="zh-CN" sz="1400" i="1">
                                <a:latin typeface="Cambria Math" panose="02040503050406030204" pitchFamily="18" charset="0"/>
                              </a:rPr>
                            </m:ctrlPr>
                          </m:dPr>
                          <m:e>
                            <m:r>
                              <a:rPr lang="en-US" altLang="zh-CN" sz="1400" b="1">
                                <a:latin typeface="Cambria Math" panose="02040503050406030204" pitchFamily="18" charset="0"/>
                              </a:rPr>
                              <m:t>𝑼</m:t>
                            </m:r>
                            <m:r>
                              <a:rPr lang="en-US" altLang="zh-CN" sz="1400">
                                <a:latin typeface="Cambria Math" panose="02040503050406030204" pitchFamily="18" charset="0"/>
                              </a:rPr>
                              <m:t>,</m:t>
                            </m:r>
                            <m:r>
                              <a:rPr lang="en-US" altLang="zh-CN" sz="1400" b="1">
                                <a:latin typeface="Cambria Math" panose="02040503050406030204" pitchFamily="18" charset="0"/>
                              </a:rPr>
                              <m:t>𝑽</m:t>
                            </m:r>
                          </m:e>
                        </m:d>
                        <m:r>
                          <a:rPr lang="en-US" altLang="zh-CN" sz="1400">
                            <a:latin typeface="Cambria Math" panose="02040503050406030204" pitchFamily="18" charset="0"/>
                          </a:rPr>
                          <m:t>=</m:t>
                        </m:r>
                        <m:nary>
                          <m:naryPr>
                            <m:limLoc m:val="subSup"/>
                            <m:ctrlPr>
                              <a:rPr lang="zh-CN" altLang="zh-CN" sz="1400" i="1">
                                <a:latin typeface="Cambria Math" panose="02040503050406030204" pitchFamily="18" charset="0"/>
                              </a:rPr>
                            </m:ctrlPr>
                          </m:naryPr>
                          <m:sub>
                            <m:r>
                              <a:rPr lang="en-US" altLang="zh-CN" sz="1400">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a:latin typeface="Cambria Math" panose="02040503050406030204" pitchFamily="18" charset="0"/>
                                  </a:rPr>
                                  <m:t>𝑡</m:t>
                                </m:r>
                              </m:num>
                              <m:den>
                                <m:r>
                                  <a:rPr lang="en-US" altLang="zh-CN" sz="1400">
                                    <a:latin typeface="Cambria Math" panose="02040503050406030204" pitchFamily="18" charset="0"/>
                                  </a:rPr>
                                  <m:t>2</m:t>
                                </m:r>
                              </m:den>
                            </m:f>
                          </m:sub>
                          <m:sup>
                            <m:f>
                              <m:fPr>
                                <m:ctrlPr>
                                  <a:rPr lang="zh-CN" altLang="zh-CN" sz="1400" i="1">
                                    <a:latin typeface="Cambria Math" panose="02040503050406030204" pitchFamily="18" charset="0"/>
                                  </a:rPr>
                                </m:ctrlPr>
                              </m:fPr>
                              <m:num>
                                <m:r>
                                  <a:rPr lang="en-US" altLang="zh-CN" sz="1400">
                                    <a:latin typeface="Cambria Math" panose="02040503050406030204" pitchFamily="18" charset="0"/>
                                  </a:rPr>
                                  <m:t>𝑡</m:t>
                                </m:r>
                              </m:num>
                              <m:den>
                                <m:r>
                                  <a:rPr lang="en-US" altLang="zh-CN" sz="1400">
                                    <a:latin typeface="Cambria Math" panose="02040503050406030204" pitchFamily="18" charset="0"/>
                                  </a:rPr>
                                  <m:t>2</m:t>
                                </m:r>
                              </m:den>
                            </m:f>
                          </m:sup>
                          <m:e>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a:latin typeface="Cambria Math" panose="02040503050406030204" pitchFamily="18" charset="0"/>
                                      </a:rPr>
                                      <m:t>𝑊</m:t>
                                    </m:r>
                                  </m:e>
                                  <m:sub>
                                    <m:r>
                                      <a:rPr lang="en-US" altLang="zh-CN" sz="1400">
                                        <a:latin typeface="Cambria Math" panose="02040503050406030204" pitchFamily="18" charset="0"/>
                                      </a:rPr>
                                      <m:t>𝐶</m:t>
                                    </m:r>
                                  </m:sub>
                                </m:sSub>
                                <m:d>
                                  <m:dPr>
                                    <m:ctrlPr>
                                      <a:rPr lang="zh-CN" altLang="zh-CN" sz="1400" i="1">
                                        <a:latin typeface="Cambria Math" panose="02040503050406030204" pitchFamily="18" charset="0"/>
                                      </a:rPr>
                                    </m:ctrlPr>
                                  </m:dPr>
                                  <m:e>
                                    <m:r>
                                      <a:rPr lang="en-US" altLang="zh-CN" sz="1400" b="1">
                                        <a:latin typeface="Cambria Math" panose="02040503050406030204" pitchFamily="18" charset="0"/>
                                      </a:rPr>
                                      <m:t>𝑼</m:t>
                                    </m:r>
                                    <m:r>
                                      <a:rPr lang="en-US" altLang="zh-CN" sz="1400">
                                        <a:latin typeface="Cambria Math" panose="02040503050406030204" pitchFamily="18" charset="0"/>
                                      </a:rPr>
                                      <m:t>,</m:t>
                                    </m:r>
                                    <m:r>
                                      <a:rPr lang="en-US" altLang="zh-CN" sz="1400" b="1">
                                        <a:latin typeface="Cambria Math" panose="02040503050406030204" pitchFamily="18" charset="0"/>
                                      </a:rPr>
                                      <m:t>𝑽</m:t>
                                    </m:r>
                                  </m:e>
                                </m:d>
                              </m:e>
                            </m:d>
                            <m:r>
                              <m:rPr>
                                <m:sty m:val="p"/>
                              </m:rPr>
                              <a:rPr lang="en-US" altLang="zh-CN" sz="1400">
                                <a:latin typeface="Cambria Math" panose="02040503050406030204" pitchFamily="18" charset="0"/>
                              </a:rPr>
                              <m:t>d</m:t>
                            </m:r>
                            <m:r>
                              <a:rPr lang="en-US" altLang="zh-CN" sz="1400">
                                <a:latin typeface="Cambria Math" panose="02040503050406030204" pitchFamily="18" charset="0"/>
                              </a:rPr>
                              <m:t>𝑙</m:t>
                            </m:r>
                          </m:e>
                        </m:nary>
                      </m:oMath>
                    </m:oMathPara>
                  </a14:m>
                  <a:endParaRPr lang="zh-CN" altLang="en-US" sz="1100" dirty="0"/>
                </a:p>
              </p:txBody>
            </p:sp>
          </mc:Choice>
          <mc:Fallback xmlns="">
            <p:sp>
              <p:nvSpPr>
                <p:cNvPr id="31" name="文本框 30">
                  <a:extLst>
                    <a:ext uri="{FF2B5EF4-FFF2-40B4-BE49-F238E27FC236}">
                      <a16:creationId xmlns:a16="http://schemas.microsoft.com/office/drawing/2014/main" id="{9F051E77-6C27-C068-4666-4BE6A48D6CE3}"/>
                    </a:ext>
                  </a:extLst>
                </p:cNvPr>
                <p:cNvSpPr txBox="1">
                  <a:spLocks noRot="1" noChangeAspect="1" noMove="1" noResize="1" noEditPoints="1" noAdjustHandles="1" noChangeArrowheads="1" noChangeShapeType="1" noTextEdit="1"/>
                </p:cNvSpPr>
                <p:nvPr/>
              </p:nvSpPr>
              <p:spPr>
                <a:xfrm>
                  <a:off x="1805237" y="4399455"/>
                  <a:ext cx="2514782" cy="711926"/>
                </a:xfrm>
                <a:prstGeom prst="rect">
                  <a:avLst/>
                </a:prstGeom>
                <a:blipFill>
                  <a:blip r:embed="rId8"/>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4C186A5F-251F-9AE5-CEDC-E4F81A9E92F9}"/>
              </a:ext>
            </a:extLst>
          </p:cNvPr>
          <p:cNvGrpSpPr/>
          <p:nvPr/>
        </p:nvGrpSpPr>
        <p:grpSpPr>
          <a:xfrm>
            <a:off x="6015649" y="633039"/>
            <a:ext cx="5830602" cy="6001834"/>
            <a:chOff x="6015649" y="633039"/>
            <a:chExt cx="5830602" cy="6001834"/>
          </a:xfrm>
        </p:grpSpPr>
        <p:grpSp>
          <p:nvGrpSpPr>
            <p:cNvPr id="7" name="组合 6">
              <a:extLst>
                <a:ext uri="{FF2B5EF4-FFF2-40B4-BE49-F238E27FC236}">
                  <a16:creationId xmlns:a16="http://schemas.microsoft.com/office/drawing/2014/main" id="{4144A9FA-F42D-1129-4BB6-140932C854DF}"/>
                </a:ext>
              </a:extLst>
            </p:cNvPr>
            <p:cNvGrpSpPr/>
            <p:nvPr/>
          </p:nvGrpSpPr>
          <p:grpSpPr>
            <a:xfrm>
              <a:off x="6015649" y="633039"/>
              <a:ext cx="5830602" cy="6001834"/>
              <a:chOff x="195420" y="671321"/>
              <a:chExt cx="5830602" cy="6001834"/>
            </a:xfrm>
          </p:grpSpPr>
          <p:grpSp>
            <p:nvGrpSpPr>
              <p:cNvPr id="10" name="组合 9">
                <a:extLst>
                  <a:ext uri="{FF2B5EF4-FFF2-40B4-BE49-F238E27FC236}">
                    <a16:creationId xmlns:a16="http://schemas.microsoft.com/office/drawing/2014/main" id="{70362881-7821-72D5-F255-AFB290E3137C}"/>
                  </a:ext>
                </a:extLst>
              </p:cNvPr>
              <p:cNvGrpSpPr/>
              <p:nvPr/>
            </p:nvGrpSpPr>
            <p:grpSpPr>
              <a:xfrm>
                <a:off x="195420" y="671321"/>
                <a:ext cx="5830602" cy="6001834"/>
                <a:chOff x="195420" y="671321"/>
                <a:chExt cx="5830602" cy="6001834"/>
              </a:xfrm>
            </p:grpSpPr>
            <p:grpSp>
              <p:nvGrpSpPr>
                <p:cNvPr id="13" name="组合 12">
                  <a:extLst>
                    <a:ext uri="{FF2B5EF4-FFF2-40B4-BE49-F238E27FC236}">
                      <a16:creationId xmlns:a16="http://schemas.microsoft.com/office/drawing/2014/main" id="{D502DD6F-493F-7FF3-7E28-CF90AF520E1A}"/>
                    </a:ext>
                  </a:extLst>
                </p:cNvPr>
                <p:cNvGrpSpPr/>
                <p:nvPr/>
              </p:nvGrpSpPr>
              <p:grpSpPr>
                <a:xfrm>
                  <a:off x="275771" y="671321"/>
                  <a:ext cx="5516529" cy="5290913"/>
                  <a:chOff x="275771" y="671321"/>
                  <a:chExt cx="5516529" cy="5290913"/>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A39AEEF-4A8B-5F07-ECAF-99DF6D5FF83C}"/>
                          </a:ext>
                        </a:extLst>
                      </p:cNvPr>
                      <p:cNvSpPr txBox="1"/>
                      <p:nvPr/>
                    </p:nvSpPr>
                    <p:spPr>
                      <a:xfrm>
                        <a:off x="506884" y="2930531"/>
                        <a:ext cx="5285416" cy="946413"/>
                      </a:xfrm>
                      <a:prstGeom prst="rect">
                        <a:avLst/>
                      </a:prstGeom>
                      <a:noFill/>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nary>
                                <m:naryPr>
                                  <m:limLoc m:val="subSup"/>
                                  <m:ctrlPr>
                                    <a:rPr lang="zh-CN" altLang="en-US" sz="1600" i="1">
                                      <a:latin typeface="Cambria Math" panose="02040503050406030204" pitchFamily="18" charset="0"/>
                                    </a:rPr>
                                  </m:ctrlPr>
                                </m:naryPr>
                                <m:sub>
                                  <m:r>
                                    <a:rPr lang="zh-CN" altLang="en-US" sz="1600">
                                      <a:latin typeface="Cambria Math" panose="02040503050406030204" pitchFamily="18" charset="0"/>
                                    </a:rPr>
                                    <m:t>𝒮</m:t>
                                  </m:r>
                                </m:sub>
                                <m:sup>
                                  <m:r>
                                    <a:rPr lang="zh-CN" altLang="en-US" sz="1600">
                                      <a:latin typeface="Cambria Math" panose="02040503050406030204" pitchFamily="18" charset="0"/>
                                    </a:rPr>
                                    <m:t> </m:t>
                                  </m:r>
                                </m:sup>
                                <m:e>
                                  <m:r>
                                    <m:rPr>
                                      <m:sty m:val="p"/>
                                    </m:rPr>
                                    <a:rPr lang="zh-CN" altLang="en-US" sz="1600">
                                      <a:latin typeface="Cambria Math" panose="02040503050406030204" pitchFamily="18" charset="0"/>
                                    </a:rPr>
                                    <m:t>H</m:t>
                                  </m:r>
                                  <m:d>
                                    <m:dPr>
                                      <m:ctrlPr>
                                        <a:rPr lang="zh-CN" altLang="en-US" sz="1600" i="1">
                                          <a:latin typeface="Cambria Math" panose="02040503050406030204" pitchFamily="18" charset="0"/>
                                        </a:rPr>
                                      </m:ctrlPr>
                                    </m:dPr>
                                    <m:e>
                                      <m:sSubSup>
                                        <m:sSubSupPr>
                                          <m:ctrlPr>
                                            <a:rPr lang="zh-CN" altLang="en-US" sz="1600" i="1">
                                              <a:latin typeface="Cambria Math" panose="02040503050406030204" pitchFamily="18" charset="0"/>
                                            </a:rPr>
                                          </m:ctrlPr>
                                        </m:sSubSupPr>
                                        <m:e>
                                          <m:r>
                                            <a:rPr lang="zh-CN" altLang="en-US" sz="1600">
                                              <a:latin typeface="Cambria Math" panose="02040503050406030204" pitchFamily="18" charset="0"/>
                                            </a:rPr>
                                            <m:t>𝜙</m:t>
                                          </m:r>
                                        </m:e>
                                        <m:sub>
                                          <m:r>
                                            <a:rPr lang="zh-CN" altLang="en-US" sz="1600">
                                              <a:latin typeface="Cambria Math" panose="02040503050406030204" pitchFamily="18" charset="0"/>
                                            </a:rPr>
                                            <m:t>𝒮</m:t>
                                          </m:r>
                                        </m:sub>
                                        <m:sup>
                                          <m:r>
                                            <m:rPr>
                                              <m:sty m:val="p"/>
                                            </m:rPr>
                                            <a:rPr lang="zh-CN" altLang="en-US" sz="1600">
                                              <a:latin typeface="Cambria Math" panose="02040503050406030204" pitchFamily="18" charset="0"/>
                                            </a:rPr>
                                            <m:t>s</m:t>
                                          </m:r>
                                        </m:sup>
                                      </m:sSubSup>
                                      <m:d>
                                        <m:dPr>
                                          <m:ctrlPr>
                                            <a:rPr lang="zh-CN" altLang="en-US" sz="1600" i="1">
                                              <a:latin typeface="Cambria Math" panose="02040503050406030204" pitchFamily="18" charset="0"/>
                                            </a:rPr>
                                          </m:ctrlPr>
                                        </m:dPr>
                                        <m:e>
                                          <m:r>
                                            <a:rPr lang="zh-CN" altLang="en-US" sz="1600">
                                              <a:latin typeface="Cambria Math" panose="02040503050406030204" pitchFamily="18" charset="0"/>
                                            </a:rPr>
                                            <m:t>𝒙</m:t>
                                          </m:r>
                                          <m:r>
                                            <a:rPr lang="zh-CN" altLang="en-US" sz="1600">
                                              <a:latin typeface="Cambria Math" panose="02040503050406030204" pitchFamily="18" charset="0"/>
                                            </a:rPr>
                                            <m:t>;</m:t>
                                          </m:r>
                                          <m:r>
                                            <a:rPr lang="zh-CN" altLang="en-US" sz="1600">
                                              <a:latin typeface="Cambria Math" panose="02040503050406030204" pitchFamily="18" charset="0"/>
                                            </a:rPr>
                                            <m:t>𝑫</m:t>
                                          </m:r>
                                        </m:e>
                                      </m:d>
                                    </m:e>
                                  </m:d>
                                  <m:sSub>
                                    <m:sSubPr>
                                      <m:ctrlPr>
                                        <a:rPr lang="zh-CN" altLang="en-US" sz="1600" i="1">
                                          <a:latin typeface="Cambria Math" panose="02040503050406030204" pitchFamily="18" charset="0"/>
                                        </a:rPr>
                                      </m:ctrlPr>
                                    </m:sSubPr>
                                    <m:e>
                                      <m:r>
                                        <a:rPr lang="zh-CN" altLang="en-US" sz="1600">
                                          <a:latin typeface="Cambria Math" panose="02040503050406030204" pitchFamily="18" charset="0"/>
                                        </a:rPr>
                                        <m:t>𝑅</m:t>
                                      </m:r>
                                    </m:e>
                                    <m:sub>
                                      <m:r>
                                        <a:rPr lang="zh-CN" altLang="en-US" sz="1600">
                                          <a:latin typeface="Cambria Math" panose="02040503050406030204" pitchFamily="18" charset="0"/>
                                        </a:rPr>
                                        <m:t>𝐶</m:t>
                                      </m:r>
                                    </m:sub>
                                  </m:sSub>
                                  <m:d>
                                    <m:dPr>
                                      <m:ctrlPr>
                                        <a:rPr lang="zh-CN" altLang="en-US" sz="1600" i="1">
                                          <a:latin typeface="Cambria Math" panose="02040503050406030204" pitchFamily="18" charset="0"/>
                                        </a:rPr>
                                      </m:ctrlPr>
                                    </m:dPr>
                                    <m:e>
                                      <m:r>
                                        <a:rPr lang="zh-CN" altLang="en-US" sz="1600">
                                          <a:latin typeface="Cambria Math" panose="02040503050406030204" pitchFamily="18" charset="0"/>
                                        </a:rPr>
                                        <m:t>𝑼</m:t>
                                      </m:r>
                                      <m:r>
                                        <a:rPr lang="zh-CN" altLang="en-US" sz="1600">
                                          <a:latin typeface="Cambria Math" panose="02040503050406030204" pitchFamily="18" charset="0"/>
                                        </a:rPr>
                                        <m:t>,</m:t>
                                      </m:r>
                                      <m:r>
                                        <a:rPr lang="en-US" altLang="zh-CN" sz="1600" b="1" i="0">
                                          <a:latin typeface="Cambria Math" panose="02040503050406030204" pitchFamily="18" charset="0"/>
                                        </a:rPr>
                                        <m:t>𝐕</m:t>
                                      </m:r>
                                    </m:e>
                                  </m:d>
                                  <m:r>
                                    <m:rPr>
                                      <m:sty m:val="p"/>
                                    </m:rPr>
                                    <a:rPr lang="zh-CN" altLang="en-US" sz="1600">
                                      <a:latin typeface="Cambria Math" panose="02040503050406030204" pitchFamily="18" charset="0"/>
                                    </a:rPr>
                                    <m:t>d</m:t>
                                  </m:r>
                                  <m:r>
                                    <a:rPr lang="zh-CN" altLang="en-US" sz="1600">
                                      <a:latin typeface="Cambria Math" panose="02040503050406030204" pitchFamily="18" charset="0"/>
                                    </a:rPr>
                                    <m:t>𝐴</m:t>
                                  </m:r>
                                </m:e>
                              </m:nary>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nary>
                                <m:naryPr>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𝒮</m:t>
                                  </m:r>
                                </m:sub>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 </m:t>
                                  </m:r>
                                </m:sup>
                                <m:e>
                                  <m:nary>
                                    <m:naryPr>
                                      <m:limLoc m:val="subSup"/>
                                      <m:ctrlPr>
                                        <a:rPr lang="zh-CN" altLang="zh-CN" sz="1600" i="1">
                                          <a:effectLst/>
                                          <a:latin typeface="Cambria Math" panose="02040503050406030204" pitchFamily="18" charset="0"/>
                                          <a:ea typeface="Cambria Math" panose="02040503050406030204" pitchFamily="18" charset="0"/>
                                        </a:rPr>
                                      </m:ctrlPr>
                                    </m:naryPr>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num>
                                        <m:den>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2</m:t>
                                          </m:r>
                                        </m:den>
                                      </m:f>
                                    </m:sub>
                                    <m:sup>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num>
                                        <m:den>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2</m:t>
                                          </m:r>
                                        </m:den>
                                      </m:f>
                                    </m:sup>
                                    <m:e>
                                      <m:d>
                                        <m:dPr>
                                          <m:ctrlPr>
                                            <a:rPr lang="zh-CN" altLang="zh-CN" sz="1600" i="1">
                                              <a:effectLst/>
                                              <a:latin typeface="Cambria Math" panose="02040503050406030204" pitchFamily="18" charset="0"/>
                                              <a:ea typeface="Cambria Math" panose="02040503050406030204" pitchFamily="18" charset="0"/>
                                            </a:rPr>
                                          </m:ctrlPr>
                                        </m:dPr>
                                        <m:e>
                                          <m:r>
                                            <a:rPr lang="en-US" altLang="zh-CN" sz="1600" b="1" i="1">
                                              <a:effectLst/>
                                              <a:latin typeface="Cambria Math" panose="02040503050406030204" pitchFamily="18" charset="0"/>
                                              <a:ea typeface="宋体" panose="02010600030101010101" pitchFamily="2" charset="-122"/>
                                              <a:cs typeface="Times New Roman" panose="02020603050405020304" pitchFamily="18" charset="0"/>
                                            </a:rPr>
                                            <m:t>𝑭</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1">
                                              <a:effectLst/>
                                              <a:latin typeface="Cambria Math" panose="02040503050406030204" pitchFamily="18" charset="0"/>
                                              <a:ea typeface="宋体" panose="02010600030101010101" pitchFamily="2" charset="-122"/>
                                              <a:cs typeface="Times New Roman" panose="02020603050405020304" pitchFamily="18" charset="0"/>
                                            </a:rPr>
                                            <m:t>𝑽</m:t>
                                          </m:r>
                                        </m:e>
                                      </m:d>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𝑙</m:t>
                                      </m:r>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𝐴</m:t>
                                      </m:r>
                                    </m:e>
                                  </m:nary>
                                </m:e>
                              </m:nary>
                              <m:r>
                                <a:rPr lang="en-US" altLang="zh-CN" sz="1600" i="1"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1">
                                  <a:effectLst/>
                                  <a:latin typeface="Cambria Math" panose="02040503050406030204" pitchFamily="18" charset="0"/>
                                  <a:ea typeface="宋体" panose="02010600030101010101" pitchFamily="2" charset="-122"/>
                                  <a:cs typeface="Times New Roman" panose="02020603050405020304" pitchFamily="18" charset="0"/>
                                </a:rPr>
                                <m:t>𝑽</m:t>
                              </m:r>
                              <m:r>
                                <a:rPr lang="en-US" altLang="zh-CN" sz="1600" b="1"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𝒰</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𝑎𝑑</m:t>
                                  </m:r>
                                </m:sub>
                              </m:sSub>
                              <m:r>
                                <a:rPr lang="en-US" altLang="zh-CN" sz="1600" b="0" i="0" smtClean="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sz="1600" dirty="0"/>
                      </a:p>
                    </p:txBody>
                  </p:sp>
                </mc:Choice>
                <mc:Fallback xmlns="">
                  <p:sp>
                    <p:nvSpPr>
                      <p:cNvPr id="15" name="文本框 14">
                        <a:extLst>
                          <a:ext uri="{FF2B5EF4-FFF2-40B4-BE49-F238E27FC236}">
                            <a16:creationId xmlns:a16="http://schemas.microsoft.com/office/drawing/2014/main" id="{BA39AEEF-4A8B-5F07-ECAF-99DF6D5FF83C}"/>
                          </a:ext>
                        </a:extLst>
                      </p:cNvPr>
                      <p:cNvSpPr txBox="1">
                        <a:spLocks noRot="1" noChangeAspect="1" noMove="1" noResize="1" noEditPoints="1" noAdjustHandles="1" noChangeArrowheads="1" noChangeShapeType="1" noTextEdit="1"/>
                      </p:cNvSpPr>
                      <p:nvPr/>
                    </p:nvSpPr>
                    <p:spPr>
                      <a:xfrm>
                        <a:off x="506884" y="2930531"/>
                        <a:ext cx="5285416" cy="946413"/>
                      </a:xfrm>
                      <a:prstGeom prst="rect">
                        <a:avLst/>
                      </a:prstGeom>
                      <a:blipFill>
                        <a:blip r:embed="rId9"/>
                        <a:stretch>
                          <a:fillRect/>
                        </a:stretch>
                      </a:blipFill>
                    </p:spPr>
                    <p:txBody>
                      <a:bodyPr/>
                      <a:lstStyle/>
                      <a:p>
                        <a:r>
                          <a:rPr lang="zh-CN" altLang="en-US">
                            <a:noFill/>
                          </a:rPr>
                          <a:t> </a:t>
                        </a:r>
                      </a:p>
                    </p:txBody>
                  </p:sp>
                </mc:Fallback>
              </mc:AlternateContent>
              <p:sp>
                <p:nvSpPr>
                  <p:cNvPr id="16" name="矩形 4">
                    <a:extLst>
                      <a:ext uri="{FF2B5EF4-FFF2-40B4-BE49-F238E27FC236}">
                        <a16:creationId xmlns:a16="http://schemas.microsoft.com/office/drawing/2014/main" id="{D42E94D5-BD18-A47B-8103-096825B59A75}"/>
                      </a:ext>
                    </a:extLst>
                  </p:cNvPr>
                  <p:cNvSpPr>
                    <a:spLocks noChangeArrowheads="1"/>
                  </p:cNvSpPr>
                  <p:nvPr/>
                </p:nvSpPr>
                <p:spPr bwMode="auto">
                  <a:xfrm>
                    <a:off x="275771" y="671321"/>
                    <a:ext cx="3001143"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优化列式 </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(Eq.3.5-3.10)</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3FF1916-B8EF-1F38-79C7-7431DB446C72}"/>
                          </a:ext>
                        </a:extLst>
                      </p:cNvPr>
                      <p:cNvSpPr txBox="1"/>
                      <p:nvPr/>
                    </p:nvSpPr>
                    <p:spPr>
                      <a:xfrm>
                        <a:off x="494876" y="1886600"/>
                        <a:ext cx="5231691" cy="80034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z="1600">
                                  <a:latin typeface="Cambria Math" panose="02040503050406030204" pitchFamily="18" charset="0"/>
                                </a:rPr>
                                <m:t>Minimize</m:t>
                              </m:r>
                              <m:r>
                                <a:rPr lang="zh-CN" altLang="en-US" sz="1600">
                                  <a:latin typeface="Cambria Math" panose="02040503050406030204" pitchFamily="18" charset="0"/>
                                </a:rPr>
                                <m:t>    </m:t>
                              </m:r>
                              <m:r>
                                <a:rPr lang="zh-CN" altLang="en-US" sz="1600" i="1">
                                  <a:latin typeface="Cambria Math" panose="02040503050406030204" pitchFamily="18" charset="0"/>
                                </a:rPr>
                                <m:t>𝐶</m:t>
                              </m:r>
                              <m:r>
                                <a:rPr lang="en-US" altLang="zh-CN" sz="1600" i="1">
                                  <a:latin typeface="Cambria Math" panose="02040503050406030204" pitchFamily="18" charset="0"/>
                                </a:rPr>
                                <m:t>=</m:t>
                              </m:r>
                              <m:r>
                                <a:rPr lang="en-US" altLang="zh-CN" sz="1600" i="1">
                                  <a:latin typeface="Cambria Math" panose="02040503050406030204" pitchFamily="18" charset="0"/>
                                </a:rPr>
                                <m:t>𝐶</m:t>
                              </m:r>
                              <m:d>
                                <m:dPr>
                                  <m:ctrlPr>
                                    <a:rPr lang="zh-CN" altLang="zh-CN" sz="1600" i="1">
                                      <a:latin typeface="Cambria Math" panose="02040503050406030204" pitchFamily="18" charset="0"/>
                                    </a:rPr>
                                  </m:ctrlPr>
                                </m:dPr>
                                <m:e>
                                  <m:r>
                                    <a:rPr lang="en-US" altLang="zh-CN" sz="1600" b="1" i="1">
                                      <a:latin typeface="Cambria Math" panose="02040503050406030204" pitchFamily="18" charset="0"/>
                                    </a:rPr>
                                    <m:t>𝑼</m:t>
                                  </m:r>
                                  <m:d>
                                    <m:dPr>
                                      <m:ctrlPr>
                                        <a:rPr lang="zh-CN" altLang="zh-CN" sz="1600" i="1">
                                          <a:latin typeface="Cambria Math" panose="02040503050406030204" pitchFamily="18" charset="0"/>
                                        </a:rPr>
                                      </m:ctrlPr>
                                    </m:dPr>
                                    <m:e>
                                      <m:r>
                                        <a:rPr lang="en-US" altLang="zh-CN" sz="1600" b="1" i="1">
                                          <a:latin typeface="Cambria Math" panose="02040503050406030204" pitchFamily="18" charset="0"/>
                                        </a:rPr>
                                        <m:t>𝒙</m:t>
                                      </m:r>
                                      <m:r>
                                        <a:rPr lang="en-US" altLang="zh-CN" sz="1600" b="1" i="1">
                                          <a:latin typeface="Cambria Math" panose="02040503050406030204" pitchFamily="18" charset="0"/>
                                        </a:rPr>
                                        <m:t>;</m:t>
                                      </m:r>
                                      <m:r>
                                        <a:rPr lang="en-US" altLang="zh-CN" sz="1600" b="1" i="1">
                                          <a:latin typeface="Cambria Math" panose="02040503050406030204" pitchFamily="18" charset="0"/>
                                        </a:rPr>
                                        <m:t>𝑫</m:t>
                                      </m:r>
                                    </m:e>
                                  </m:d>
                                  <m:r>
                                    <a:rPr lang="en-US" altLang="zh-CN" sz="1600" i="1">
                                      <a:latin typeface="Cambria Math" panose="02040503050406030204" pitchFamily="18" charset="0"/>
                                    </a:rPr>
                                    <m:t>,</m:t>
                                  </m:r>
                                  <m:r>
                                    <a:rPr lang="en-US" altLang="zh-CN" sz="1600" b="1" i="1">
                                      <a:latin typeface="Cambria Math" panose="02040503050406030204" pitchFamily="18" charset="0"/>
                                    </a:rPr>
                                    <m:t>𝑫</m:t>
                                  </m:r>
                                </m:e>
                              </m:d>
                              <m:r>
                                <a:rPr lang="en-US" altLang="zh-CN" sz="1600" i="1">
                                  <a:latin typeface="Cambria Math" panose="02040503050406030204" pitchFamily="18" charset="0"/>
                                </a:rPr>
                                <m:t>=</m:t>
                              </m:r>
                              <m:nary>
                                <m:naryPr>
                                  <m:limLoc m:val="subSup"/>
                                  <m:ctrlPr>
                                    <a:rPr lang="zh-CN" altLang="zh-CN" sz="1600" i="1">
                                      <a:latin typeface="Cambria Math" panose="02040503050406030204" pitchFamily="18" charset="0"/>
                                    </a:rPr>
                                  </m:ctrlPr>
                                </m:naryPr>
                                <m:sub>
                                  <m:r>
                                    <a:rPr lang="en-US" altLang="zh-CN" sz="1600" i="1">
                                      <a:latin typeface="Cambria Math" panose="02040503050406030204" pitchFamily="18" charset="0"/>
                                    </a:rPr>
                                    <m:t>𝒮</m:t>
                                  </m:r>
                                </m:sub>
                                <m:sup>
                                  <m:r>
                                    <a:rPr lang="en-US" altLang="zh-CN" sz="1600" i="1">
                                      <a:latin typeface="Cambria Math" panose="02040503050406030204" pitchFamily="18" charset="0"/>
                                    </a:rPr>
                                    <m:t> </m:t>
                                  </m:r>
                                </m:sup>
                                <m:e>
                                  <m:nary>
                                    <m:naryPr>
                                      <m:limLoc m:val="subSup"/>
                                      <m:ctrlPr>
                                        <a:rPr lang="zh-CN" altLang="zh-CN" sz="1600" i="1">
                                          <a:latin typeface="Cambria Math" panose="02040503050406030204" pitchFamily="18" charset="0"/>
                                        </a:rPr>
                                      </m:ctrlPr>
                                    </m:naryPr>
                                    <m:sub>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𝑡</m:t>
                                          </m:r>
                                        </m:num>
                                        <m:den>
                                          <m:r>
                                            <a:rPr lang="en-US" altLang="zh-CN" sz="1600" i="1">
                                              <a:latin typeface="Cambria Math" panose="02040503050406030204" pitchFamily="18" charset="0"/>
                                            </a:rPr>
                                            <m:t>2</m:t>
                                          </m:r>
                                        </m:den>
                                      </m:f>
                                    </m:sub>
                                    <m:sup>
                                      <m:f>
                                        <m:fPr>
                                          <m:ctrlPr>
                                            <a:rPr lang="zh-CN" altLang="zh-CN" sz="1600" i="1">
                                              <a:latin typeface="Cambria Math" panose="02040503050406030204" pitchFamily="18" charset="0"/>
                                            </a:rPr>
                                          </m:ctrlPr>
                                        </m:fPr>
                                        <m:num>
                                          <m:r>
                                            <a:rPr lang="en-US" altLang="zh-CN" sz="1600" i="1">
                                              <a:latin typeface="Cambria Math" panose="02040503050406030204" pitchFamily="18" charset="0"/>
                                            </a:rPr>
                                            <m:t>𝑡</m:t>
                                          </m:r>
                                        </m:num>
                                        <m:den>
                                          <m:r>
                                            <a:rPr lang="en-US" altLang="zh-CN" sz="1600" i="1">
                                              <a:latin typeface="Cambria Math" panose="02040503050406030204" pitchFamily="18" charset="0"/>
                                            </a:rPr>
                                            <m:t>2</m:t>
                                          </m:r>
                                        </m:den>
                                      </m:f>
                                    </m:sup>
                                    <m:e>
                                      <m:d>
                                        <m:dPr>
                                          <m:ctrlPr>
                                            <a:rPr lang="zh-CN" altLang="zh-CN" sz="1600" i="1">
                                              <a:latin typeface="Cambria Math" panose="02040503050406030204" pitchFamily="18" charset="0"/>
                                            </a:rPr>
                                          </m:ctrlPr>
                                        </m:dPr>
                                        <m:e>
                                          <m:r>
                                            <a:rPr lang="en-US" altLang="zh-CN" sz="1600" b="1" i="1">
                                              <a:latin typeface="Cambria Math" panose="02040503050406030204" pitchFamily="18" charset="0"/>
                                            </a:rPr>
                                            <m:t>𝑭</m:t>
                                          </m:r>
                                          <m:r>
                                            <a:rPr lang="en-US" altLang="zh-CN" sz="1600" i="1">
                                              <a:latin typeface="Cambria Math" panose="02040503050406030204" pitchFamily="18" charset="0"/>
                                            </a:rPr>
                                            <m:t>∙</m:t>
                                          </m:r>
                                          <m:r>
                                            <a:rPr lang="en-US" altLang="zh-CN" sz="1600" b="1" i="1">
                                              <a:latin typeface="Cambria Math" panose="02040503050406030204" pitchFamily="18" charset="0"/>
                                            </a:rPr>
                                            <m:t>𝑼</m:t>
                                          </m:r>
                                          <m:d>
                                            <m:dPr>
                                              <m:ctrlPr>
                                                <a:rPr lang="zh-CN" altLang="zh-CN" sz="1600" i="1">
                                                  <a:latin typeface="Cambria Math" panose="02040503050406030204" pitchFamily="18" charset="0"/>
                                                </a:rPr>
                                              </m:ctrlPr>
                                            </m:dPr>
                                            <m:e>
                                              <m:r>
                                                <a:rPr lang="en-US" altLang="zh-CN" sz="1600" b="1" i="1">
                                                  <a:latin typeface="Cambria Math" panose="02040503050406030204" pitchFamily="18" charset="0"/>
                                                </a:rPr>
                                                <m:t>𝒙</m:t>
                                              </m:r>
                                              <m:r>
                                                <a:rPr lang="en-US" altLang="zh-CN" sz="1600" b="1" i="1">
                                                  <a:latin typeface="Cambria Math" panose="02040503050406030204" pitchFamily="18" charset="0"/>
                                                </a:rPr>
                                                <m:t>;</m:t>
                                              </m:r>
                                              <m:r>
                                                <a:rPr lang="en-US" altLang="zh-CN" sz="1600" b="1" i="1">
                                                  <a:latin typeface="Cambria Math" panose="02040503050406030204" pitchFamily="18" charset="0"/>
                                                </a:rPr>
                                                <m:t>𝑫</m:t>
                                              </m:r>
                                            </m:e>
                                          </m:d>
                                        </m:e>
                                      </m:d>
                                      <m:r>
                                        <m:rPr>
                                          <m:sty m:val="p"/>
                                        </m:rPr>
                                        <a:rPr lang="en-US" altLang="zh-CN" sz="1600">
                                          <a:latin typeface="Cambria Math" panose="02040503050406030204" pitchFamily="18" charset="0"/>
                                        </a:rPr>
                                        <m:t>d</m:t>
                                      </m:r>
                                      <m:r>
                                        <a:rPr lang="en-US" altLang="zh-CN" sz="1600" i="1">
                                          <a:latin typeface="Cambria Math" panose="02040503050406030204" pitchFamily="18" charset="0"/>
                                        </a:rPr>
                                        <m:t>𝑙</m:t>
                                      </m:r>
                                      <m:r>
                                        <m:rPr>
                                          <m:sty m:val="p"/>
                                        </m:rPr>
                                        <a:rPr lang="en-US" altLang="zh-CN" sz="1600">
                                          <a:latin typeface="Cambria Math" panose="02040503050406030204" pitchFamily="18" charset="0"/>
                                        </a:rPr>
                                        <m:t>d</m:t>
                                      </m:r>
                                      <m:r>
                                        <a:rPr lang="en-US" altLang="zh-CN" sz="1600" i="1">
                                          <a:latin typeface="Cambria Math" panose="02040503050406030204" pitchFamily="18" charset="0"/>
                                        </a:rPr>
                                        <m:t>𝐴</m:t>
                                      </m:r>
                                    </m:e>
                                  </m:nary>
                                </m:e>
                              </m:nary>
                            </m:oMath>
                          </m:oMathPara>
                        </a14:m>
                        <a:endParaRPr lang="zh-CN" altLang="en-US" sz="1600" dirty="0"/>
                      </a:p>
                    </p:txBody>
                  </p:sp>
                </mc:Choice>
                <mc:Fallback xmlns="">
                  <p:sp>
                    <p:nvSpPr>
                      <p:cNvPr id="18" name="文本框 17">
                        <a:extLst>
                          <a:ext uri="{FF2B5EF4-FFF2-40B4-BE49-F238E27FC236}">
                            <a16:creationId xmlns:a16="http://schemas.microsoft.com/office/drawing/2014/main" id="{C3FF1916-B8EF-1F38-79C7-7431DB446C72}"/>
                          </a:ext>
                        </a:extLst>
                      </p:cNvPr>
                      <p:cNvSpPr txBox="1">
                        <a:spLocks noRot="1" noChangeAspect="1" noMove="1" noResize="1" noEditPoints="1" noAdjustHandles="1" noChangeArrowheads="1" noChangeShapeType="1" noTextEdit="1"/>
                      </p:cNvSpPr>
                      <p:nvPr/>
                    </p:nvSpPr>
                    <p:spPr>
                      <a:xfrm>
                        <a:off x="494876" y="1886600"/>
                        <a:ext cx="5231691" cy="80034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B0E7792-757C-58DE-B2ED-54A070A86C4C}"/>
                          </a:ext>
                        </a:extLst>
                      </p:cNvPr>
                      <p:cNvSpPr txBox="1"/>
                      <p:nvPr/>
                    </p:nvSpPr>
                    <p:spPr>
                      <a:xfrm>
                        <a:off x="1698853" y="4120528"/>
                        <a:ext cx="3001143" cy="5970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supHide m:val="on"/>
                                  <m:ctrlPr>
                                    <a:rPr lang="zh-CN" altLang="zh-CN" sz="1600" i="1" smtClean="0">
                                      <a:latin typeface="Cambria Math" panose="02040503050406030204" pitchFamily="18" charset="0"/>
                                    </a:rPr>
                                  </m:ctrlPr>
                                </m:naryPr>
                                <m:sub>
                                  <m:r>
                                    <a:rPr lang="en-US" altLang="zh-CN" sz="1600" i="1">
                                      <a:latin typeface="Cambria Math" panose="02040503050406030204" pitchFamily="18" charset="0"/>
                                    </a:rPr>
                                    <m:t>𝒮</m:t>
                                  </m:r>
                                </m:sub>
                                <m:sup/>
                                <m:e>
                                  <m:r>
                                    <a:rPr lang="en-US" altLang="zh-CN" sz="1600" i="1">
                                      <a:latin typeface="Cambria Math" panose="02040503050406030204" pitchFamily="18" charset="0"/>
                                    </a:rPr>
                                    <m:t>𝑡</m:t>
                                  </m:r>
                                  <m:r>
                                    <m:rPr>
                                      <m:sty m:val="p"/>
                                    </m:rPr>
                                    <a:rPr lang="en-US" altLang="zh-CN" sz="1600">
                                      <a:latin typeface="Cambria Math" panose="02040503050406030204" pitchFamily="18" charset="0"/>
                                    </a:rPr>
                                    <m:t>H</m:t>
                                  </m:r>
                                  <m:d>
                                    <m:dPr>
                                      <m:ctrlPr>
                                        <a:rPr lang="zh-CN" altLang="zh-CN" sz="1600" i="1">
                                          <a:latin typeface="Cambria Math" panose="02040503050406030204" pitchFamily="18" charset="0"/>
                                        </a:rPr>
                                      </m:ctrlPr>
                                    </m:dPr>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𝜙</m:t>
                                          </m:r>
                                        </m:e>
                                        <m:sub>
                                          <m:r>
                                            <a:rPr lang="en-US" altLang="zh-CN" sz="1600" i="1">
                                              <a:latin typeface="Cambria Math" panose="02040503050406030204" pitchFamily="18" charset="0"/>
                                            </a:rPr>
                                            <m:t>𝒮</m:t>
                                          </m:r>
                                        </m:sub>
                                        <m:sup>
                                          <m:r>
                                            <m:rPr>
                                              <m:sty m:val="p"/>
                                            </m:rPr>
                                            <a:rPr lang="en-US" altLang="zh-CN" sz="1600">
                                              <a:latin typeface="Cambria Math" panose="02040503050406030204" pitchFamily="18" charset="0"/>
                                            </a:rPr>
                                            <m:t>s</m:t>
                                          </m:r>
                                        </m:sup>
                                      </m:sSubSup>
                                      <m:d>
                                        <m:dPr>
                                          <m:ctrlPr>
                                            <a:rPr lang="zh-CN" altLang="zh-CN" sz="1600" i="1">
                                              <a:latin typeface="Cambria Math" panose="02040503050406030204" pitchFamily="18" charset="0"/>
                                            </a:rPr>
                                          </m:ctrlPr>
                                        </m:dPr>
                                        <m:e>
                                          <m:r>
                                            <a:rPr lang="en-US" altLang="zh-CN" sz="1600" b="1" i="1">
                                              <a:latin typeface="Cambria Math" panose="02040503050406030204" pitchFamily="18" charset="0"/>
                                            </a:rPr>
                                            <m:t>𝒙</m:t>
                                          </m:r>
                                          <m:r>
                                            <a:rPr lang="en-US" altLang="zh-CN" sz="1600" b="1" i="1">
                                              <a:latin typeface="Cambria Math" panose="02040503050406030204" pitchFamily="18" charset="0"/>
                                            </a:rPr>
                                            <m:t>;</m:t>
                                          </m:r>
                                          <m:r>
                                            <a:rPr lang="en-US" altLang="zh-CN" sz="1600" b="1" i="1">
                                              <a:latin typeface="Cambria Math" panose="02040503050406030204" pitchFamily="18" charset="0"/>
                                            </a:rPr>
                                            <m:t>𝑫</m:t>
                                          </m:r>
                                        </m:e>
                                      </m:d>
                                    </m:e>
                                  </m:d>
                                  <m:r>
                                    <m:rPr>
                                      <m:sty m:val="p"/>
                                    </m:rPr>
                                    <a:rPr lang="en-US" altLang="zh-CN" sz="1600">
                                      <a:latin typeface="Cambria Math" panose="02040503050406030204" pitchFamily="18" charset="0"/>
                                    </a:rPr>
                                    <m:t>d</m:t>
                                  </m:r>
                                  <m:r>
                                    <a:rPr lang="en-US" altLang="zh-CN" sz="1600" i="1">
                                      <a:latin typeface="Cambria Math" panose="02040503050406030204" pitchFamily="18" charset="0"/>
                                    </a:rPr>
                                    <m:t>𝐴</m:t>
                                  </m:r>
                                </m:e>
                              </m:nary>
                              <m:r>
                                <a:rPr lang="en-US" altLang="zh-CN" sz="1600" i="1">
                                  <a:latin typeface="Cambria Math" panose="02040503050406030204" pitchFamily="18" charset="0"/>
                                </a:rPr>
                                <m:t>≤</m:t>
                              </m:r>
                              <m:bar>
                                <m:barPr>
                                  <m:pos m:val="top"/>
                                  <m:ctrlPr>
                                    <a:rPr lang="zh-CN" altLang="zh-CN" sz="1600" i="1">
                                      <a:latin typeface="Cambria Math" panose="02040503050406030204" pitchFamily="18" charset="0"/>
                                    </a:rPr>
                                  </m:ctrlPr>
                                </m:barPr>
                                <m:e>
                                  <m:r>
                                    <m:rPr>
                                      <m:sty m:val="p"/>
                                    </m:rPr>
                                    <a:rPr lang="en-US" altLang="zh-CN" sz="1600">
                                      <a:latin typeface="Cambria Math" panose="02040503050406030204" pitchFamily="18" charset="0"/>
                                    </a:rPr>
                                    <m:t>V</m:t>
                                  </m:r>
                                </m:e>
                              </m:bar>
                              <m:nary>
                                <m:naryPr>
                                  <m:supHide m:val="on"/>
                                  <m:ctrlPr>
                                    <a:rPr lang="zh-CN" altLang="zh-CN" sz="1600" i="1">
                                      <a:latin typeface="Cambria Math" panose="02040503050406030204" pitchFamily="18" charset="0"/>
                                    </a:rPr>
                                  </m:ctrlPr>
                                </m:naryPr>
                                <m:sub>
                                  <m:r>
                                    <a:rPr lang="en-US" altLang="zh-CN" sz="1600" i="1">
                                      <a:latin typeface="Cambria Math" panose="02040503050406030204" pitchFamily="18" charset="0"/>
                                    </a:rPr>
                                    <m:t>𝒮</m:t>
                                  </m:r>
                                </m:sub>
                                <m:sup/>
                                <m:e>
                                  <m:r>
                                    <a:rPr lang="en-US" altLang="zh-CN" sz="1600" i="1">
                                      <a:latin typeface="Cambria Math" panose="02040503050406030204" pitchFamily="18" charset="0"/>
                                    </a:rPr>
                                    <m:t>𝑡</m:t>
                                  </m:r>
                                  <m:r>
                                    <m:rPr>
                                      <m:sty m:val="p"/>
                                    </m:rPr>
                                    <a:rPr lang="en-US" altLang="zh-CN" sz="1600">
                                      <a:latin typeface="Cambria Math" panose="02040503050406030204" pitchFamily="18" charset="0"/>
                                    </a:rPr>
                                    <m:t>d</m:t>
                                  </m:r>
                                  <m:r>
                                    <a:rPr lang="en-US" altLang="zh-CN" sz="1600" i="1">
                                      <a:latin typeface="Cambria Math" panose="02040503050406030204" pitchFamily="18" charset="0"/>
                                    </a:rPr>
                                    <m:t>𝐴</m:t>
                                  </m:r>
                                </m:e>
                              </m:nary>
                              <m:r>
                                <a:rPr lang="en-US" altLang="zh-CN" sz="1600" b="0" i="1" smtClean="0">
                                  <a:latin typeface="Cambria Math" panose="02040503050406030204" pitchFamily="18" charset="0"/>
                                </a:rPr>
                                <m:t>,</m:t>
                              </m:r>
                            </m:oMath>
                          </m:oMathPara>
                        </a14:m>
                        <a:endParaRPr lang="zh-CN" altLang="en-US" sz="1400" dirty="0"/>
                      </a:p>
                    </p:txBody>
                  </p:sp>
                </mc:Choice>
                <mc:Fallback xmlns="">
                  <p:sp>
                    <p:nvSpPr>
                      <p:cNvPr id="19" name="文本框 18">
                        <a:extLst>
                          <a:ext uri="{FF2B5EF4-FFF2-40B4-BE49-F238E27FC236}">
                            <a16:creationId xmlns:a16="http://schemas.microsoft.com/office/drawing/2014/main" id="{FB0E7792-757C-58DE-B2ED-54A070A86C4C}"/>
                          </a:ext>
                        </a:extLst>
                      </p:cNvPr>
                      <p:cNvSpPr txBox="1">
                        <a:spLocks noRot="1" noChangeAspect="1" noMove="1" noResize="1" noEditPoints="1" noAdjustHandles="1" noChangeArrowheads="1" noChangeShapeType="1" noTextEdit="1"/>
                      </p:cNvSpPr>
                      <p:nvPr/>
                    </p:nvSpPr>
                    <p:spPr>
                      <a:xfrm>
                        <a:off x="1698853" y="4120528"/>
                        <a:ext cx="3001143" cy="5970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D3B4576-F0FC-6395-0395-BF5AC0059025}"/>
                          </a:ext>
                        </a:extLst>
                      </p:cNvPr>
                      <p:cNvSpPr txBox="1"/>
                      <p:nvPr/>
                    </p:nvSpPr>
                    <p:spPr>
                      <a:xfrm>
                        <a:off x="2108271" y="4961199"/>
                        <a:ext cx="208264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a:latin typeface="Cambria Math" panose="02040503050406030204" pitchFamily="18" charset="0"/>
                                </a:rPr>
                                <m:t>𝑼</m:t>
                              </m:r>
                              <m:r>
                                <a:rPr lang="en-US" altLang="zh-CN" sz="1600" i="1">
                                  <a:latin typeface="Cambria Math" panose="02040503050406030204" pitchFamily="18" charset="0"/>
                                </a:rPr>
                                <m:t>∈</m:t>
                              </m:r>
                              <m:r>
                                <a:rPr lang="en-US" altLang="zh-CN" sz="1600" i="1">
                                  <a:latin typeface="Cambria Math" panose="02040503050406030204" pitchFamily="18" charset="0"/>
                                </a:rPr>
                                <m:t>𝒰</m:t>
                              </m:r>
                              <m:r>
                                <a:rPr lang="en-US" altLang="zh-CN" sz="1600">
                                  <a:latin typeface="Cambria Math" panose="02040503050406030204" pitchFamily="18" charset="0"/>
                                </a:rPr>
                                <m:t>,</m:t>
                              </m:r>
                              <m:r>
                                <a:rPr lang="en-US" altLang="zh-CN" sz="1600" b="1" i="1">
                                  <a:latin typeface="Cambria Math" panose="02040503050406030204" pitchFamily="18" charset="0"/>
                                </a:rPr>
                                <m:t>𝑫</m:t>
                              </m:r>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𝒰</m:t>
                                  </m:r>
                                </m:e>
                                <m:sub>
                                  <m:r>
                                    <a:rPr lang="en-US" altLang="zh-CN" sz="1600" b="1" i="1">
                                      <a:latin typeface="Cambria Math" panose="02040503050406030204" pitchFamily="18" charset="0"/>
                                    </a:rPr>
                                    <m:t>𝑫</m:t>
                                  </m:r>
                                </m:sub>
                              </m:sSub>
                            </m:oMath>
                          </m:oMathPara>
                        </a14:m>
                        <a:endParaRPr lang="zh-CN" altLang="en-US" sz="1600" dirty="0"/>
                      </a:p>
                    </p:txBody>
                  </p:sp>
                </mc:Choice>
                <mc:Fallback xmlns="">
                  <p:sp>
                    <p:nvSpPr>
                      <p:cNvPr id="20" name="文本框 19">
                        <a:extLst>
                          <a:ext uri="{FF2B5EF4-FFF2-40B4-BE49-F238E27FC236}">
                            <a16:creationId xmlns:a16="http://schemas.microsoft.com/office/drawing/2014/main" id="{7D3B4576-F0FC-6395-0395-BF5AC0059025}"/>
                          </a:ext>
                        </a:extLst>
                      </p:cNvPr>
                      <p:cNvSpPr txBox="1">
                        <a:spLocks noRot="1" noChangeAspect="1" noMove="1" noResize="1" noEditPoints="1" noAdjustHandles="1" noChangeArrowheads="1" noChangeShapeType="1" noTextEdit="1"/>
                      </p:cNvSpPr>
                      <p:nvPr/>
                    </p:nvSpPr>
                    <p:spPr>
                      <a:xfrm>
                        <a:off x="2108271" y="4961199"/>
                        <a:ext cx="2082641"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16FABF9-27C8-8F90-7B75-E45A24FC32D2}"/>
                          </a:ext>
                        </a:extLst>
                      </p:cNvPr>
                      <p:cNvSpPr txBox="1"/>
                      <p:nvPr/>
                    </p:nvSpPr>
                    <p:spPr>
                      <a:xfrm>
                        <a:off x="494876" y="1304462"/>
                        <a:ext cx="2494177"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zh-CN" sz="1600">
                                  <a:latin typeface="Cambria Math" panose="02040503050406030204" pitchFamily="18" charset="0"/>
                                </a:rPr>
                                <m:t>Find</m:t>
                              </m:r>
                              <m:r>
                                <a:rPr lang="en-US" altLang="zh-CN" sz="1600" i="1">
                                  <a:latin typeface="Cambria Math" panose="02040503050406030204" pitchFamily="18" charset="0"/>
                                </a:rPr>
                                <m:t>  </m:t>
                              </m:r>
                              <m:r>
                                <a:rPr lang="en-US" altLang="zh-CN" sz="1600" b="1" i="1">
                                  <a:latin typeface="Cambria Math" panose="02040503050406030204" pitchFamily="18" charset="0"/>
                                </a:rPr>
                                <m:t>𝑫</m:t>
                              </m:r>
                              <m:r>
                                <a:rPr lang="en-US" altLang="zh-CN" sz="1600" b="1" i="1">
                                  <a:latin typeface="Cambria Math" panose="02040503050406030204" pitchFamily="18" charset="0"/>
                                </a:rPr>
                                <m:t>, </m:t>
                              </m:r>
                              <m:r>
                                <a:rPr lang="en-US" altLang="zh-CN" sz="1600" b="1" i="1">
                                  <a:latin typeface="Cambria Math" panose="02040503050406030204" pitchFamily="18" charset="0"/>
                                </a:rPr>
                                <m:t>𝑼</m:t>
                              </m:r>
                              <m:d>
                                <m:dPr>
                                  <m:ctrlPr>
                                    <a:rPr lang="zh-CN" altLang="zh-CN" sz="1600" i="1">
                                      <a:latin typeface="Cambria Math" panose="02040503050406030204" pitchFamily="18" charset="0"/>
                                    </a:rPr>
                                  </m:ctrlPr>
                                </m:dPr>
                                <m:e>
                                  <m:r>
                                    <a:rPr lang="en-US" altLang="zh-CN" sz="1600" b="1" i="1">
                                      <a:latin typeface="Cambria Math" panose="02040503050406030204" pitchFamily="18" charset="0"/>
                                    </a:rPr>
                                    <m:t>𝒙</m:t>
                                  </m:r>
                                  <m:r>
                                    <a:rPr lang="en-US" altLang="zh-CN" sz="1600" b="1" i="1">
                                      <a:latin typeface="Cambria Math" panose="02040503050406030204" pitchFamily="18" charset="0"/>
                                    </a:rPr>
                                    <m:t>;</m:t>
                                  </m:r>
                                  <m:r>
                                    <a:rPr lang="en-US" altLang="zh-CN" sz="1600" b="1" i="1">
                                      <a:latin typeface="Cambria Math" panose="02040503050406030204" pitchFamily="18" charset="0"/>
                                    </a:rPr>
                                    <m:t>𝑫</m:t>
                                  </m:r>
                                </m:e>
                              </m:d>
                            </m:oMath>
                          </m:oMathPara>
                        </a14:m>
                        <a:endParaRPr lang="zh-CN" altLang="en-US" sz="1400" dirty="0"/>
                      </a:p>
                    </p:txBody>
                  </p:sp>
                </mc:Choice>
                <mc:Fallback xmlns="">
                  <p:sp>
                    <p:nvSpPr>
                      <p:cNvPr id="21" name="文本框 20">
                        <a:extLst>
                          <a:ext uri="{FF2B5EF4-FFF2-40B4-BE49-F238E27FC236}">
                            <a16:creationId xmlns:a16="http://schemas.microsoft.com/office/drawing/2014/main" id="{616FABF9-27C8-8F90-7B75-E45A24FC32D2}"/>
                          </a:ext>
                        </a:extLst>
                      </p:cNvPr>
                      <p:cNvSpPr txBox="1">
                        <a:spLocks noRot="1" noChangeAspect="1" noMove="1" noResize="1" noEditPoints="1" noAdjustHandles="1" noChangeArrowheads="1" noChangeShapeType="1" noTextEdit="1"/>
                      </p:cNvSpPr>
                      <p:nvPr/>
                    </p:nvSpPr>
                    <p:spPr>
                      <a:xfrm>
                        <a:off x="494876" y="1304462"/>
                        <a:ext cx="2494177"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EA25064-E11E-E2C8-0F3A-31B316CB5850}"/>
                          </a:ext>
                        </a:extLst>
                      </p:cNvPr>
                      <p:cNvSpPr txBox="1"/>
                      <p:nvPr/>
                    </p:nvSpPr>
                    <p:spPr>
                      <a:xfrm>
                        <a:off x="878559" y="5543337"/>
                        <a:ext cx="4848008" cy="4188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rPr>
                                <m:t>𝑫</m:t>
                              </m:r>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Sup>
                                        <m:sSubSupPr>
                                          <m:ctrlPr>
                                            <a:rPr lang="zh-CN" altLang="en-US" sz="1600" i="1">
                                              <a:latin typeface="Cambria Math" panose="02040503050406030204" pitchFamily="18" charset="0"/>
                                            </a:rPr>
                                          </m:ctrlPr>
                                        </m:sSubSupPr>
                                        <m:e>
                                          <m:r>
                                            <a:rPr lang="zh-CN" altLang="en-US" sz="1600" b="1" i="1">
                                              <a:latin typeface="Cambria Math" panose="02040503050406030204" pitchFamily="18" charset="0"/>
                                            </a:rPr>
                                            <m:t>𝑫</m:t>
                                          </m:r>
                                        </m:e>
                                        <m:sub>
                                          <m:r>
                                            <a:rPr lang="zh-CN" altLang="en-US" sz="1600">
                                              <a:latin typeface="Cambria Math" panose="02040503050406030204" pitchFamily="18" charset="0"/>
                                            </a:rPr>
                                            <m:t>1</m:t>
                                          </m:r>
                                        </m:sub>
                                        <m:sup>
                                          <m:r>
                                            <a:rPr lang="zh-CN" altLang="en-US" sz="1600">
                                              <a:latin typeface="Cambria Math" panose="02040503050406030204" pitchFamily="18" charset="0"/>
                                            </a:rPr>
                                            <m:t>⊤</m:t>
                                          </m:r>
                                        </m:sup>
                                      </m:sSubSup>
                                      <m:r>
                                        <a:rPr lang="zh-CN" altLang="en-US" sz="160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b="1" i="1">
                                              <a:latin typeface="Cambria Math" panose="02040503050406030204" pitchFamily="18" charset="0"/>
                                            </a:rPr>
                                            <m:t>𝑫</m:t>
                                          </m:r>
                                        </m:e>
                                        <m:sub>
                                          <m:r>
                                            <a:rPr lang="zh-CN" altLang="en-US" sz="1600">
                                              <a:latin typeface="Cambria Math" panose="02040503050406030204" pitchFamily="18" charset="0"/>
                                            </a:rPr>
                                            <m:t>2</m:t>
                                          </m:r>
                                        </m:sub>
                                        <m:sup>
                                          <m:r>
                                            <a:rPr lang="zh-CN" altLang="en-US" sz="1600">
                                              <a:latin typeface="Cambria Math" panose="02040503050406030204" pitchFamily="18" charset="0"/>
                                            </a:rPr>
                                            <m:t>⊤</m:t>
                                          </m:r>
                                        </m:sup>
                                      </m:sSubSup>
                                      <m:r>
                                        <a:rPr lang="zh-CN" altLang="en-US" sz="160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b="1" i="1">
                                              <a:latin typeface="Cambria Math" panose="02040503050406030204" pitchFamily="18" charset="0"/>
                                            </a:rPr>
                                            <m:t>𝑫</m:t>
                                          </m:r>
                                        </m:e>
                                        <m:sub>
                                          <m:r>
                                            <a:rPr lang="zh-CN" altLang="en-US" sz="1600" i="1">
                                              <a:latin typeface="Cambria Math" panose="02040503050406030204" pitchFamily="18" charset="0"/>
                                            </a:rPr>
                                            <m:t>𝑛</m:t>
                                          </m:r>
                                        </m:sub>
                                        <m:sup>
                                          <m:r>
                                            <a:rPr lang="zh-CN" altLang="en-US" sz="1600">
                                              <a:latin typeface="Cambria Math" panose="02040503050406030204" pitchFamily="18" charset="0"/>
                                            </a:rPr>
                                            <m:t>⊤</m:t>
                                          </m:r>
                                        </m:sup>
                                      </m:sSubSup>
                                    </m:e>
                                  </m:d>
                                </m:e>
                                <m:sup>
                                  <m:r>
                                    <a:rPr lang="zh-CN" altLang="en-US" sz="1600">
                                      <a:latin typeface="Cambria Math" panose="02040503050406030204" pitchFamily="18" charset="0"/>
                                    </a:rPr>
                                    <m:t>⊤</m:t>
                                  </m:r>
                                </m:sup>
                              </m:sSup>
                              <m:r>
                                <a:rPr lang="en-US" altLang="zh-CN" sz="1600">
                                  <a:latin typeface="Cambria Math" panose="02040503050406030204" pitchFamily="18" charset="0"/>
                                </a:rPr>
                                <m:t>,</m:t>
                              </m:r>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𝑫</m:t>
                                  </m:r>
                                </m:e>
                                <m:sub>
                                  <m:r>
                                    <a:rPr lang="zh-CN" altLang="en-US" sz="1600" i="1">
                                      <a:latin typeface="Cambria Math" panose="02040503050406030204" pitchFamily="18" charset="0"/>
                                    </a:rPr>
                                    <m:t>𝑖</m:t>
                                  </m:r>
                                </m:sub>
                              </m:sSub>
                              <m:r>
                                <a:rPr lang="zh-CN" altLang="en-US" sz="160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𝑥</m:t>
                                          </m:r>
                                        </m:e>
                                        <m:sub>
                                          <m:r>
                                            <a:rPr lang="zh-CN" altLang="en-US" sz="1600">
                                              <a:latin typeface="Cambria Math" panose="02040503050406030204" pitchFamily="18" charset="0"/>
                                            </a:rPr>
                                            <m:t>0</m:t>
                                          </m:r>
                                        </m:sub>
                                        <m:sup>
                                          <m:r>
                                            <a:rPr lang="zh-CN" altLang="en-US" sz="1600" i="1">
                                              <a:latin typeface="Cambria Math" panose="02040503050406030204" pitchFamily="18" charset="0"/>
                                            </a:rPr>
                                            <m:t>𝑖</m:t>
                                          </m:r>
                                        </m:sup>
                                      </m:sSubSup>
                                      <m:r>
                                        <a:rPr lang="zh-CN" altLang="en-US" sz="160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𝑦</m:t>
                                          </m:r>
                                        </m:e>
                                        <m:sub>
                                          <m:r>
                                            <a:rPr lang="zh-CN" altLang="en-US" sz="1600">
                                              <a:latin typeface="Cambria Math" panose="02040503050406030204" pitchFamily="18" charset="0"/>
                                            </a:rPr>
                                            <m:t>0</m:t>
                                          </m:r>
                                        </m:sub>
                                        <m:sup>
                                          <m:r>
                                            <a:rPr lang="zh-CN" altLang="en-US" sz="1600" i="1">
                                              <a:latin typeface="Cambria Math" panose="02040503050406030204" pitchFamily="18" charset="0"/>
                                            </a:rPr>
                                            <m:t>𝑖</m:t>
                                          </m:r>
                                        </m:sup>
                                      </m:sSubSup>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𝑖</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𝐿</m:t>
                                          </m:r>
                                        </m:e>
                                        <m:sub>
                                          <m:r>
                                            <a:rPr lang="zh-CN" altLang="en-US" sz="1600" i="1">
                                              <a:latin typeface="Cambria Math" panose="02040503050406030204" pitchFamily="18" charset="0"/>
                                            </a:rPr>
                                            <m:t>𝑖</m:t>
                                          </m:r>
                                        </m:sub>
                                      </m:sSub>
                                      <m:r>
                                        <a:rPr lang="zh-CN" altLang="en-US" sz="160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𝑖</m:t>
                                          </m:r>
                                        </m:sub>
                                        <m:sup>
                                          <m:r>
                                            <a:rPr lang="zh-CN" altLang="en-US" sz="1600">
                                              <a:latin typeface="Cambria Math" panose="02040503050406030204" pitchFamily="18" charset="0"/>
                                            </a:rPr>
                                            <m:t>1</m:t>
                                          </m:r>
                                        </m:sup>
                                      </m:sSubSup>
                                      <m:r>
                                        <a:rPr lang="zh-CN" altLang="en-US" sz="160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𝑖</m:t>
                                          </m:r>
                                        </m:sub>
                                        <m:sup>
                                          <m:r>
                                            <a:rPr lang="zh-CN" altLang="en-US" sz="1600">
                                              <a:latin typeface="Cambria Math" panose="02040503050406030204" pitchFamily="18" charset="0"/>
                                            </a:rPr>
                                            <m:t>2</m:t>
                                          </m:r>
                                        </m:sup>
                                      </m:sSubSup>
                                      <m:r>
                                        <a:rPr lang="zh-CN" altLang="en-US" sz="160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𝑡</m:t>
                                          </m:r>
                                        </m:e>
                                        <m:sub>
                                          <m:r>
                                            <a:rPr lang="zh-CN" altLang="en-US" sz="1600" i="1">
                                              <a:latin typeface="Cambria Math" panose="02040503050406030204" pitchFamily="18" charset="0"/>
                                            </a:rPr>
                                            <m:t>𝑖</m:t>
                                          </m:r>
                                        </m:sub>
                                        <m:sup>
                                          <m:r>
                                            <a:rPr lang="zh-CN" altLang="en-US" sz="1600">
                                              <a:latin typeface="Cambria Math" panose="02040503050406030204" pitchFamily="18" charset="0"/>
                                            </a:rPr>
                                            <m:t>3</m:t>
                                          </m:r>
                                        </m:sup>
                                      </m:sSubSup>
                                    </m:e>
                                  </m:d>
                                </m:e>
                                <m:sup>
                                  <m:r>
                                    <a:rPr lang="zh-CN" altLang="en-US" sz="1600">
                                      <a:latin typeface="Cambria Math" panose="02040503050406030204" pitchFamily="18" charset="0"/>
                                    </a:rPr>
                                    <m:t>⊤</m:t>
                                  </m:r>
                                </m:sup>
                              </m:sSup>
                            </m:oMath>
                          </m:oMathPara>
                        </a14:m>
                        <a:endParaRPr lang="zh-CN" altLang="en-US" sz="1600" dirty="0"/>
                      </a:p>
                    </p:txBody>
                  </p:sp>
                </mc:Choice>
                <mc:Fallback xmlns="">
                  <p:sp>
                    <p:nvSpPr>
                      <p:cNvPr id="22" name="文本框 21">
                        <a:extLst>
                          <a:ext uri="{FF2B5EF4-FFF2-40B4-BE49-F238E27FC236}">
                            <a16:creationId xmlns:a16="http://schemas.microsoft.com/office/drawing/2014/main" id="{9EA25064-E11E-E2C8-0F3A-31B316CB5850}"/>
                          </a:ext>
                        </a:extLst>
                      </p:cNvPr>
                      <p:cNvSpPr txBox="1">
                        <a:spLocks noRot="1" noChangeAspect="1" noMove="1" noResize="1" noEditPoints="1" noAdjustHandles="1" noChangeArrowheads="1" noChangeShapeType="1" noTextEdit="1"/>
                      </p:cNvSpPr>
                      <p:nvPr/>
                    </p:nvSpPr>
                    <p:spPr>
                      <a:xfrm>
                        <a:off x="878559" y="5543337"/>
                        <a:ext cx="4848008" cy="418897"/>
                      </a:xfrm>
                      <a:prstGeom prst="rect">
                        <a:avLst/>
                      </a:prstGeom>
                      <a:blipFill>
                        <a:blip r:embed="rId14"/>
                        <a:stretch>
                          <a:fillRect/>
                        </a:stretch>
                      </a:blipFill>
                    </p:spPr>
                    <p:txBody>
                      <a:bodyPr/>
                      <a:lstStyle/>
                      <a:p>
                        <a:r>
                          <a:rPr lang="zh-CN" altLang="en-US">
                            <a:noFill/>
                          </a:rPr>
                          <a:t> </a:t>
                        </a:r>
                      </a:p>
                    </p:txBody>
                  </p:sp>
                </mc:Fallback>
              </mc:AlternateContent>
            </p:grpSp>
            <p:sp>
              <p:nvSpPr>
                <p:cNvPr id="14" name="文本框 13">
                  <a:extLst>
                    <a:ext uri="{FF2B5EF4-FFF2-40B4-BE49-F238E27FC236}">
                      <a16:creationId xmlns:a16="http://schemas.microsoft.com/office/drawing/2014/main" id="{BD44965C-CA0A-5935-96B7-F31D011A39F5}"/>
                    </a:ext>
                  </a:extLst>
                </p:cNvPr>
                <p:cNvSpPr txBox="1"/>
                <p:nvPr/>
              </p:nvSpPr>
              <p:spPr>
                <a:xfrm>
                  <a:off x="195420" y="6149935"/>
                  <a:ext cx="5830602" cy="523220"/>
                </a:xfrm>
                <a:prstGeom prst="rect">
                  <a:avLst/>
                </a:prstGeom>
                <a:noFill/>
              </p:spPr>
              <p:txBody>
                <a:bodyPr wrap="square">
                  <a:spAutoFit/>
                </a:bodyPr>
                <a:lstStyle>
                  <a:defPPr>
                    <a:defRPr lang="zh-CN"/>
                  </a:defPPr>
                  <a:lvl1pPr algn="ctr">
                    <a:defRPr sz="1600">
                      <a:solidFill>
                        <a:srgbClr val="222222"/>
                      </a:solidFill>
                      <a:latin typeface="Times New Roman" panose="02020603050405020304" pitchFamily="18" charset="0"/>
                      <a:cs typeface="Times New Roman" panose="02020603050405020304" pitchFamily="18" charset="0"/>
                    </a:defRPr>
                  </a:lvl1pPr>
                </a:lstStyle>
                <a:p>
                  <a:r>
                    <a:rPr lang="en-US" altLang="zh-CN" sz="1400" dirty="0"/>
                    <a:t>D. Chapelle, K.-J. Bathe, </a:t>
                  </a:r>
                  <a:r>
                    <a:rPr lang="en-US" altLang="zh-CN" sz="1400" b="1" i="1" dirty="0"/>
                    <a:t>The finite element analysis of shells-fundamentals</a:t>
                  </a:r>
                  <a:r>
                    <a:rPr lang="en-US" altLang="zh-CN" sz="1400" dirty="0"/>
                    <a:t>, Springer Science &amp; Business Media, 2010.</a:t>
                  </a:r>
                  <a:endParaRPr lang="zh-CN" altLang="en-US" sz="1400" dirty="0"/>
                </a:p>
              </p:txBody>
            </p:sp>
          </p:grpSp>
          <p:sp>
            <p:nvSpPr>
              <p:cNvPr id="11" name="TextBox 19">
                <a:extLst>
                  <a:ext uri="{FF2B5EF4-FFF2-40B4-BE49-F238E27FC236}">
                    <a16:creationId xmlns:a16="http://schemas.microsoft.com/office/drawing/2014/main" id="{D921079E-A081-A4A2-D3BE-606EF91BE001}"/>
                  </a:ext>
                </a:extLst>
              </p:cNvPr>
              <p:cNvSpPr txBox="1">
                <a:spLocks noChangeArrowheads="1"/>
              </p:cNvSpPr>
              <p:nvPr/>
            </p:nvSpPr>
            <p:spPr bwMode="auto">
              <a:xfrm>
                <a:off x="2484513" y="1318148"/>
                <a:ext cx="2215483" cy="307777"/>
              </a:xfrm>
              <a:prstGeom prst="rect">
                <a:avLst/>
              </a:prstGeom>
              <a:noFill/>
              <a:ln w="28575">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400" b="1" dirty="0">
                    <a:solidFill>
                      <a:srgbClr val="003399"/>
                    </a:solidFill>
                    <a:latin typeface="微软雅黑" panose="020B0503020204020204" pitchFamily="34" charset="-122"/>
                    <a:ea typeface="微软雅黑" panose="020B0503020204020204" pitchFamily="34" charset="-122"/>
                    <a:cs typeface="Arial" pitchFamily="34" charset="0"/>
                  </a:rPr>
                  <a:t>参数域中的组件几何信息</a:t>
                </a:r>
              </a:p>
            </p:txBody>
          </p: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5042C63-82B1-0FE3-5802-C2D68C9E9EE4}"/>
                    </a:ext>
                  </a:extLst>
                </p:cNvPr>
                <p:cNvSpPr txBox="1"/>
                <p:nvPr/>
              </p:nvSpPr>
              <p:spPr>
                <a:xfrm>
                  <a:off x="6316272" y="2663706"/>
                  <a:ext cx="5122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z="1600" smtClean="0">
                            <a:latin typeface="Cambria Math" panose="02040503050406030204" pitchFamily="18" charset="0"/>
                          </a:rPr>
                          <m:t>S</m:t>
                        </m:r>
                        <m:r>
                          <a:rPr lang="zh-CN" altLang="en-US" sz="1600" i="0">
                            <a:latin typeface="Cambria Math" panose="02040503050406030204" pitchFamily="18" charset="0"/>
                          </a:rPr>
                          <m:t>.</m:t>
                        </m:r>
                        <m:r>
                          <m:rPr>
                            <m:sty m:val="p"/>
                          </m:rPr>
                          <a:rPr lang="zh-CN" altLang="en-US" sz="1600" i="0">
                            <a:latin typeface="Cambria Math" panose="02040503050406030204" pitchFamily="18" charset="0"/>
                          </a:rPr>
                          <m:t>t</m:t>
                        </m:r>
                        <m:r>
                          <a:rPr lang="zh-CN" altLang="en-US" sz="1600" i="0">
                            <a:latin typeface="Cambria Math" panose="02040503050406030204" pitchFamily="18" charset="0"/>
                          </a:rPr>
                          <m:t>. </m:t>
                        </m:r>
                      </m:oMath>
                    </m:oMathPara>
                  </a14:m>
                  <a:endParaRPr lang="zh-CN" altLang="en-US" sz="1600" dirty="0"/>
                </a:p>
              </p:txBody>
            </p:sp>
          </mc:Choice>
          <mc:Fallback xmlns="">
            <p:sp>
              <p:nvSpPr>
                <p:cNvPr id="40" name="文本框 39">
                  <a:extLst>
                    <a:ext uri="{FF2B5EF4-FFF2-40B4-BE49-F238E27FC236}">
                      <a16:creationId xmlns:a16="http://schemas.microsoft.com/office/drawing/2014/main" id="{15042C63-82B1-0FE3-5802-C2D68C9E9EE4}"/>
                    </a:ext>
                  </a:extLst>
                </p:cNvPr>
                <p:cNvSpPr txBox="1">
                  <a:spLocks noRot="1" noChangeAspect="1" noMove="1" noResize="1" noEditPoints="1" noAdjustHandles="1" noChangeArrowheads="1" noChangeShapeType="1" noTextEdit="1"/>
                </p:cNvSpPr>
                <p:nvPr/>
              </p:nvSpPr>
              <p:spPr>
                <a:xfrm>
                  <a:off x="6316272" y="2663706"/>
                  <a:ext cx="512218" cy="338554"/>
                </a:xfrm>
                <a:prstGeom prst="rect">
                  <a:avLst/>
                </a:prstGeom>
                <a:blipFill>
                  <a:blip r:embed="rId15"/>
                  <a:stretch>
                    <a:fillRect/>
                  </a:stretch>
                </a:blipFill>
              </p:spPr>
              <p:txBody>
                <a:bodyPr/>
                <a:lstStyle/>
                <a:p>
                  <a:r>
                    <a:rPr lang="zh-CN" altLang="en-US">
                      <a:noFill/>
                    </a:rPr>
                    <a:t> </a:t>
                  </a:r>
                </a:p>
              </p:txBody>
            </p:sp>
          </mc:Fallback>
        </mc:AlternateContent>
      </p:grpSp>
      <p:grpSp>
        <p:nvGrpSpPr>
          <p:cNvPr id="47" name="组合 46">
            <a:extLst>
              <a:ext uri="{FF2B5EF4-FFF2-40B4-BE49-F238E27FC236}">
                <a16:creationId xmlns:a16="http://schemas.microsoft.com/office/drawing/2014/main" id="{1059A22B-0C12-C932-EBB2-20FC14D80611}"/>
              </a:ext>
            </a:extLst>
          </p:cNvPr>
          <p:cNvGrpSpPr/>
          <p:nvPr/>
        </p:nvGrpSpPr>
        <p:grpSpPr>
          <a:xfrm>
            <a:off x="1184449" y="2841121"/>
            <a:ext cx="4855647" cy="3409804"/>
            <a:chOff x="1184449" y="2841121"/>
            <a:chExt cx="4855647" cy="3409804"/>
          </a:xfrm>
        </p:grpSpPr>
        <p:grpSp>
          <p:nvGrpSpPr>
            <p:cNvPr id="38" name="组合 37">
              <a:extLst>
                <a:ext uri="{FF2B5EF4-FFF2-40B4-BE49-F238E27FC236}">
                  <a16:creationId xmlns:a16="http://schemas.microsoft.com/office/drawing/2014/main" id="{2C2D7F4A-8C95-DB2F-9972-289985CDC030}"/>
                </a:ext>
              </a:extLst>
            </p:cNvPr>
            <p:cNvGrpSpPr/>
            <p:nvPr/>
          </p:nvGrpSpPr>
          <p:grpSpPr>
            <a:xfrm>
              <a:off x="1184449" y="4555102"/>
              <a:ext cx="3916921" cy="1695823"/>
              <a:chOff x="1188304" y="4581153"/>
              <a:chExt cx="3916921" cy="1695823"/>
            </a:xfrm>
          </p:grpSpPr>
          <p:sp>
            <p:nvSpPr>
              <p:cNvPr id="54" name="ïSļiḓé">
                <a:extLst>
                  <a:ext uri="{FF2B5EF4-FFF2-40B4-BE49-F238E27FC236}">
                    <a16:creationId xmlns:a16="http://schemas.microsoft.com/office/drawing/2014/main" id="{A753224A-59A6-073D-F79C-36E314BFEB78}"/>
                  </a:ext>
                </a:extLst>
              </p:cNvPr>
              <p:cNvSpPr/>
              <p:nvPr/>
            </p:nvSpPr>
            <p:spPr bwMode="auto">
              <a:xfrm rot="2494043" flipV="1">
                <a:off x="4514129" y="4581153"/>
                <a:ext cx="591096" cy="453717"/>
              </a:xfrm>
              <a:custGeom>
                <a:avLst/>
                <a:gdLst>
                  <a:gd name="T0" fmla="*/ 561 w 596"/>
                  <a:gd name="T1" fmla="*/ 321 h 480"/>
                  <a:gd name="T2" fmla="*/ 517 w 596"/>
                  <a:gd name="T3" fmla="*/ 275 h 480"/>
                  <a:gd name="T4" fmla="*/ 0 w 596"/>
                  <a:gd name="T5" fmla="*/ 441 h 480"/>
                  <a:gd name="T6" fmla="*/ 404 w 596"/>
                  <a:gd name="T7" fmla="*/ 160 h 480"/>
                  <a:gd name="T8" fmla="*/ 356 w 596"/>
                  <a:gd name="T9" fmla="*/ 111 h 480"/>
                  <a:gd name="T10" fmla="*/ 596 w 596"/>
                  <a:gd name="T11" fmla="*/ 0 h 480"/>
                  <a:gd name="T12" fmla="*/ 561 w 596"/>
                  <a:gd name="T13" fmla="*/ 321 h 480"/>
                </a:gdLst>
                <a:ahLst/>
                <a:cxnLst>
                  <a:cxn ang="0">
                    <a:pos x="T0" y="T1"/>
                  </a:cxn>
                  <a:cxn ang="0">
                    <a:pos x="T2" y="T3"/>
                  </a:cxn>
                  <a:cxn ang="0">
                    <a:pos x="T4" y="T5"/>
                  </a:cxn>
                  <a:cxn ang="0">
                    <a:pos x="T6" y="T7"/>
                  </a:cxn>
                  <a:cxn ang="0">
                    <a:pos x="T8" y="T9"/>
                  </a:cxn>
                  <a:cxn ang="0">
                    <a:pos x="T10" y="T11"/>
                  </a:cxn>
                  <a:cxn ang="0">
                    <a:pos x="T12" y="T13"/>
                  </a:cxn>
                </a:cxnLst>
                <a:rect l="0" t="0" r="r" b="b"/>
                <a:pathLst>
                  <a:path w="596" h="480">
                    <a:moveTo>
                      <a:pt x="561" y="321"/>
                    </a:moveTo>
                    <a:cubicBezTo>
                      <a:pt x="547" y="306"/>
                      <a:pt x="532" y="290"/>
                      <a:pt x="517" y="275"/>
                    </a:cubicBezTo>
                    <a:cubicBezTo>
                      <a:pt x="390" y="416"/>
                      <a:pt x="186" y="480"/>
                      <a:pt x="0" y="441"/>
                    </a:cubicBezTo>
                    <a:cubicBezTo>
                      <a:pt x="172" y="430"/>
                      <a:pt x="332" y="316"/>
                      <a:pt x="404" y="160"/>
                    </a:cubicBezTo>
                    <a:cubicBezTo>
                      <a:pt x="388" y="144"/>
                      <a:pt x="372" y="127"/>
                      <a:pt x="356" y="111"/>
                    </a:cubicBezTo>
                    <a:cubicBezTo>
                      <a:pt x="420" y="89"/>
                      <a:pt x="514" y="48"/>
                      <a:pt x="596" y="0"/>
                    </a:cubicBezTo>
                    <a:cubicBezTo>
                      <a:pt x="591" y="108"/>
                      <a:pt x="567" y="213"/>
                      <a:pt x="561" y="321"/>
                    </a:cubicBezTo>
                    <a:close/>
                  </a:path>
                </a:pathLst>
              </a:custGeom>
              <a:solidFill>
                <a:srgbClr val="C00000"/>
              </a:solidFill>
              <a:ln>
                <a:noFill/>
              </a:ln>
            </p:spPr>
            <p:txBody>
              <a:bodyPr anchor="ctr"/>
              <a:lstStyle/>
              <a:p>
                <a:pPr algn="ctr"/>
                <a:endParaRPr/>
              </a:p>
            </p:txBody>
          </p:sp>
          <p:sp>
            <p:nvSpPr>
              <p:cNvPr id="58" name="文本框 57">
                <a:extLst>
                  <a:ext uri="{FF2B5EF4-FFF2-40B4-BE49-F238E27FC236}">
                    <a16:creationId xmlns:a16="http://schemas.microsoft.com/office/drawing/2014/main" id="{89B5E99D-F28E-A8FD-6DF6-353F4D7234A2}"/>
                  </a:ext>
                </a:extLst>
              </p:cNvPr>
              <p:cNvSpPr txBox="1"/>
              <p:nvPr/>
            </p:nvSpPr>
            <p:spPr>
              <a:xfrm>
                <a:off x="1286597" y="5907644"/>
                <a:ext cx="3523080" cy="369332"/>
              </a:xfrm>
              <a:prstGeom prst="rect">
                <a:avLst/>
              </a:prstGeom>
              <a:noFill/>
            </p:spPr>
            <p:txBody>
              <a:bodyPr wrap="square">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zh-CN" altLang="en-US" dirty="0"/>
                  <a:t>沿厚度积分简化后的柔度函数</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396BA64-52C9-F2DD-4107-D270F438C2B5}"/>
                      </a:ext>
                    </a:extLst>
                  </p:cNvPr>
                  <p:cNvSpPr txBox="1"/>
                  <p:nvPr/>
                </p:nvSpPr>
                <p:spPr>
                  <a:xfrm>
                    <a:off x="1188304" y="5281566"/>
                    <a:ext cx="3719667" cy="533929"/>
                  </a:xfrm>
                  <a:prstGeom prst="rect">
                    <a:avLst/>
                  </a:prstGeom>
                  <a:solidFill>
                    <a:schemeClr val="accent4">
                      <a:lumMod val="20000"/>
                      <a:lumOff val="80000"/>
                      <a:alpha val="40000"/>
                    </a:schemeClr>
                  </a:solidFill>
                </p:spPr>
                <p:txBody>
                  <a:bodyPr wrap="square">
                    <a:spAutoFit/>
                  </a:bodyPr>
                  <a:lstStyle>
                    <a:defPPr>
                      <a:defRPr lang="zh-CN"/>
                    </a:defPPr>
                    <a:lvl1pPr>
                      <a:defRPr i="1"/>
                    </a:lvl1pPr>
                  </a:lstStyle>
                  <a:p>
                    <a:pPr/>
                    <a14:m>
                      <m:oMathPara xmlns:m="http://schemas.openxmlformats.org/officeDocument/2006/math">
                        <m:oMathParaPr>
                          <m:jc m:val="centerGroup"/>
                        </m:oMathParaPr>
                        <m:oMath xmlns:m="http://schemas.openxmlformats.org/officeDocument/2006/math">
                          <m:r>
                            <a:rPr lang="zh-CN" altLang="en-US" sz="1400">
                              <a:latin typeface="Cambria Math" panose="02040503050406030204" pitchFamily="18" charset="0"/>
                            </a:rPr>
                            <m:t>𝐶</m:t>
                          </m:r>
                          <m:r>
                            <a:rPr lang="zh-CN" altLang="en-US" sz="1400">
                              <a:latin typeface="Cambria Math" panose="02040503050406030204" pitchFamily="18" charset="0"/>
                            </a:rPr>
                            <m:t>=</m:t>
                          </m:r>
                          <m:r>
                            <a:rPr lang="zh-CN" altLang="en-US" sz="1400">
                              <a:latin typeface="Cambria Math" panose="02040503050406030204" pitchFamily="18" charset="0"/>
                            </a:rPr>
                            <m:t>𝐶</m:t>
                          </m:r>
                          <m:d>
                            <m:dPr>
                              <m:ctrlPr>
                                <a:rPr lang="zh-CN" altLang="en-US" sz="1400" i="1">
                                  <a:latin typeface="Cambria Math" panose="02040503050406030204" pitchFamily="18" charset="0"/>
                                </a:rPr>
                              </m:ctrlPr>
                            </m:dPr>
                            <m:e>
                              <m:r>
                                <a:rPr lang="zh-CN" altLang="en-US" sz="1400">
                                  <a:latin typeface="Cambria Math" panose="02040503050406030204" pitchFamily="18" charset="0"/>
                                </a:rPr>
                                <m:t>𝑼</m:t>
                              </m:r>
                              <m:d>
                                <m:dPr>
                                  <m:ctrlPr>
                                    <a:rPr lang="zh-CN" altLang="en-US" sz="1400" i="1">
                                      <a:latin typeface="Cambria Math" panose="02040503050406030204" pitchFamily="18" charset="0"/>
                                    </a:rPr>
                                  </m:ctrlPr>
                                </m:dPr>
                                <m:e>
                                  <m:r>
                                    <a:rPr lang="zh-CN" altLang="en-US" sz="1400">
                                      <a:latin typeface="Cambria Math" panose="02040503050406030204" pitchFamily="18" charset="0"/>
                                    </a:rPr>
                                    <m:t>𝑫</m:t>
                                  </m:r>
                                </m:e>
                              </m:d>
                              <m:r>
                                <a:rPr lang="zh-CN" altLang="en-US" sz="1400">
                                  <a:latin typeface="Cambria Math" panose="02040503050406030204" pitchFamily="18" charset="0"/>
                                </a:rPr>
                                <m:t>,</m:t>
                              </m:r>
                              <m:r>
                                <a:rPr lang="zh-CN" altLang="en-US" sz="1400">
                                  <a:latin typeface="Cambria Math" panose="02040503050406030204" pitchFamily="18" charset="0"/>
                                </a:rPr>
                                <m:t>𝑫</m:t>
                              </m:r>
                            </m:e>
                          </m:d>
                          <m:r>
                            <a:rPr lang="zh-CN" altLang="en-US" sz="1400">
                              <a:latin typeface="Cambria Math" panose="02040503050406030204" pitchFamily="18" charset="0"/>
                            </a:rPr>
                            <m:t>=</m:t>
                          </m:r>
                          <m:nary>
                            <m:naryPr>
                              <m:limLoc m:val="subSup"/>
                              <m:ctrlPr>
                                <a:rPr lang="zh-CN" altLang="en-US" sz="1400" i="1">
                                  <a:latin typeface="Cambria Math" panose="02040503050406030204" pitchFamily="18" charset="0"/>
                                </a:rPr>
                              </m:ctrlPr>
                            </m:naryPr>
                            <m:sub>
                              <m:r>
                                <a:rPr lang="zh-CN" altLang="en-US" sz="1400">
                                  <a:latin typeface="Cambria Math" panose="02040503050406030204" pitchFamily="18" charset="0"/>
                                </a:rPr>
                                <m:t>𝒮</m:t>
                              </m:r>
                            </m:sub>
                            <m:sup>
                              <m:r>
                                <a:rPr lang="zh-CN" altLang="en-US" sz="1400">
                                  <a:latin typeface="Cambria Math" panose="02040503050406030204" pitchFamily="18" charset="0"/>
                                </a:rPr>
                                <m:t> </m:t>
                              </m:r>
                            </m:sup>
                            <m:e>
                              <m:r>
                                <m:rPr>
                                  <m:sty m:val="p"/>
                                </m:rPr>
                                <a:rPr lang="zh-CN" altLang="en-US" sz="1400">
                                  <a:latin typeface="Cambria Math" panose="02040503050406030204" pitchFamily="18" charset="0"/>
                                </a:rPr>
                                <m:t>H</m:t>
                              </m:r>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r>
                                        <a:rPr lang="zh-CN" altLang="en-US" sz="1400">
                                          <a:latin typeface="Cambria Math" panose="02040503050406030204" pitchFamily="18" charset="0"/>
                                        </a:rPr>
                                        <m:t>𝜙</m:t>
                                      </m:r>
                                    </m:e>
                                    <m:sub>
                                      <m:r>
                                        <a:rPr lang="zh-CN" altLang="en-US" sz="1400">
                                          <a:latin typeface="Cambria Math" panose="02040503050406030204" pitchFamily="18" charset="0"/>
                                        </a:rPr>
                                        <m:t>𝒮</m:t>
                                      </m:r>
                                    </m:sub>
                                    <m:sup>
                                      <m:r>
                                        <m:rPr>
                                          <m:sty m:val="p"/>
                                        </m:rPr>
                                        <a:rPr lang="zh-CN" altLang="en-US" sz="1400">
                                          <a:latin typeface="Cambria Math" panose="02040503050406030204" pitchFamily="18" charset="0"/>
                                        </a:rPr>
                                        <m:t>s</m:t>
                                      </m:r>
                                    </m:sup>
                                  </m:sSubSup>
                                  <m:d>
                                    <m:dPr>
                                      <m:ctrlPr>
                                        <a:rPr lang="zh-CN" altLang="en-US" sz="1400" i="1">
                                          <a:latin typeface="Cambria Math" panose="02040503050406030204" pitchFamily="18" charset="0"/>
                                        </a:rPr>
                                      </m:ctrlPr>
                                    </m:dPr>
                                    <m:e>
                                      <m:r>
                                        <a:rPr lang="zh-CN" altLang="en-US" sz="1400">
                                          <a:latin typeface="Cambria Math" panose="02040503050406030204" pitchFamily="18" charset="0"/>
                                        </a:rPr>
                                        <m:t>𝒙</m:t>
                                      </m:r>
                                      <m:r>
                                        <a:rPr lang="zh-CN" altLang="en-US" sz="1400">
                                          <a:latin typeface="Cambria Math" panose="02040503050406030204" pitchFamily="18" charset="0"/>
                                        </a:rPr>
                                        <m:t>;</m:t>
                                      </m:r>
                                      <m:r>
                                        <a:rPr lang="zh-CN" altLang="en-US" sz="1400">
                                          <a:latin typeface="Cambria Math" panose="02040503050406030204" pitchFamily="18" charset="0"/>
                                        </a:rPr>
                                        <m:t>𝑫</m:t>
                                      </m:r>
                                    </m:e>
                                  </m:d>
                                </m:e>
                              </m:d>
                              <m:sSub>
                                <m:sSubPr>
                                  <m:ctrlPr>
                                    <a:rPr lang="zh-CN" altLang="en-US" sz="1400" i="1">
                                      <a:latin typeface="Cambria Math" panose="02040503050406030204" pitchFamily="18" charset="0"/>
                                    </a:rPr>
                                  </m:ctrlPr>
                                </m:sSubPr>
                                <m:e>
                                  <m:r>
                                    <a:rPr lang="zh-CN" altLang="en-US" sz="1400">
                                      <a:latin typeface="Cambria Math" panose="02040503050406030204" pitchFamily="18" charset="0"/>
                                    </a:rPr>
                                    <m:t>𝑅</m:t>
                                  </m:r>
                                </m:e>
                                <m:sub>
                                  <m:r>
                                    <a:rPr lang="zh-CN" altLang="en-US" sz="1400">
                                      <a:latin typeface="Cambria Math" panose="02040503050406030204" pitchFamily="18" charset="0"/>
                                    </a:rPr>
                                    <m:t>𝐶</m:t>
                                  </m:r>
                                </m:sub>
                              </m:sSub>
                              <m:d>
                                <m:dPr>
                                  <m:ctrlPr>
                                    <a:rPr lang="zh-CN" altLang="en-US" sz="1400" i="1">
                                      <a:latin typeface="Cambria Math" panose="02040503050406030204" pitchFamily="18" charset="0"/>
                                    </a:rPr>
                                  </m:ctrlPr>
                                </m:dPr>
                                <m:e>
                                  <m:r>
                                    <a:rPr lang="zh-CN" altLang="en-US" sz="1400">
                                      <a:latin typeface="Cambria Math" panose="02040503050406030204" pitchFamily="18" charset="0"/>
                                    </a:rPr>
                                    <m:t>𝑼</m:t>
                                  </m:r>
                                  <m:r>
                                    <a:rPr lang="zh-CN" altLang="en-US" sz="1400">
                                      <a:latin typeface="Cambria Math" panose="02040503050406030204" pitchFamily="18" charset="0"/>
                                    </a:rPr>
                                    <m:t>,</m:t>
                                  </m:r>
                                  <m:r>
                                    <a:rPr lang="zh-CN" altLang="en-US" sz="1400">
                                      <a:latin typeface="Cambria Math" panose="02040503050406030204" pitchFamily="18" charset="0"/>
                                    </a:rPr>
                                    <m:t>𝑼</m:t>
                                  </m:r>
                                </m:e>
                              </m:d>
                              <m:r>
                                <m:rPr>
                                  <m:sty m:val="p"/>
                                </m:rPr>
                                <a:rPr lang="zh-CN" altLang="en-US" sz="1400">
                                  <a:latin typeface="Cambria Math" panose="02040503050406030204" pitchFamily="18" charset="0"/>
                                </a:rPr>
                                <m:t>d</m:t>
                              </m:r>
                              <m:r>
                                <a:rPr lang="zh-CN" altLang="en-US" sz="1400">
                                  <a:latin typeface="Cambria Math" panose="02040503050406030204" pitchFamily="18" charset="0"/>
                                </a:rPr>
                                <m:t>𝐴</m:t>
                              </m:r>
                            </m:e>
                          </m:nary>
                        </m:oMath>
                      </m:oMathPara>
                    </a14:m>
                    <a:endParaRPr lang="zh-CN" altLang="en-US" sz="1400" dirty="0"/>
                  </a:p>
                </p:txBody>
              </p:sp>
            </mc:Choice>
            <mc:Fallback xmlns="">
              <p:sp>
                <p:nvSpPr>
                  <p:cNvPr id="29" name="文本框 28">
                    <a:extLst>
                      <a:ext uri="{FF2B5EF4-FFF2-40B4-BE49-F238E27FC236}">
                        <a16:creationId xmlns:a16="http://schemas.microsoft.com/office/drawing/2014/main" id="{5396BA64-52C9-F2DD-4107-D270F438C2B5}"/>
                      </a:ext>
                    </a:extLst>
                  </p:cNvPr>
                  <p:cNvSpPr txBox="1">
                    <a:spLocks noRot="1" noChangeAspect="1" noMove="1" noResize="1" noEditPoints="1" noAdjustHandles="1" noChangeArrowheads="1" noChangeShapeType="1" noTextEdit="1"/>
                  </p:cNvSpPr>
                  <p:nvPr/>
                </p:nvSpPr>
                <p:spPr>
                  <a:xfrm>
                    <a:off x="1188304" y="5281566"/>
                    <a:ext cx="3719667" cy="533929"/>
                  </a:xfrm>
                  <a:prstGeom prst="rect">
                    <a:avLst/>
                  </a:prstGeom>
                  <a:blipFill>
                    <a:blip r:embed="rId16"/>
                    <a:stretch>
                      <a:fillRect t="-162500" b="-231818"/>
                    </a:stretch>
                  </a:blipFill>
                </p:spPr>
                <p:txBody>
                  <a:bodyPr/>
                  <a:lstStyle/>
                  <a:p>
                    <a:r>
                      <a:rPr lang="zh-CN" altLang="en-US">
                        <a:noFill/>
                      </a:rPr>
                      <a:t> </a:t>
                    </a:r>
                  </a:p>
                </p:txBody>
              </p:sp>
            </mc:Fallback>
          </mc:AlternateContent>
        </p:grpSp>
        <p:sp>
          <p:nvSpPr>
            <p:cNvPr id="46" name="箭头: 圆角右 45">
              <a:extLst>
                <a:ext uri="{FF2B5EF4-FFF2-40B4-BE49-F238E27FC236}">
                  <a16:creationId xmlns:a16="http://schemas.microsoft.com/office/drawing/2014/main" id="{2433FF52-8199-B450-0EE4-DAC7E820A981}"/>
                </a:ext>
              </a:extLst>
            </p:cNvPr>
            <p:cNvSpPr/>
            <p:nvPr/>
          </p:nvSpPr>
          <p:spPr>
            <a:xfrm rot="8759384">
              <a:off x="4454109" y="2841121"/>
              <a:ext cx="1585987" cy="1830237"/>
            </a:xfrm>
            <a:prstGeom prst="bentArrow">
              <a:avLst>
                <a:gd name="adj1" fmla="val 6650"/>
                <a:gd name="adj2" fmla="val 7792"/>
                <a:gd name="adj3" fmla="val 20332"/>
                <a:gd name="adj4" fmla="val 79668"/>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a:extLst>
              <a:ext uri="{FF2B5EF4-FFF2-40B4-BE49-F238E27FC236}">
                <a16:creationId xmlns:a16="http://schemas.microsoft.com/office/drawing/2014/main" id="{7FF49306-D1AB-B677-62B5-85A355C95E17}"/>
              </a:ext>
            </a:extLst>
          </p:cNvPr>
          <p:cNvGrpSpPr/>
          <p:nvPr/>
        </p:nvGrpSpPr>
        <p:grpSpPr>
          <a:xfrm>
            <a:off x="6373077" y="3188253"/>
            <a:ext cx="2936680" cy="1491081"/>
            <a:chOff x="6373077" y="3188253"/>
            <a:chExt cx="2936680" cy="1491081"/>
          </a:xfrm>
        </p:grpSpPr>
        <p:sp>
          <p:nvSpPr>
            <p:cNvPr id="49" name="矩形 48">
              <a:extLst>
                <a:ext uri="{FF2B5EF4-FFF2-40B4-BE49-F238E27FC236}">
                  <a16:creationId xmlns:a16="http://schemas.microsoft.com/office/drawing/2014/main" id="{83252DCE-D072-93FC-775E-0AC0E7797F02}"/>
                </a:ext>
              </a:extLst>
            </p:cNvPr>
            <p:cNvSpPr/>
            <p:nvPr/>
          </p:nvSpPr>
          <p:spPr>
            <a:xfrm>
              <a:off x="6373077" y="3188253"/>
              <a:ext cx="2338413" cy="581381"/>
            </a:xfrm>
            <a:prstGeom prst="rect">
              <a:avLst/>
            </a:prstGeom>
            <a:noFill/>
            <a:ln w="31750">
              <a:solidFill>
                <a:schemeClr val="accent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9587D43A-900F-22F4-FB9D-2980104AD749}"/>
                </a:ext>
              </a:extLst>
            </p:cNvPr>
            <p:cNvSpPr/>
            <p:nvPr/>
          </p:nvSpPr>
          <p:spPr>
            <a:xfrm>
              <a:off x="7672729" y="4098638"/>
              <a:ext cx="1637028" cy="580696"/>
            </a:xfrm>
            <a:prstGeom prst="rect">
              <a:avLst/>
            </a:prstGeom>
            <a:noFill/>
            <a:ln w="31750">
              <a:solidFill>
                <a:schemeClr val="accent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
            <a:extLst>
              <a:ext uri="{FF2B5EF4-FFF2-40B4-BE49-F238E27FC236}">
                <a16:creationId xmlns:a16="http://schemas.microsoft.com/office/drawing/2014/main" id="{B637F1B8-58EF-2FBC-779D-511A0CD2D73C}"/>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F5E9BB2-F6FD-50CA-5A75-7A5EB94EAF3A}"/>
              </a:ext>
            </a:extLst>
          </p:cNvPr>
          <p:cNvSpPr txBox="1"/>
          <p:nvPr/>
        </p:nvSpPr>
        <p:spPr>
          <a:xfrm>
            <a:off x="1225757" y="6377875"/>
            <a:ext cx="3498352" cy="307777"/>
          </a:xfrm>
          <a:prstGeom prst="rect">
            <a:avLst/>
          </a:prstGeom>
          <a:noFill/>
        </p:spPr>
        <p:txBody>
          <a:bodyPr wrap="square">
            <a:spAutoFit/>
          </a:bodyPr>
          <a:lstStyle/>
          <a:p>
            <a:pPr algn="ctr">
              <a:buClr>
                <a:srgbClr val="C00000"/>
              </a:buClr>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Huo, Liu*, et. al., Guo*, </a:t>
            </a:r>
            <a:r>
              <a:rPr lang="en-US" altLang="zh-CN" sz="1400" b="1" i="1" dirty="0">
                <a:latin typeface="Times New Roman" panose="02020603050405020304" pitchFamily="18" charset="0"/>
                <a:ea typeface="微软雅黑" panose="020B0503020204020204" pitchFamily="34" charset="-122"/>
                <a:cs typeface="Times New Roman" panose="02020603050405020304" pitchFamily="18" charset="0"/>
              </a:rPr>
              <a:t>JAM</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2022</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0961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灵敏度分析与数值实现</a:t>
            </a:r>
          </a:p>
        </p:txBody>
      </p:sp>
      <p:grpSp>
        <p:nvGrpSpPr>
          <p:cNvPr id="53" name="组合 52">
            <a:extLst>
              <a:ext uri="{FF2B5EF4-FFF2-40B4-BE49-F238E27FC236}">
                <a16:creationId xmlns:a16="http://schemas.microsoft.com/office/drawing/2014/main" id="{82BAF728-E41D-29E3-6828-C88589E0402B}"/>
              </a:ext>
            </a:extLst>
          </p:cNvPr>
          <p:cNvGrpSpPr/>
          <p:nvPr/>
        </p:nvGrpSpPr>
        <p:grpSpPr>
          <a:xfrm>
            <a:off x="777906" y="4558757"/>
            <a:ext cx="4627902" cy="1613234"/>
            <a:chOff x="777906" y="4558757"/>
            <a:chExt cx="4627902" cy="1613234"/>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3D1AB0A-8844-053F-D32A-DB61A357BB7E}"/>
                    </a:ext>
                  </a:extLst>
                </p:cNvPr>
                <p:cNvSpPr txBox="1"/>
                <p:nvPr/>
              </p:nvSpPr>
              <p:spPr>
                <a:xfrm>
                  <a:off x="1171750" y="4558757"/>
                  <a:ext cx="3841172" cy="5970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solidFill>
                              <a:schemeClr val="tx1"/>
                            </a:solidFill>
                            <a:latin typeface="Cambria Math" panose="02040503050406030204" pitchFamily="18" charset="0"/>
                          </a:rPr>
                          <m:t>𝛿</m:t>
                        </m:r>
                        <m:r>
                          <a:rPr lang="zh-CN" altLang="en-US" sz="1600" i="1" smtClean="0">
                            <a:solidFill>
                              <a:schemeClr val="tx1"/>
                            </a:solidFill>
                            <a:latin typeface="Cambria Math" panose="02040503050406030204" pitchFamily="18" charset="0"/>
                          </a:rPr>
                          <m:t>𝐶</m:t>
                        </m:r>
                        <m:r>
                          <a:rPr lang="zh-CN" altLang="en-US" sz="1600" i="0">
                            <a:solidFill>
                              <a:schemeClr val="tx1"/>
                            </a:solidFill>
                            <a:latin typeface="Cambria Math" panose="02040503050406030204" pitchFamily="18" charset="0"/>
                          </a:rPr>
                          <m:t>=−</m:t>
                        </m:r>
                        <m:nary>
                          <m:naryPr>
                            <m:limLoc m:val="subSup"/>
                            <m:supHide m:val="on"/>
                            <m:ctrlPr>
                              <a:rPr lang="zh-CN" altLang="en-US" sz="1600" i="1">
                                <a:solidFill>
                                  <a:schemeClr val="tx1"/>
                                </a:solidFill>
                                <a:latin typeface="Cambria Math" panose="02040503050406030204" pitchFamily="18" charset="0"/>
                              </a:rPr>
                            </m:ctrlPr>
                          </m:naryPr>
                          <m:sub>
                            <m:r>
                              <a:rPr lang="zh-CN" altLang="en-US" sz="1600" i="0">
                                <a:solidFill>
                                  <a:schemeClr val="tx1"/>
                                </a:solidFill>
                                <a:latin typeface="Cambria Math" panose="02040503050406030204" pitchFamily="18" charset="0"/>
                              </a:rPr>
                              <m:t>𝒮</m:t>
                            </m:r>
                          </m:sub>
                          <m:sup/>
                          <m:e>
                            <m:r>
                              <a:rPr lang="zh-CN" altLang="en-US" sz="1600" i="1">
                                <a:solidFill>
                                  <a:schemeClr val="tx1"/>
                                </a:solidFill>
                                <a:latin typeface="Cambria Math" panose="02040503050406030204" pitchFamily="18" charset="0"/>
                              </a:rPr>
                              <m:t>𝛿</m:t>
                            </m:r>
                            <m:r>
                              <m:rPr>
                                <m:sty m:val="p"/>
                              </m:rPr>
                              <a:rPr lang="zh-CN" altLang="en-US" sz="1600" i="0">
                                <a:solidFill>
                                  <a:schemeClr val="tx1"/>
                                </a:solidFill>
                                <a:latin typeface="Cambria Math" panose="02040503050406030204" pitchFamily="18" charset="0"/>
                              </a:rPr>
                              <m:t>H</m:t>
                            </m:r>
                            <m:d>
                              <m:dPr>
                                <m:ctrlPr>
                                  <a:rPr lang="zh-CN" altLang="en-US" sz="1600" i="1">
                                    <a:solidFill>
                                      <a:schemeClr val="tx1"/>
                                    </a:solidFill>
                                    <a:latin typeface="Cambria Math" panose="02040503050406030204" pitchFamily="18" charset="0"/>
                                  </a:rPr>
                                </m:ctrlPr>
                              </m:dPr>
                              <m:e>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𝜙</m:t>
                                    </m:r>
                                  </m:e>
                                  <m:sub>
                                    <m:r>
                                      <a:rPr lang="zh-CN" altLang="en-US" sz="1600" i="0">
                                        <a:solidFill>
                                          <a:schemeClr val="tx1"/>
                                        </a:solidFill>
                                        <a:latin typeface="Cambria Math" panose="02040503050406030204" pitchFamily="18" charset="0"/>
                                      </a:rPr>
                                      <m:t>𝒮</m:t>
                                    </m:r>
                                  </m:sub>
                                  <m:sup>
                                    <m:r>
                                      <m:rPr>
                                        <m:sty m:val="p"/>
                                      </m:rPr>
                                      <a:rPr lang="zh-CN" altLang="en-US" sz="1600" i="0">
                                        <a:solidFill>
                                          <a:schemeClr val="tx1"/>
                                        </a:solidFill>
                                        <a:latin typeface="Cambria Math" panose="02040503050406030204" pitchFamily="18" charset="0"/>
                                      </a:rPr>
                                      <m:t>s</m:t>
                                    </m:r>
                                  </m:sup>
                                </m:sSubSup>
                                <m:d>
                                  <m:dPr>
                                    <m:ctrlPr>
                                      <a:rPr lang="zh-CN" altLang="en-US" sz="160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𝛿</m:t>
                                    </m:r>
                                    <m:r>
                                      <a:rPr lang="zh-CN" altLang="en-US" sz="1600" b="0" i="1">
                                        <a:solidFill>
                                          <a:schemeClr val="tx1"/>
                                        </a:solidFill>
                                        <a:latin typeface="Cambria Math" panose="02040503050406030204" pitchFamily="18" charset="0"/>
                                      </a:rPr>
                                      <m:t>𝑑</m:t>
                                    </m:r>
                                  </m:e>
                                </m:d>
                              </m:e>
                            </m:d>
                            <m:sSub>
                              <m:sSubPr>
                                <m:ctrlPr>
                                  <a:rPr lang="zh-CN" altLang="en-US" sz="1600" b="0" i="1">
                                    <a:solidFill>
                                      <a:schemeClr val="tx1"/>
                                    </a:solidFill>
                                    <a:latin typeface="Cambria Math" panose="02040503050406030204" pitchFamily="18" charset="0"/>
                                  </a:rPr>
                                </m:ctrlPr>
                              </m:sSubPr>
                              <m:e>
                                <m:r>
                                  <a:rPr lang="zh-CN" altLang="en-US" sz="1600" b="0" i="1">
                                    <a:solidFill>
                                      <a:schemeClr val="tx1"/>
                                    </a:solidFill>
                                    <a:latin typeface="Cambria Math" panose="02040503050406030204" pitchFamily="18" charset="0"/>
                                  </a:rPr>
                                  <m:t>𝑅</m:t>
                                </m:r>
                              </m:e>
                              <m:sub>
                                <m:r>
                                  <a:rPr lang="zh-CN" altLang="en-US" sz="1600" b="0" i="1">
                                    <a:solidFill>
                                      <a:schemeClr val="tx1"/>
                                    </a:solidFill>
                                    <a:latin typeface="Cambria Math" panose="02040503050406030204" pitchFamily="18" charset="0"/>
                                  </a:rPr>
                                  <m:t>𝐶</m:t>
                                </m:r>
                              </m:sub>
                            </m:sSub>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𝑼</m:t>
                                </m:r>
                                <m:r>
                                  <a:rPr lang="zh-CN" altLang="en-US" sz="1600" b="0" i="0">
                                    <a:solidFill>
                                      <a:schemeClr val="tx1"/>
                                    </a:solidFill>
                                    <a:latin typeface="Cambria Math" panose="02040503050406030204" pitchFamily="18" charset="0"/>
                                  </a:rPr>
                                  <m:t>, </m:t>
                                </m:r>
                                <m:r>
                                  <a:rPr lang="zh-CN" altLang="en-US" sz="1600" b="1" i="1">
                                    <a:solidFill>
                                      <a:schemeClr val="tx1"/>
                                    </a:solidFill>
                                    <a:latin typeface="Cambria Math" panose="02040503050406030204" pitchFamily="18" charset="0"/>
                                  </a:rPr>
                                  <m:t>𝑼</m:t>
                                </m:r>
                              </m:e>
                            </m:d>
                          </m:e>
                        </m:nary>
                        <m:r>
                          <a:rPr lang="zh-CN" altLang="en-US" sz="1600" b="0" i="0">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32" name="文本框 31">
                  <a:extLst>
                    <a:ext uri="{FF2B5EF4-FFF2-40B4-BE49-F238E27FC236}">
                      <a16:creationId xmlns:a16="http://schemas.microsoft.com/office/drawing/2014/main" id="{33D1AB0A-8844-053F-D32A-DB61A357BB7E}"/>
                    </a:ext>
                  </a:extLst>
                </p:cNvPr>
                <p:cNvSpPr txBox="1">
                  <a:spLocks noRot="1" noChangeAspect="1" noMove="1" noResize="1" noEditPoints="1" noAdjustHandles="1" noChangeArrowheads="1" noChangeShapeType="1" noTextEdit="1"/>
                </p:cNvSpPr>
                <p:nvPr/>
              </p:nvSpPr>
              <p:spPr>
                <a:xfrm>
                  <a:off x="1171750" y="4558757"/>
                  <a:ext cx="3841172" cy="5970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05CA252-28E2-2980-16B2-E3B5F6531B89}"/>
                    </a:ext>
                  </a:extLst>
                </p:cNvPr>
                <p:cNvSpPr txBox="1"/>
                <p:nvPr/>
              </p:nvSpPr>
              <p:spPr>
                <a:xfrm>
                  <a:off x="777906" y="5140266"/>
                  <a:ext cx="4627902" cy="6570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tx1"/>
                                </a:solidFill>
                                <a:latin typeface="Cambria Math" panose="02040503050406030204" pitchFamily="18" charset="0"/>
                              </a:rPr>
                            </m:ctrlPr>
                          </m:fPr>
                          <m:num>
                            <m:r>
                              <a:rPr lang="zh-CN" altLang="en-US" sz="160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𝐶</m:t>
                            </m:r>
                          </m:num>
                          <m:den>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𝑑</m:t>
                            </m:r>
                          </m:den>
                        </m:f>
                        <m:r>
                          <a:rPr lang="zh-CN" altLang="en-US" sz="1600" i="0">
                            <a:solidFill>
                              <a:schemeClr val="tx1"/>
                            </a:solidFill>
                            <a:latin typeface="Cambria Math" panose="02040503050406030204" pitchFamily="18" charset="0"/>
                          </a:rPr>
                          <m:t>=−</m:t>
                        </m:r>
                        <m:nary>
                          <m:naryPr>
                            <m:limLoc m:val="subSup"/>
                            <m:supHide m:val="on"/>
                            <m:ctrlPr>
                              <a:rPr lang="zh-CN" altLang="en-US" sz="1600" i="1">
                                <a:solidFill>
                                  <a:schemeClr val="tx1"/>
                                </a:solidFill>
                                <a:latin typeface="Cambria Math" panose="02040503050406030204" pitchFamily="18" charset="0"/>
                              </a:rPr>
                            </m:ctrlPr>
                          </m:naryPr>
                          <m:sub>
                            <m:r>
                              <a:rPr lang="zh-CN" altLang="en-US" sz="1600" i="0">
                                <a:solidFill>
                                  <a:schemeClr val="tx1"/>
                                </a:solidFill>
                                <a:latin typeface="Cambria Math" panose="02040503050406030204" pitchFamily="18" charset="0"/>
                              </a:rPr>
                              <m:t>𝒮</m:t>
                            </m:r>
                          </m:sub>
                          <m:sup/>
                          <m:e>
                            <m:f>
                              <m:fPr>
                                <m:ctrlPr>
                                  <a:rPr lang="zh-CN" altLang="en-US" sz="1600" i="1">
                                    <a:solidFill>
                                      <a:schemeClr val="tx1"/>
                                    </a:solidFill>
                                    <a:latin typeface="Cambria Math" panose="02040503050406030204" pitchFamily="18" charset="0"/>
                                  </a:rPr>
                                </m:ctrlPr>
                              </m:fPr>
                              <m:num>
                                <m:r>
                                  <a:rPr lang="zh-CN" altLang="en-US" sz="1600" i="0">
                                    <a:solidFill>
                                      <a:schemeClr val="tx1"/>
                                    </a:solidFill>
                                    <a:latin typeface="Cambria Math" panose="02040503050406030204" pitchFamily="18" charset="0"/>
                                  </a:rPr>
                                  <m:t>𝜕</m:t>
                                </m:r>
                                <m:r>
                                  <m:rPr>
                                    <m:sty m:val="p"/>
                                  </m:rPr>
                                  <a:rPr lang="zh-CN" altLang="en-US" sz="1600" i="0">
                                    <a:solidFill>
                                      <a:schemeClr val="tx1"/>
                                    </a:solidFill>
                                    <a:latin typeface="Cambria Math" panose="02040503050406030204" pitchFamily="18" charset="0"/>
                                  </a:rPr>
                                  <m:t>H</m:t>
                                </m:r>
                                <m:d>
                                  <m:dPr>
                                    <m:ctrlPr>
                                      <a:rPr lang="zh-CN" altLang="en-US" sz="1600" i="1">
                                        <a:solidFill>
                                          <a:schemeClr val="tx1"/>
                                        </a:solidFill>
                                        <a:latin typeface="Cambria Math" panose="02040503050406030204" pitchFamily="18" charset="0"/>
                                      </a:rPr>
                                    </m:ctrlPr>
                                  </m:dPr>
                                  <m:e>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𝜙</m:t>
                                        </m:r>
                                      </m:e>
                                      <m:sub>
                                        <m:r>
                                          <a:rPr lang="zh-CN" altLang="en-US" sz="1600" i="0">
                                            <a:solidFill>
                                              <a:schemeClr val="tx1"/>
                                            </a:solidFill>
                                            <a:latin typeface="Cambria Math" panose="02040503050406030204" pitchFamily="18" charset="0"/>
                                          </a:rPr>
                                          <m:t>𝒮</m:t>
                                        </m:r>
                                      </m:sub>
                                      <m:sup>
                                        <m:r>
                                          <m:rPr>
                                            <m:sty m:val="p"/>
                                          </m:rPr>
                                          <a:rPr lang="zh-CN" altLang="en-US" sz="1600" i="0">
                                            <a:solidFill>
                                              <a:schemeClr val="tx1"/>
                                            </a:solidFill>
                                            <a:latin typeface="Cambria Math" panose="02040503050406030204" pitchFamily="18" charset="0"/>
                                          </a:rPr>
                                          <m:t>s</m:t>
                                        </m:r>
                                      </m:sup>
                                    </m:sSubSup>
                                    <m:d>
                                      <m:dPr>
                                        <m:ctrlPr>
                                          <a:rPr lang="zh-CN" altLang="en-US" sz="160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e>
                                    </m:d>
                                  </m:e>
                                </m:d>
                              </m:num>
                              <m:den>
                                <m:r>
                                  <a:rPr lang="zh-CN" altLang="en-US" sz="1600" b="0" i="0">
                                    <a:solidFill>
                                      <a:schemeClr val="tx1"/>
                                    </a:solidFill>
                                    <a:latin typeface="Cambria Math" panose="02040503050406030204" pitchFamily="18" charset="0"/>
                                  </a:rPr>
                                  <m:t>𝜕</m:t>
                                </m:r>
                                <m:sSubSup>
                                  <m:sSubSupPr>
                                    <m:ctrlPr>
                                      <a:rPr lang="zh-CN" altLang="en-US" sz="1600" b="0" i="1">
                                        <a:solidFill>
                                          <a:schemeClr val="tx1"/>
                                        </a:solidFill>
                                        <a:latin typeface="Cambria Math" panose="02040503050406030204" pitchFamily="18" charset="0"/>
                                      </a:rPr>
                                    </m:ctrlPr>
                                  </m:sSubSupPr>
                                  <m:e>
                                    <m:r>
                                      <a:rPr lang="zh-CN" altLang="en-US" sz="1600" b="0" i="1">
                                        <a:solidFill>
                                          <a:schemeClr val="tx1"/>
                                        </a:solidFill>
                                        <a:latin typeface="Cambria Math" panose="02040503050406030204" pitchFamily="18" charset="0"/>
                                      </a:rPr>
                                      <m:t>𝜙</m:t>
                                    </m:r>
                                  </m:e>
                                  <m:sub>
                                    <m:r>
                                      <a:rPr lang="zh-CN" altLang="en-US" sz="1600" b="0" i="0">
                                        <a:solidFill>
                                          <a:schemeClr val="tx1"/>
                                        </a:solidFill>
                                        <a:latin typeface="Cambria Math" panose="02040503050406030204" pitchFamily="18" charset="0"/>
                                      </a:rPr>
                                      <m:t>𝒮</m:t>
                                    </m:r>
                                  </m:sub>
                                  <m:sup>
                                    <m:r>
                                      <m:rPr>
                                        <m:sty m:val="p"/>
                                      </m:rPr>
                                      <a:rPr lang="zh-CN" altLang="en-US" sz="1600" b="0" i="0">
                                        <a:solidFill>
                                          <a:schemeClr val="tx1"/>
                                        </a:solidFill>
                                        <a:latin typeface="Cambria Math" panose="02040503050406030204" pitchFamily="18" charset="0"/>
                                      </a:rPr>
                                      <m:t>s</m:t>
                                    </m:r>
                                  </m:sup>
                                </m:sSubSup>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e>
                                </m:d>
                              </m:den>
                            </m:f>
                            <m:f>
                              <m:fPr>
                                <m:ctrlPr>
                                  <a:rPr lang="zh-CN" altLang="en-US" sz="1600" b="0" i="1">
                                    <a:solidFill>
                                      <a:schemeClr val="tx1"/>
                                    </a:solidFill>
                                    <a:latin typeface="Cambria Math" panose="02040503050406030204" pitchFamily="18" charset="0"/>
                                  </a:rPr>
                                </m:ctrlPr>
                              </m:fPr>
                              <m:num>
                                <m:r>
                                  <a:rPr lang="zh-CN" altLang="en-US" sz="1600" b="0" i="0">
                                    <a:solidFill>
                                      <a:schemeClr val="tx1"/>
                                    </a:solidFill>
                                    <a:latin typeface="Cambria Math" panose="02040503050406030204" pitchFamily="18" charset="0"/>
                                  </a:rPr>
                                  <m:t>𝜕</m:t>
                                </m:r>
                                <m:sSubSup>
                                  <m:sSubSupPr>
                                    <m:ctrlPr>
                                      <a:rPr lang="zh-CN" altLang="en-US" sz="1600" b="0" i="1">
                                        <a:solidFill>
                                          <a:schemeClr val="tx1"/>
                                        </a:solidFill>
                                        <a:latin typeface="Cambria Math" panose="02040503050406030204" pitchFamily="18" charset="0"/>
                                      </a:rPr>
                                    </m:ctrlPr>
                                  </m:sSubSupPr>
                                  <m:e>
                                    <m:r>
                                      <a:rPr lang="zh-CN" altLang="en-US" sz="1600" b="0" i="1">
                                        <a:solidFill>
                                          <a:schemeClr val="tx1"/>
                                        </a:solidFill>
                                        <a:latin typeface="Cambria Math" panose="02040503050406030204" pitchFamily="18" charset="0"/>
                                      </a:rPr>
                                      <m:t>𝜙</m:t>
                                    </m:r>
                                  </m:e>
                                  <m:sub>
                                    <m:r>
                                      <a:rPr lang="zh-CN" altLang="en-US" sz="1600" b="0" i="0">
                                        <a:solidFill>
                                          <a:schemeClr val="tx1"/>
                                        </a:solidFill>
                                        <a:latin typeface="Cambria Math" panose="02040503050406030204" pitchFamily="18" charset="0"/>
                                      </a:rPr>
                                      <m:t>𝒮</m:t>
                                    </m:r>
                                  </m:sub>
                                  <m:sup>
                                    <m:r>
                                      <m:rPr>
                                        <m:sty m:val="p"/>
                                      </m:rPr>
                                      <a:rPr lang="zh-CN" altLang="en-US" sz="1600" b="0" i="0">
                                        <a:solidFill>
                                          <a:schemeClr val="tx1"/>
                                        </a:solidFill>
                                        <a:latin typeface="Cambria Math" panose="02040503050406030204" pitchFamily="18" charset="0"/>
                                      </a:rPr>
                                      <m:t>s</m:t>
                                    </m:r>
                                  </m:sup>
                                </m:sSubSup>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e>
                                </m:d>
                              </m:num>
                              <m:den>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den>
                            </m:f>
                            <m:sSub>
                              <m:sSubPr>
                                <m:ctrlPr>
                                  <a:rPr lang="zh-CN" altLang="en-US" sz="1600" b="0" i="1">
                                    <a:solidFill>
                                      <a:schemeClr val="tx1"/>
                                    </a:solidFill>
                                    <a:latin typeface="Cambria Math" panose="02040503050406030204" pitchFamily="18" charset="0"/>
                                  </a:rPr>
                                </m:ctrlPr>
                              </m:sSubPr>
                              <m:e>
                                <m:r>
                                  <a:rPr lang="zh-CN" altLang="en-US" sz="1600" b="0" i="1">
                                    <a:solidFill>
                                      <a:schemeClr val="tx1"/>
                                    </a:solidFill>
                                    <a:latin typeface="Cambria Math" panose="02040503050406030204" pitchFamily="18" charset="0"/>
                                  </a:rPr>
                                  <m:t>𝑅</m:t>
                                </m:r>
                              </m:e>
                              <m:sub>
                                <m:r>
                                  <a:rPr lang="zh-CN" altLang="en-US" sz="1600" b="0" i="1">
                                    <a:solidFill>
                                      <a:schemeClr val="tx1"/>
                                    </a:solidFill>
                                    <a:latin typeface="Cambria Math" panose="02040503050406030204" pitchFamily="18" charset="0"/>
                                  </a:rPr>
                                  <m:t>𝐶</m:t>
                                </m:r>
                              </m:sub>
                            </m:sSub>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𝑼</m:t>
                                </m:r>
                                <m:r>
                                  <a:rPr lang="zh-CN" altLang="en-US" sz="1600" b="0" i="0">
                                    <a:solidFill>
                                      <a:schemeClr val="tx1"/>
                                    </a:solidFill>
                                    <a:latin typeface="Cambria Math" panose="02040503050406030204" pitchFamily="18" charset="0"/>
                                  </a:rPr>
                                  <m:t>, </m:t>
                                </m:r>
                                <m:r>
                                  <a:rPr lang="zh-CN" altLang="en-US" sz="1600" b="1" i="1">
                                    <a:solidFill>
                                      <a:schemeClr val="tx1"/>
                                    </a:solidFill>
                                    <a:latin typeface="Cambria Math" panose="02040503050406030204" pitchFamily="18" charset="0"/>
                                  </a:rPr>
                                  <m:t>𝑼</m:t>
                                </m:r>
                              </m:e>
                            </m:d>
                          </m:e>
                        </m:nary>
                      </m:oMath>
                    </m:oMathPara>
                  </a14:m>
                  <a:endParaRPr lang="zh-CN" altLang="en-US" sz="1600" dirty="0">
                    <a:solidFill>
                      <a:schemeClr val="tx1"/>
                    </a:solidFill>
                  </a:endParaRPr>
                </a:p>
              </p:txBody>
            </p:sp>
          </mc:Choice>
          <mc:Fallback xmlns="">
            <p:sp>
              <p:nvSpPr>
                <p:cNvPr id="33" name="文本框 32">
                  <a:extLst>
                    <a:ext uri="{FF2B5EF4-FFF2-40B4-BE49-F238E27FC236}">
                      <a16:creationId xmlns:a16="http://schemas.microsoft.com/office/drawing/2014/main" id="{F05CA252-28E2-2980-16B2-E3B5F6531B89}"/>
                    </a:ext>
                  </a:extLst>
                </p:cNvPr>
                <p:cNvSpPr txBox="1">
                  <a:spLocks noRot="1" noChangeAspect="1" noMove="1" noResize="1" noEditPoints="1" noAdjustHandles="1" noChangeArrowheads="1" noChangeShapeType="1" noTextEdit="1"/>
                </p:cNvSpPr>
                <p:nvPr/>
              </p:nvSpPr>
              <p:spPr>
                <a:xfrm>
                  <a:off x="777906" y="5140266"/>
                  <a:ext cx="4627902" cy="657039"/>
                </a:xfrm>
                <a:prstGeom prst="rect">
                  <a:avLst/>
                </a:prstGeom>
                <a:blipFill>
                  <a:blip r:embed="rId4"/>
                  <a:stretch>
                    <a:fillRect/>
                  </a:stretch>
                </a:blipFill>
              </p:spPr>
              <p:txBody>
                <a:bodyPr/>
                <a:lstStyle/>
                <a:p>
                  <a:r>
                    <a:rPr lang="zh-CN" altLang="en-US">
                      <a:noFill/>
                    </a:rPr>
                    <a:t> </a:t>
                  </a:r>
                </a:p>
              </p:txBody>
            </p:sp>
          </mc:Fallback>
        </mc:AlternateContent>
        <p:sp>
          <p:nvSpPr>
            <p:cNvPr id="34" name="TextBox 19">
              <a:extLst>
                <a:ext uri="{FF2B5EF4-FFF2-40B4-BE49-F238E27FC236}">
                  <a16:creationId xmlns:a16="http://schemas.microsoft.com/office/drawing/2014/main" id="{6A7188CC-0947-4953-A3B5-D133ED66DC8A}"/>
                </a:ext>
              </a:extLst>
            </p:cNvPr>
            <p:cNvSpPr txBox="1">
              <a:spLocks noChangeArrowheads="1"/>
            </p:cNvSpPr>
            <p:nvPr/>
          </p:nvSpPr>
          <p:spPr bwMode="auto">
            <a:xfrm>
              <a:off x="854322" y="5833437"/>
              <a:ext cx="44453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600" b="1" dirty="0">
                  <a:solidFill>
                    <a:schemeClr val="tx2"/>
                  </a:solidFill>
                  <a:latin typeface="微软雅黑" panose="020B0503020204020204" pitchFamily="34" charset="-122"/>
                  <a:ea typeface="微软雅黑" panose="020B0503020204020204" pitchFamily="34" charset="-122"/>
                  <a:cs typeface="Arial" pitchFamily="34" charset="0"/>
                </a:rPr>
                <a:t>整理得到柔度函数关于设计变量的灵敏度</a:t>
              </a:r>
              <a:endParaRPr lang="en-US" altLang="zh-CN" sz="1600" b="1" dirty="0">
                <a:solidFill>
                  <a:schemeClr val="tx2"/>
                </a:solidFill>
                <a:latin typeface="微软雅黑" panose="020B0503020204020204" pitchFamily="34" charset="-122"/>
                <a:ea typeface="微软雅黑" panose="020B0503020204020204" pitchFamily="34" charset="-122"/>
                <a:cs typeface="Arial" pitchFamily="34" charset="0"/>
              </a:endParaRPr>
            </a:p>
          </p:txBody>
        </p:sp>
      </p:grpSp>
      <p:grpSp>
        <p:nvGrpSpPr>
          <p:cNvPr id="50" name="组合 49">
            <a:extLst>
              <a:ext uri="{FF2B5EF4-FFF2-40B4-BE49-F238E27FC236}">
                <a16:creationId xmlns:a16="http://schemas.microsoft.com/office/drawing/2014/main" id="{3ED091BC-3C4A-EE90-2413-4BD3EDA9D0FB}"/>
              </a:ext>
            </a:extLst>
          </p:cNvPr>
          <p:cNvGrpSpPr/>
          <p:nvPr/>
        </p:nvGrpSpPr>
        <p:grpSpPr>
          <a:xfrm>
            <a:off x="219190" y="722693"/>
            <a:ext cx="4674375" cy="1336843"/>
            <a:chOff x="219190" y="722693"/>
            <a:chExt cx="4674375" cy="1336843"/>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5716B3-6426-BD8A-5EE1-DA2DB8FA6691}"/>
                    </a:ext>
                  </a:extLst>
                </p:cNvPr>
                <p:cNvSpPr txBox="1"/>
                <p:nvPr/>
              </p:nvSpPr>
              <p:spPr>
                <a:xfrm>
                  <a:off x="1405747" y="1191289"/>
                  <a:ext cx="3341960" cy="5970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solidFill>
                              <a:schemeClr val="tx1"/>
                            </a:solidFill>
                            <a:latin typeface="Cambria Math" panose="02040503050406030204" pitchFamily="18" charset="0"/>
                          </a:rPr>
                          <m:t>𝐼</m:t>
                        </m:r>
                        <m:d>
                          <m:dPr>
                            <m:ctrlPr>
                              <a:rPr lang="zh-CN" altLang="en-US" sz="160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𝑼</m:t>
                            </m:r>
                            <m:r>
                              <a:rPr lang="zh-CN" altLang="en-US" sz="1600" b="0" i="0">
                                <a:solidFill>
                                  <a:schemeClr val="tx1"/>
                                </a:solidFill>
                                <a:latin typeface="Cambria Math" panose="02040503050406030204" pitchFamily="18" charset="0"/>
                              </a:rPr>
                              <m:t>, </m:t>
                            </m:r>
                            <m:r>
                              <a:rPr lang="zh-CN" altLang="en-US" sz="1600" b="1" i="1">
                                <a:solidFill>
                                  <a:schemeClr val="tx1"/>
                                </a:solidFill>
                                <a:latin typeface="Cambria Math" panose="02040503050406030204" pitchFamily="18" charset="0"/>
                              </a:rPr>
                              <m:t>𝑼</m:t>
                            </m:r>
                          </m:e>
                        </m:d>
                        <m:r>
                          <a:rPr lang="zh-CN" altLang="en-US" sz="1600" b="0" i="0">
                            <a:solidFill>
                              <a:schemeClr val="tx1"/>
                            </a:solidFill>
                            <a:latin typeface="Cambria Math" panose="02040503050406030204" pitchFamily="18" charset="0"/>
                          </a:rPr>
                          <m:t>=</m:t>
                        </m:r>
                        <m:nary>
                          <m:naryPr>
                            <m:limLoc m:val="subSup"/>
                            <m:supHide m:val="on"/>
                            <m:ctrlPr>
                              <a:rPr lang="zh-CN" altLang="en-US" sz="1600" b="0" i="1">
                                <a:solidFill>
                                  <a:schemeClr val="tx1"/>
                                </a:solidFill>
                                <a:latin typeface="Cambria Math" panose="02040503050406030204" pitchFamily="18" charset="0"/>
                              </a:rPr>
                            </m:ctrlPr>
                          </m:naryPr>
                          <m:sub>
                            <m:r>
                              <a:rPr lang="zh-CN" altLang="en-US" sz="1600" b="0" i="0">
                                <a:solidFill>
                                  <a:schemeClr val="tx1"/>
                                </a:solidFill>
                                <a:latin typeface="Cambria Math" panose="02040503050406030204" pitchFamily="18" charset="0"/>
                              </a:rPr>
                              <m:t>𝒮</m:t>
                            </m:r>
                          </m:sub>
                          <m:sup/>
                          <m:e>
                            <m:r>
                              <m:rPr>
                                <m:sty m:val="p"/>
                              </m:rPr>
                              <a:rPr lang="zh-CN" altLang="en-US" sz="1600" b="0" i="0">
                                <a:solidFill>
                                  <a:schemeClr val="tx1"/>
                                </a:solidFill>
                                <a:latin typeface="Cambria Math" panose="02040503050406030204" pitchFamily="18" charset="0"/>
                              </a:rPr>
                              <m:t>H</m:t>
                            </m:r>
                            <m:d>
                              <m:dPr>
                                <m:ctrlPr>
                                  <a:rPr lang="zh-CN" altLang="en-US" sz="1600" b="0" i="1">
                                    <a:solidFill>
                                      <a:schemeClr val="tx1"/>
                                    </a:solidFill>
                                    <a:latin typeface="Cambria Math" panose="02040503050406030204" pitchFamily="18" charset="0"/>
                                  </a:rPr>
                                </m:ctrlPr>
                              </m:dPr>
                              <m:e>
                                <m:sSubSup>
                                  <m:sSubSupPr>
                                    <m:ctrlPr>
                                      <a:rPr lang="zh-CN" altLang="en-US" sz="1600" b="0" i="1">
                                        <a:solidFill>
                                          <a:schemeClr val="tx1"/>
                                        </a:solidFill>
                                        <a:latin typeface="Cambria Math" panose="02040503050406030204" pitchFamily="18" charset="0"/>
                                      </a:rPr>
                                    </m:ctrlPr>
                                  </m:sSubSupPr>
                                  <m:e>
                                    <m:r>
                                      <a:rPr lang="zh-CN" altLang="en-US" sz="1600" b="0" i="1">
                                        <a:solidFill>
                                          <a:schemeClr val="tx1"/>
                                        </a:solidFill>
                                        <a:latin typeface="Cambria Math" panose="02040503050406030204" pitchFamily="18" charset="0"/>
                                      </a:rPr>
                                      <m:t>𝜙</m:t>
                                    </m:r>
                                  </m:e>
                                  <m:sub>
                                    <m:r>
                                      <a:rPr lang="zh-CN" altLang="en-US" sz="1600" b="0" i="0">
                                        <a:solidFill>
                                          <a:schemeClr val="tx1"/>
                                        </a:solidFill>
                                        <a:latin typeface="Cambria Math" panose="02040503050406030204" pitchFamily="18" charset="0"/>
                                      </a:rPr>
                                      <m:t>𝒮</m:t>
                                    </m:r>
                                  </m:sub>
                                  <m:sup>
                                    <m:r>
                                      <m:rPr>
                                        <m:sty m:val="p"/>
                                      </m:rPr>
                                      <a:rPr lang="zh-CN" altLang="en-US" sz="1600" b="0" i="0">
                                        <a:solidFill>
                                          <a:schemeClr val="tx1"/>
                                        </a:solidFill>
                                        <a:latin typeface="Cambria Math" panose="02040503050406030204" pitchFamily="18" charset="0"/>
                                      </a:rPr>
                                      <m:t>s</m:t>
                                    </m:r>
                                  </m:sup>
                                </m:sSubSup>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1" i="1">
                                        <a:solidFill>
                                          <a:schemeClr val="tx1"/>
                                        </a:solidFill>
                                        <a:latin typeface="Cambria Math" panose="02040503050406030204" pitchFamily="18" charset="0"/>
                                      </a:rPr>
                                      <m:t>𝑫</m:t>
                                    </m:r>
                                  </m:e>
                                </m:d>
                              </m:e>
                            </m:d>
                            <m:r>
                              <a:rPr lang="zh-CN" altLang="en-US" sz="1600" b="0" i="1">
                                <a:solidFill>
                                  <a:schemeClr val="tx1"/>
                                </a:solidFill>
                                <a:latin typeface="Cambria Math" panose="02040503050406030204" pitchFamily="18" charset="0"/>
                              </a:rPr>
                              <m:t>𝑅</m:t>
                            </m:r>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𝑼</m:t>
                                </m:r>
                                <m:r>
                                  <a:rPr lang="zh-CN" altLang="en-US" sz="1600" b="0" i="0">
                                    <a:solidFill>
                                      <a:schemeClr val="tx1"/>
                                    </a:solidFill>
                                    <a:latin typeface="Cambria Math" panose="02040503050406030204" pitchFamily="18" charset="0"/>
                                  </a:rPr>
                                  <m:t>, </m:t>
                                </m:r>
                                <m:r>
                                  <a:rPr lang="zh-CN" altLang="en-US" sz="1600" b="1" i="1">
                                    <a:solidFill>
                                      <a:schemeClr val="tx1"/>
                                    </a:solidFill>
                                    <a:latin typeface="Cambria Math" panose="02040503050406030204" pitchFamily="18" charset="0"/>
                                  </a:rPr>
                                  <m:t>𝑼</m:t>
                                </m:r>
                              </m:e>
                            </m:d>
                            <m:r>
                              <m:rPr>
                                <m:sty m:val="p"/>
                              </m:rPr>
                              <a:rPr lang="zh-CN" altLang="en-US" sz="1600" b="0" i="0">
                                <a:solidFill>
                                  <a:schemeClr val="tx1"/>
                                </a:solidFill>
                                <a:latin typeface="Cambria Math" panose="02040503050406030204" pitchFamily="18" charset="0"/>
                              </a:rPr>
                              <m:t>d</m:t>
                            </m:r>
                            <m:r>
                              <a:rPr lang="zh-CN" altLang="en-US" sz="1600" b="0" i="1">
                                <a:solidFill>
                                  <a:schemeClr val="tx1"/>
                                </a:solidFill>
                                <a:latin typeface="Cambria Math" panose="02040503050406030204" pitchFamily="18" charset="0"/>
                              </a:rPr>
                              <m:t>𝐴</m:t>
                            </m:r>
                          </m:e>
                        </m:nary>
                      </m:oMath>
                    </m:oMathPara>
                  </a14:m>
                  <a:endParaRPr lang="zh-CN" altLang="en-US" sz="1600" dirty="0">
                    <a:solidFill>
                      <a:schemeClr val="tx1"/>
                    </a:solidFill>
                  </a:endParaRPr>
                </a:p>
              </p:txBody>
            </p:sp>
          </mc:Choice>
          <mc:Fallback xmlns="">
            <p:sp>
              <p:nvSpPr>
                <p:cNvPr id="24" name="文本框 23">
                  <a:extLst>
                    <a:ext uri="{FF2B5EF4-FFF2-40B4-BE49-F238E27FC236}">
                      <a16:creationId xmlns:a16="http://schemas.microsoft.com/office/drawing/2014/main" id="{305716B3-6426-BD8A-5EE1-DA2DB8FA6691}"/>
                    </a:ext>
                  </a:extLst>
                </p:cNvPr>
                <p:cNvSpPr txBox="1">
                  <a:spLocks noRot="1" noChangeAspect="1" noMove="1" noResize="1" noEditPoints="1" noAdjustHandles="1" noChangeArrowheads="1" noChangeShapeType="1" noTextEdit="1"/>
                </p:cNvSpPr>
                <p:nvPr/>
              </p:nvSpPr>
              <p:spPr>
                <a:xfrm>
                  <a:off x="1405747" y="1191289"/>
                  <a:ext cx="3341960" cy="597087"/>
                </a:xfrm>
                <a:prstGeom prst="rect">
                  <a:avLst/>
                </a:prstGeom>
                <a:blipFill>
                  <a:blip r:embed="rId5"/>
                  <a:stretch>
                    <a:fillRect/>
                  </a:stretch>
                </a:blipFill>
              </p:spPr>
              <p:txBody>
                <a:bodyPr/>
                <a:lstStyle/>
                <a:p>
                  <a:r>
                    <a:rPr lang="zh-CN" altLang="en-US">
                      <a:noFill/>
                    </a:rPr>
                    <a:t> </a:t>
                  </a:r>
                </a:p>
              </p:txBody>
            </p:sp>
          </mc:Fallback>
        </mc:AlternateContent>
        <p:sp>
          <p:nvSpPr>
            <p:cNvPr id="13" name="矩形 4">
              <a:extLst>
                <a:ext uri="{FF2B5EF4-FFF2-40B4-BE49-F238E27FC236}">
                  <a16:creationId xmlns:a16="http://schemas.microsoft.com/office/drawing/2014/main" id="{DEED76E5-6ED9-F53D-8D44-32D842B3F9C0}"/>
                </a:ext>
              </a:extLst>
            </p:cNvPr>
            <p:cNvSpPr>
              <a:spLocks noChangeArrowheads="1"/>
            </p:cNvSpPr>
            <p:nvPr/>
          </p:nvSpPr>
          <p:spPr bwMode="auto">
            <a:xfrm>
              <a:off x="219190" y="722693"/>
              <a:ext cx="3510898"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灵敏度分析 </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(Eq.3.11-3.26)</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2" name="TextBox 19">
              <a:extLst>
                <a:ext uri="{FF2B5EF4-FFF2-40B4-BE49-F238E27FC236}">
                  <a16:creationId xmlns:a16="http://schemas.microsoft.com/office/drawing/2014/main" id="{279696EF-6625-17EB-DFFD-7F03BE34F55E}"/>
                </a:ext>
              </a:extLst>
            </p:cNvPr>
            <p:cNvSpPr txBox="1">
              <a:spLocks noChangeArrowheads="1"/>
            </p:cNvSpPr>
            <p:nvPr/>
          </p:nvSpPr>
          <p:spPr bwMode="auto">
            <a:xfrm>
              <a:off x="1067523" y="1751759"/>
              <a:ext cx="3826042" cy="30777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Arial" pitchFamily="34" charset="0"/>
                </a:rPr>
                <a:t>本研究所需要考虑的响应函数的一般形式</a:t>
              </a:r>
            </a:p>
          </p:txBody>
        </p:sp>
      </p:grpSp>
      <p:grpSp>
        <p:nvGrpSpPr>
          <p:cNvPr id="52" name="组合 51">
            <a:extLst>
              <a:ext uri="{FF2B5EF4-FFF2-40B4-BE49-F238E27FC236}">
                <a16:creationId xmlns:a16="http://schemas.microsoft.com/office/drawing/2014/main" id="{36E82D90-C5B9-B6C5-D02C-D45E03C204DF}"/>
              </a:ext>
            </a:extLst>
          </p:cNvPr>
          <p:cNvGrpSpPr/>
          <p:nvPr/>
        </p:nvGrpSpPr>
        <p:grpSpPr>
          <a:xfrm>
            <a:off x="639914" y="1866420"/>
            <a:ext cx="4933633" cy="4725812"/>
            <a:chOff x="639914" y="1866420"/>
            <a:chExt cx="4933633" cy="4725812"/>
          </a:xfrm>
        </p:grpSpPr>
        <p:sp>
          <p:nvSpPr>
            <p:cNvPr id="40" name="文本框 39">
              <a:extLst>
                <a:ext uri="{FF2B5EF4-FFF2-40B4-BE49-F238E27FC236}">
                  <a16:creationId xmlns:a16="http://schemas.microsoft.com/office/drawing/2014/main" id="{92DB5753-B555-F65F-7192-F78D3A807CA6}"/>
                </a:ext>
              </a:extLst>
            </p:cNvPr>
            <p:cNvSpPr txBox="1"/>
            <p:nvPr/>
          </p:nvSpPr>
          <p:spPr>
            <a:xfrm>
              <a:off x="1320853" y="6284455"/>
              <a:ext cx="3572712" cy="307777"/>
            </a:xfrm>
            <a:prstGeom prst="rect">
              <a:avLst/>
            </a:prstGeom>
            <a:noFill/>
          </p:spPr>
          <p:txBody>
            <a:bodyPr wrap="square">
              <a:spAutoFit/>
            </a:bodyPr>
            <a:lstStyle>
              <a:defPPr>
                <a:defRPr lang="zh-CN"/>
              </a:defPPr>
              <a:lvl1pPr algn="ctr">
                <a:defRPr sz="1400">
                  <a:solidFill>
                    <a:srgbClr val="222222"/>
                  </a:solidFill>
                  <a:latin typeface="Times New Roman" panose="02020603050405020304" pitchFamily="18" charset="0"/>
                  <a:cs typeface="Times New Roman" panose="02020603050405020304" pitchFamily="18" charset="0"/>
                </a:defRPr>
              </a:lvl1pPr>
            </a:lstStyle>
            <a:p>
              <a:r>
                <a:rPr lang="en-US" altLang="zh-CN" dirty="0"/>
                <a:t>Zhang et. al., </a:t>
              </a:r>
              <a:r>
                <a:rPr lang="en-US" altLang="zh-CN" b="1" i="1" dirty="0"/>
                <a:t>SMO</a:t>
              </a:r>
              <a:r>
                <a:rPr lang="en-US" altLang="zh-CN" dirty="0"/>
                <a:t>, 53.6 (2016): 1243-1260</a:t>
              </a:r>
            </a:p>
          </p:txBody>
        </p:sp>
        <p:grpSp>
          <p:nvGrpSpPr>
            <p:cNvPr id="51" name="组合 50">
              <a:extLst>
                <a:ext uri="{FF2B5EF4-FFF2-40B4-BE49-F238E27FC236}">
                  <a16:creationId xmlns:a16="http://schemas.microsoft.com/office/drawing/2014/main" id="{BE6FC954-F8AA-22AB-6DEC-B28059C838F3}"/>
                </a:ext>
              </a:extLst>
            </p:cNvPr>
            <p:cNvGrpSpPr/>
            <p:nvPr/>
          </p:nvGrpSpPr>
          <p:grpSpPr>
            <a:xfrm>
              <a:off x="639914" y="1866420"/>
              <a:ext cx="4933633" cy="2529593"/>
              <a:chOff x="639914" y="1866420"/>
              <a:chExt cx="4933633" cy="2529593"/>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2757ED5-9AB6-DCDB-96BE-4D735BA965B2}"/>
                      </a:ext>
                    </a:extLst>
                  </p:cNvPr>
                  <p:cNvSpPr txBox="1"/>
                  <p:nvPr/>
                </p:nvSpPr>
                <p:spPr>
                  <a:xfrm>
                    <a:off x="639914" y="2259802"/>
                    <a:ext cx="4933633" cy="84330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z="1600" i="1" smtClean="0">
                              <a:solidFill>
                                <a:schemeClr val="tx1"/>
                              </a:solidFill>
                              <a:latin typeface="Cambria Math" panose="02040503050406030204" pitchFamily="18" charset="0"/>
                            </a:rPr>
                            <m:t>𝛿</m:t>
                          </m:r>
                          <m:r>
                            <a:rPr lang="zh-CN" altLang="en-US" sz="1600" i="1" smtClean="0">
                              <a:solidFill>
                                <a:schemeClr val="tx1"/>
                              </a:solidFill>
                              <a:latin typeface="Cambria Math" panose="02040503050406030204" pitchFamily="18" charset="0"/>
                            </a:rPr>
                            <m:t>𝐼</m:t>
                          </m:r>
                          <m:d>
                            <m:dPr>
                              <m:ctrlPr>
                                <a:rPr lang="zh-CN" altLang="en-US" sz="160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𝑼</m:t>
                              </m:r>
                              <m:r>
                                <a:rPr lang="zh-CN" altLang="en-US" sz="1600" b="0" i="0">
                                  <a:solidFill>
                                    <a:schemeClr val="tx1"/>
                                  </a:solidFill>
                                  <a:latin typeface="Cambria Math" panose="02040503050406030204" pitchFamily="18" charset="0"/>
                                </a:rPr>
                                <m:t>, </m:t>
                              </m:r>
                              <m:r>
                                <a:rPr lang="zh-CN" altLang="en-US" sz="1600" b="1" i="1">
                                  <a:solidFill>
                                    <a:schemeClr val="tx1"/>
                                  </a:solidFill>
                                  <a:latin typeface="Cambria Math" panose="02040503050406030204" pitchFamily="18" charset="0"/>
                                </a:rPr>
                                <m:t>𝑼</m:t>
                              </m:r>
                            </m:e>
                          </m:d>
                        </m:oMath>
                      </m:oMathPara>
                    </a14:m>
                    <a:endParaRPr lang="en-US" altLang="zh-CN" sz="1600" b="1"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sz="1600" b="0" i="0">
                              <a:solidFill>
                                <a:schemeClr val="tx1"/>
                              </a:solidFill>
                              <a:latin typeface="Cambria Math" panose="02040503050406030204" pitchFamily="18" charset="0"/>
                            </a:rPr>
                            <m:t>=</m:t>
                          </m:r>
                          <m:nary>
                            <m:naryPr>
                              <m:limLoc m:val="subSup"/>
                              <m:supHide m:val="on"/>
                              <m:ctrlPr>
                                <a:rPr lang="zh-CN" altLang="en-US" sz="1600" b="0" i="1">
                                  <a:solidFill>
                                    <a:schemeClr val="tx1"/>
                                  </a:solidFill>
                                  <a:latin typeface="Cambria Math" panose="02040503050406030204" pitchFamily="18" charset="0"/>
                                </a:rPr>
                              </m:ctrlPr>
                            </m:naryPr>
                            <m:sub>
                              <m:r>
                                <a:rPr lang="zh-CN" altLang="en-US" sz="1600" b="0" i="0">
                                  <a:solidFill>
                                    <a:schemeClr val="tx1"/>
                                  </a:solidFill>
                                  <a:latin typeface="Cambria Math" panose="02040503050406030204" pitchFamily="18" charset="0"/>
                                </a:rPr>
                                <m:t>𝒮</m:t>
                              </m:r>
                            </m:sub>
                            <m:sup/>
                            <m:e>
                              <m:r>
                                <a:rPr lang="zh-CN" altLang="en-US" sz="1600" b="0" i="1">
                                  <a:solidFill>
                                    <a:schemeClr val="tx1"/>
                                  </a:solidFill>
                                  <a:latin typeface="Cambria Math" panose="02040503050406030204" pitchFamily="18" charset="0"/>
                                </a:rPr>
                                <m:t>𝛿</m:t>
                              </m:r>
                              <m:r>
                                <m:rPr>
                                  <m:sty m:val="p"/>
                                </m:rPr>
                                <a:rPr lang="zh-CN" altLang="en-US" sz="1600" b="0" i="0">
                                  <a:solidFill>
                                    <a:schemeClr val="tx1"/>
                                  </a:solidFill>
                                  <a:latin typeface="Cambria Math" panose="02040503050406030204" pitchFamily="18" charset="0"/>
                                </a:rPr>
                                <m:t>H</m:t>
                              </m:r>
                              <m:d>
                                <m:dPr>
                                  <m:ctrlPr>
                                    <a:rPr lang="zh-CN" altLang="en-US" sz="1600" b="0" i="1">
                                      <a:solidFill>
                                        <a:schemeClr val="tx1"/>
                                      </a:solidFill>
                                      <a:latin typeface="Cambria Math" panose="02040503050406030204" pitchFamily="18" charset="0"/>
                                    </a:rPr>
                                  </m:ctrlPr>
                                </m:dPr>
                                <m:e>
                                  <m:sSubSup>
                                    <m:sSubSupPr>
                                      <m:ctrlPr>
                                        <a:rPr lang="zh-CN" altLang="en-US" sz="1600" b="0" i="1">
                                          <a:solidFill>
                                            <a:schemeClr val="tx1"/>
                                          </a:solidFill>
                                          <a:latin typeface="Cambria Math" panose="02040503050406030204" pitchFamily="18" charset="0"/>
                                        </a:rPr>
                                      </m:ctrlPr>
                                    </m:sSubSupPr>
                                    <m:e>
                                      <m:r>
                                        <a:rPr lang="zh-CN" altLang="en-US" sz="1600" b="0" i="1">
                                          <a:solidFill>
                                            <a:schemeClr val="tx1"/>
                                          </a:solidFill>
                                          <a:latin typeface="Cambria Math" panose="02040503050406030204" pitchFamily="18" charset="0"/>
                                        </a:rPr>
                                        <m:t>𝜙</m:t>
                                      </m:r>
                                    </m:e>
                                    <m:sub>
                                      <m:r>
                                        <a:rPr lang="zh-CN" altLang="en-US" sz="1600" b="0" i="0">
                                          <a:solidFill>
                                            <a:schemeClr val="tx1"/>
                                          </a:solidFill>
                                          <a:latin typeface="Cambria Math" panose="02040503050406030204" pitchFamily="18" charset="0"/>
                                        </a:rPr>
                                        <m:t>𝒮</m:t>
                                      </m:r>
                                    </m:sub>
                                    <m:sup>
                                      <m:r>
                                        <m:rPr>
                                          <m:sty m:val="p"/>
                                        </m:rPr>
                                        <a:rPr lang="zh-CN" altLang="en-US" sz="1600" b="0" i="0">
                                          <a:solidFill>
                                            <a:schemeClr val="tx1"/>
                                          </a:solidFill>
                                          <a:latin typeface="Cambria Math" panose="02040503050406030204" pitchFamily="18" charset="0"/>
                                        </a:rPr>
                                        <m:t>s</m:t>
                                      </m:r>
                                    </m:sup>
                                  </m:sSubSup>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𝛿</m:t>
                                      </m:r>
                                      <m:r>
                                        <a:rPr lang="zh-CN" altLang="en-US" sz="1600" b="0" i="1">
                                          <a:solidFill>
                                            <a:schemeClr val="tx1"/>
                                          </a:solidFill>
                                          <a:latin typeface="Cambria Math" panose="02040503050406030204" pitchFamily="18" charset="0"/>
                                        </a:rPr>
                                        <m:t>𝑑</m:t>
                                      </m:r>
                                    </m:e>
                                  </m:d>
                                </m:e>
                              </m:d>
                              <m:r>
                                <a:rPr lang="zh-CN" altLang="en-US" sz="1600" b="0" i="1">
                                  <a:solidFill>
                                    <a:schemeClr val="tx1"/>
                                  </a:solidFill>
                                  <a:latin typeface="Cambria Math" panose="02040503050406030204" pitchFamily="18" charset="0"/>
                                </a:rPr>
                                <m:t>𝑅</m:t>
                              </m:r>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𝑼</m:t>
                                  </m:r>
                                  <m:r>
                                    <a:rPr lang="zh-CN" altLang="en-US" sz="1600" b="0" i="0">
                                      <a:solidFill>
                                        <a:schemeClr val="tx1"/>
                                      </a:solidFill>
                                      <a:latin typeface="Cambria Math" panose="02040503050406030204" pitchFamily="18" charset="0"/>
                                    </a:rPr>
                                    <m:t>, </m:t>
                                  </m:r>
                                  <m:r>
                                    <a:rPr lang="zh-CN" altLang="en-US" sz="1600" b="1" i="1">
                                      <a:solidFill>
                                        <a:schemeClr val="tx1"/>
                                      </a:solidFill>
                                      <a:latin typeface="Cambria Math" panose="02040503050406030204" pitchFamily="18" charset="0"/>
                                    </a:rPr>
                                    <m:t>𝑼</m:t>
                                  </m:r>
                                </m:e>
                              </m:d>
                              <m:r>
                                <a:rPr lang="zh-CN" altLang="en-US" sz="1600" b="0" i="0">
                                  <a:solidFill>
                                    <a:schemeClr val="tx1"/>
                                  </a:solidFill>
                                  <a:latin typeface="Cambria Math" panose="02040503050406030204" pitchFamily="18" charset="0"/>
                                </a:rPr>
                                <m:t>+</m:t>
                              </m:r>
                              <m:r>
                                <m:rPr>
                                  <m:sty m:val="p"/>
                                </m:rPr>
                                <a:rPr lang="zh-CN" altLang="en-US" sz="1600" b="0" i="0">
                                  <a:solidFill>
                                    <a:schemeClr val="tx1"/>
                                  </a:solidFill>
                                  <a:latin typeface="Cambria Math" panose="02040503050406030204" pitchFamily="18" charset="0"/>
                                </a:rPr>
                                <m:t>H</m:t>
                              </m:r>
                              <m:d>
                                <m:dPr>
                                  <m:ctrlPr>
                                    <a:rPr lang="zh-CN" altLang="en-US" sz="1600" b="0" i="1">
                                      <a:solidFill>
                                        <a:schemeClr val="tx1"/>
                                      </a:solidFill>
                                      <a:latin typeface="Cambria Math" panose="02040503050406030204" pitchFamily="18" charset="0"/>
                                    </a:rPr>
                                  </m:ctrlPr>
                                </m:dPr>
                                <m:e>
                                  <m:sSubSup>
                                    <m:sSubSupPr>
                                      <m:ctrlPr>
                                        <a:rPr lang="zh-CN" altLang="en-US" sz="1600" b="0" i="1">
                                          <a:solidFill>
                                            <a:schemeClr val="tx1"/>
                                          </a:solidFill>
                                          <a:latin typeface="Cambria Math" panose="02040503050406030204" pitchFamily="18" charset="0"/>
                                        </a:rPr>
                                      </m:ctrlPr>
                                    </m:sSubSupPr>
                                    <m:e>
                                      <m:r>
                                        <a:rPr lang="zh-CN" altLang="en-US" sz="1600" b="0" i="1">
                                          <a:solidFill>
                                            <a:schemeClr val="tx1"/>
                                          </a:solidFill>
                                          <a:latin typeface="Cambria Math" panose="02040503050406030204" pitchFamily="18" charset="0"/>
                                        </a:rPr>
                                        <m:t>𝜙</m:t>
                                      </m:r>
                                    </m:e>
                                    <m:sub>
                                      <m:r>
                                        <a:rPr lang="zh-CN" altLang="en-US" sz="1600" b="0" i="0">
                                          <a:solidFill>
                                            <a:schemeClr val="tx1"/>
                                          </a:solidFill>
                                          <a:latin typeface="Cambria Math" panose="02040503050406030204" pitchFamily="18" charset="0"/>
                                        </a:rPr>
                                        <m:t>𝒮</m:t>
                                      </m:r>
                                    </m:sub>
                                    <m:sup>
                                      <m:r>
                                        <m:rPr>
                                          <m:sty m:val="p"/>
                                        </m:rPr>
                                        <a:rPr lang="zh-CN" altLang="en-US" sz="1600" b="0" i="0">
                                          <a:solidFill>
                                            <a:schemeClr val="tx1"/>
                                          </a:solidFill>
                                          <a:latin typeface="Cambria Math" panose="02040503050406030204" pitchFamily="18" charset="0"/>
                                        </a:rPr>
                                        <m:t>s</m:t>
                                      </m:r>
                                    </m:sup>
                                  </m:sSubSup>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e>
                                  </m:d>
                                </m:e>
                              </m:d>
                              <m:r>
                                <a:rPr lang="zh-CN" altLang="en-US" sz="1600" b="0" i="1">
                                  <a:solidFill>
                                    <a:schemeClr val="tx1"/>
                                  </a:solidFill>
                                  <a:latin typeface="Cambria Math" panose="02040503050406030204" pitchFamily="18" charset="0"/>
                                </a:rPr>
                                <m:t>𝛿</m:t>
                              </m:r>
                              <m:r>
                                <a:rPr lang="zh-CN" altLang="en-US" sz="1600" b="0" i="1">
                                  <a:solidFill>
                                    <a:schemeClr val="tx1"/>
                                  </a:solidFill>
                                  <a:latin typeface="Cambria Math" panose="02040503050406030204" pitchFamily="18" charset="0"/>
                                </a:rPr>
                                <m:t>𝑅</m:t>
                              </m:r>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𝑼</m:t>
                                  </m:r>
                                  <m:r>
                                    <a:rPr lang="zh-CN" altLang="en-US" sz="1600" b="0" i="0">
                                      <a:solidFill>
                                        <a:schemeClr val="tx1"/>
                                      </a:solidFill>
                                      <a:latin typeface="Cambria Math" panose="02040503050406030204" pitchFamily="18" charset="0"/>
                                    </a:rPr>
                                    <m:t>, </m:t>
                                  </m:r>
                                  <m:r>
                                    <a:rPr lang="zh-CN" altLang="en-US" sz="1600" b="1" i="1">
                                      <a:solidFill>
                                        <a:schemeClr val="tx1"/>
                                      </a:solidFill>
                                      <a:latin typeface="Cambria Math" panose="02040503050406030204" pitchFamily="18" charset="0"/>
                                    </a:rPr>
                                    <m:t>𝑼</m:t>
                                  </m:r>
                                </m:e>
                              </m:d>
                              <m:r>
                                <m:rPr>
                                  <m:sty m:val="p"/>
                                </m:rPr>
                                <a:rPr lang="zh-CN" altLang="en-US" sz="1600" b="0" i="0">
                                  <a:solidFill>
                                    <a:schemeClr val="tx1"/>
                                  </a:solidFill>
                                  <a:latin typeface="Cambria Math" panose="02040503050406030204" pitchFamily="18" charset="0"/>
                                </a:rPr>
                                <m:t>d</m:t>
                              </m:r>
                              <m:r>
                                <a:rPr lang="zh-CN" altLang="en-US" sz="1600" b="0" i="1">
                                  <a:solidFill>
                                    <a:schemeClr val="tx1"/>
                                  </a:solidFill>
                                  <a:latin typeface="Cambria Math" panose="02040503050406030204" pitchFamily="18" charset="0"/>
                                </a:rPr>
                                <m:t>𝐴</m:t>
                              </m:r>
                            </m:e>
                          </m:nary>
                        </m:oMath>
                      </m:oMathPara>
                    </a14:m>
                    <a:endParaRPr lang="zh-CN" altLang="en-US" sz="1600" dirty="0">
                      <a:solidFill>
                        <a:schemeClr val="tx1"/>
                      </a:solidFill>
                    </a:endParaRPr>
                  </a:p>
                </p:txBody>
              </p:sp>
            </mc:Choice>
            <mc:Fallback xmlns="">
              <p:sp>
                <p:nvSpPr>
                  <p:cNvPr id="25" name="文本框 24">
                    <a:extLst>
                      <a:ext uri="{FF2B5EF4-FFF2-40B4-BE49-F238E27FC236}">
                        <a16:creationId xmlns:a16="http://schemas.microsoft.com/office/drawing/2014/main" id="{82757ED5-9AB6-DCDB-96BE-4D735BA965B2}"/>
                      </a:ext>
                    </a:extLst>
                  </p:cNvPr>
                  <p:cNvSpPr txBox="1">
                    <a:spLocks noRot="1" noChangeAspect="1" noMove="1" noResize="1" noEditPoints="1" noAdjustHandles="1" noChangeArrowheads="1" noChangeShapeType="1" noTextEdit="1"/>
                  </p:cNvSpPr>
                  <p:nvPr/>
                </p:nvSpPr>
                <p:spPr>
                  <a:xfrm>
                    <a:off x="639914" y="2259802"/>
                    <a:ext cx="4933633" cy="8433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C4E6965-BF7B-2C67-BF45-4C111135F720}"/>
                      </a:ext>
                    </a:extLst>
                  </p:cNvPr>
                  <p:cNvSpPr txBox="1"/>
                  <p:nvPr/>
                </p:nvSpPr>
                <p:spPr>
                  <a:xfrm>
                    <a:off x="869195" y="3498614"/>
                    <a:ext cx="4445324" cy="656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solidFill>
                                <a:schemeClr val="tx1"/>
                              </a:solidFill>
                              <a:latin typeface="Cambria Math" panose="02040503050406030204" pitchFamily="18" charset="0"/>
                            </a:rPr>
                            <m:t>𝛿</m:t>
                          </m:r>
                          <m:r>
                            <m:rPr>
                              <m:sty m:val="p"/>
                            </m:rPr>
                            <a:rPr lang="zh-CN" altLang="en-US" sz="1600" i="0">
                              <a:solidFill>
                                <a:schemeClr val="tx1"/>
                              </a:solidFill>
                              <a:latin typeface="Cambria Math" panose="02040503050406030204" pitchFamily="18" charset="0"/>
                            </a:rPr>
                            <m:t>H</m:t>
                          </m:r>
                          <m:d>
                            <m:dPr>
                              <m:ctrlPr>
                                <a:rPr lang="zh-CN" altLang="en-US" sz="1600" i="1">
                                  <a:solidFill>
                                    <a:schemeClr val="tx1"/>
                                  </a:solidFill>
                                  <a:latin typeface="Cambria Math" panose="02040503050406030204" pitchFamily="18" charset="0"/>
                                </a:rPr>
                              </m:ctrlPr>
                            </m:dPr>
                            <m:e>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𝜙</m:t>
                                  </m:r>
                                </m:e>
                                <m:sub>
                                  <m:r>
                                    <a:rPr lang="zh-CN" altLang="en-US" sz="1600" i="0">
                                      <a:solidFill>
                                        <a:schemeClr val="tx1"/>
                                      </a:solidFill>
                                      <a:latin typeface="Cambria Math" panose="02040503050406030204" pitchFamily="18" charset="0"/>
                                    </a:rPr>
                                    <m:t>𝒮</m:t>
                                  </m:r>
                                </m:sub>
                                <m:sup>
                                  <m:r>
                                    <m:rPr>
                                      <m:sty m:val="p"/>
                                    </m:rPr>
                                    <a:rPr lang="zh-CN" altLang="en-US" sz="1600" i="0">
                                      <a:solidFill>
                                        <a:schemeClr val="tx1"/>
                                      </a:solidFill>
                                      <a:latin typeface="Cambria Math" panose="02040503050406030204" pitchFamily="18" charset="0"/>
                                    </a:rPr>
                                    <m:t>s</m:t>
                                  </m:r>
                                </m:sup>
                              </m:sSubSup>
                              <m:d>
                                <m:dPr>
                                  <m:ctrlPr>
                                    <a:rPr lang="zh-CN" altLang="en-US" sz="160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𝛿</m:t>
                                  </m:r>
                                  <m:r>
                                    <a:rPr lang="zh-CN" altLang="en-US" sz="1600" b="0" i="1">
                                      <a:solidFill>
                                        <a:schemeClr val="tx1"/>
                                      </a:solidFill>
                                      <a:latin typeface="Cambria Math" panose="02040503050406030204" pitchFamily="18" charset="0"/>
                                    </a:rPr>
                                    <m:t>𝑑</m:t>
                                  </m:r>
                                </m:e>
                              </m:d>
                            </m:e>
                          </m:d>
                          <m:r>
                            <a:rPr lang="zh-CN" altLang="en-US" sz="1600" b="0" i="0">
                              <a:solidFill>
                                <a:schemeClr val="tx1"/>
                              </a:solidFill>
                              <a:latin typeface="Cambria Math" panose="02040503050406030204" pitchFamily="18" charset="0"/>
                            </a:rPr>
                            <m:t>=</m:t>
                          </m:r>
                          <m:f>
                            <m:fPr>
                              <m:ctrlPr>
                                <a:rPr lang="zh-CN" altLang="en-US" sz="1600" b="0" i="1">
                                  <a:solidFill>
                                    <a:schemeClr val="tx1"/>
                                  </a:solidFill>
                                  <a:latin typeface="Cambria Math" panose="02040503050406030204" pitchFamily="18" charset="0"/>
                                </a:rPr>
                              </m:ctrlPr>
                            </m:fPr>
                            <m:num>
                              <m:r>
                                <a:rPr lang="zh-CN" altLang="en-US" sz="1600" b="0" i="0">
                                  <a:solidFill>
                                    <a:schemeClr val="tx1"/>
                                  </a:solidFill>
                                  <a:latin typeface="Cambria Math" panose="02040503050406030204" pitchFamily="18" charset="0"/>
                                </a:rPr>
                                <m:t>𝜕</m:t>
                              </m:r>
                              <m:r>
                                <m:rPr>
                                  <m:sty m:val="p"/>
                                </m:rPr>
                                <a:rPr lang="zh-CN" altLang="en-US" sz="1600" b="0" i="0">
                                  <a:solidFill>
                                    <a:schemeClr val="tx1"/>
                                  </a:solidFill>
                                  <a:latin typeface="Cambria Math" panose="02040503050406030204" pitchFamily="18" charset="0"/>
                                </a:rPr>
                                <m:t>H</m:t>
                              </m:r>
                              <m:d>
                                <m:dPr>
                                  <m:ctrlPr>
                                    <a:rPr lang="zh-CN" altLang="en-US" sz="1600" b="0" i="1">
                                      <a:solidFill>
                                        <a:schemeClr val="tx1"/>
                                      </a:solidFill>
                                      <a:latin typeface="Cambria Math" panose="02040503050406030204" pitchFamily="18" charset="0"/>
                                    </a:rPr>
                                  </m:ctrlPr>
                                </m:dPr>
                                <m:e>
                                  <m:sSubSup>
                                    <m:sSubSupPr>
                                      <m:ctrlPr>
                                        <a:rPr lang="zh-CN" altLang="en-US" sz="1600" b="0" i="1">
                                          <a:solidFill>
                                            <a:schemeClr val="tx1"/>
                                          </a:solidFill>
                                          <a:latin typeface="Cambria Math" panose="02040503050406030204" pitchFamily="18" charset="0"/>
                                        </a:rPr>
                                      </m:ctrlPr>
                                    </m:sSubSupPr>
                                    <m:e>
                                      <m:r>
                                        <a:rPr lang="zh-CN" altLang="en-US" sz="1600" b="0" i="1">
                                          <a:solidFill>
                                            <a:schemeClr val="tx1"/>
                                          </a:solidFill>
                                          <a:latin typeface="Cambria Math" panose="02040503050406030204" pitchFamily="18" charset="0"/>
                                        </a:rPr>
                                        <m:t>𝜙</m:t>
                                      </m:r>
                                    </m:e>
                                    <m:sub>
                                      <m:r>
                                        <a:rPr lang="zh-CN" altLang="en-US" sz="1600" b="0" i="0">
                                          <a:solidFill>
                                            <a:schemeClr val="tx1"/>
                                          </a:solidFill>
                                          <a:latin typeface="Cambria Math" panose="02040503050406030204" pitchFamily="18" charset="0"/>
                                        </a:rPr>
                                        <m:t>𝒮</m:t>
                                      </m:r>
                                    </m:sub>
                                    <m:sup>
                                      <m:r>
                                        <m:rPr>
                                          <m:sty m:val="p"/>
                                        </m:rPr>
                                        <a:rPr lang="zh-CN" altLang="en-US" sz="1600" b="0" i="0">
                                          <a:solidFill>
                                            <a:schemeClr val="tx1"/>
                                          </a:solidFill>
                                          <a:latin typeface="Cambria Math" panose="02040503050406030204" pitchFamily="18" charset="0"/>
                                        </a:rPr>
                                        <m:t>s</m:t>
                                      </m:r>
                                    </m:sup>
                                  </m:sSubSup>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e>
                                  </m:d>
                                </m:e>
                              </m:d>
                            </m:num>
                            <m:den>
                              <m:r>
                                <a:rPr lang="zh-CN" altLang="en-US" sz="1600" b="0" i="0">
                                  <a:solidFill>
                                    <a:schemeClr val="tx1"/>
                                  </a:solidFill>
                                  <a:latin typeface="Cambria Math" panose="02040503050406030204" pitchFamily="18" charset="0"/>
                                </a:rPr>
                                <m:t>𝜕</m:t>
                              </m:r>
                              <m:sSubSup>
                                <m:sSubSupPr>
                                  <m:ctrlPr>
                                    <a:rPr lang="zh-CN" altLang="en-US" sz="1600" b="0" i="1">
                                      <a:solidFill>
                                        <a:schemeClr val="tx1"/>
                                      </a:solidFill>
                                      <a:latin typeface="Cambria Math" panose="02040503050406030204" pitchFamily="18" charset="0"/>
                                    </a:rPr>
                                  </m:ctrlPr>
                                </m:sSubSupPr>
                                <m:e>
                                  <m:r>
                                    <a:rPr lang="zh-CN" altLang="en-US" sz="1600" b="0" i="1">
                                      <a:solidFill>
                                        <a:schemeClr val="tx1"/>
                                      </a:solidFill>
                                      <a:latin typeface="Cambria Math" panose="02040503050406030204" pitchFamily="18" charset="0"/>
                                    </a:rPr>
                                    <m:t>𝜙</m:t>
                                  </m:r>
                                </m:e>
                                <m:sub>
                                  <m:r>
                                    <a:rPr lang="zh-CN" altLang="en-US" sz="1600" b="0" i="0">
                                      <a:solidFill>
                                        <a:schemeClr val="tx1"/>
                                      </a:solidFill>
                                      <a:latin typeface="Cambria Math" panose="02040503050406030204" pitchFamily="18" charset="0"/>
                                    </a:rPr>
                                    <m:t>𝒮</m:t>
                                  </m:r>
                                </m:sub>
                                <m:sup>
                                  <m:r>
                                    <m:rPr>
                                      <m:sty m:val="p"/>
                                    </m:rPr>
                                    <a:rPr lang="zh-CN" altLang="en-US" sz="1600" b="0" i="0">
                                      <a:solidFill>
                                        <a:schemeClr val="tx1"/>
                                      </a:solidFill>
                                      <a:latin typeface="Cambria Math" panose="02040503050406030204" pitchFamily="18" charset="0"/>
                                    </a:rPr>
                                    <m:t>s</m:t>
                                  </m:r>
                                </m:sup>
                              </m:sSubSup>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e>
                              </m:d>
                            </m:den>
                          </m:f>
                          <m:r>
                            <a:rPr lang="zh-CN" altLang="en-US" sz="1600" b="0" i="1">
                              <a:solidFill>
                                <a:schemeClr val="tx1"/>
                              </a:solidFill>
                              <a:latin typeface="Cambria Math" panose="02040503050406030204" pitchFamily="18" charset="0"/>
                            </a:rPr>
                            <m:t>𝛿</m:t>
                          </m:r>
                          <m:sSubSup>
                            <m:sSubSupPr>
                              <m:ctrlPr>
                                <a:rPr lang="zh-CN" altLang="en-US" sz="1600" b="0" i="1">
                                  <a:solidFill>
                                    <a:schemeClr val="tx1"/>
                                  </a:solidFill>
                                  <a:latin typeface="Cambria Math" panose="02040503050406030204" pitchFamily="18" charset="0"/>
                                </a:rPr>
                              </m:ctrlPr>
                            </m:sSubSupPr>
                            <m:e>
                              <m:r>
                                <a:rPr lang="zh-CN" altLang="en-US" sz="1600" b="0" i="1">
                                  <a:solidFill>
                                    <a:schemeClr val="tx1"/>
                                  </a:solidFill>
                                  <a:latin typeface="Cambria Math" panose="02040503050406030204" pitchFamily="18" charset="0"/>
                                </a:rPr>
                                <m:t>𝜙</m:t>
                              </m:r>
                            </m:e>
                            <m:sub>
                              <m:r>
                                <a:rPr lang="zh-CN" altLang="en-US" sz="1600" b="0" i="0">
                                  <a:solidFill>
                                    <a:schemeClr val="tx1"/>
                                  </a:solidFill>
                                  <a:latin typeface="Cambria Math" panose="02040503050406030204" pitchFamily="18" charset="0"/>
                                </a:rPr>
                                <m:t>𝒮</m:t>
                              </m:r>
                            </m:sub>
                            <m:sup>
                              <m:r>
                                <m:rPr>
                                  <m:sty m:val="p"/>
                                </m:rPr>
                                <a:rPr lang="zh-CN" altLang="en-US" sz="1600" b="0" i="0">
                                  <a:solidFill>
                                    <a:schemeClr val="tx1"/>
                                  </a:solidFill>
                                  <a:latin typeface="Cambria Math" panose="02040503050406030204" pitchFamily="18" charset="0"/>
                                </a:rPr>
                                <m:t>s</m:t>
                              </m:r>
                            </m:sup>
                          </m:sSubSup>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𝛿</m:t>
                              </m:r>
                              <m:r>
                                <a:rPr lang="zh-CN" altLang="en-US" sz="1600" b="0" i="1">
                                  <a:solidFill>
                                    <a:schemeClr val="tx1"/>
                                  </a:solidFill>
                                  <a:latin typeface="Cambria Math" panose="02040503050406030204" pitchFamily="18" charset="0"/>
                                </a:rPr>
                                <m:t>𝑑</m:t>
                              </m:r>
                            </m:e>
                          </m:d>
                        </m:oMath>
                      </m:oMathPara>
                    </a14:m>
                    <a:endParaRPr lang="zh-CN" altLang="en-US" sz="1600" dirty="0">
                      <a:solidFill>
                        <a:schemeClr val="tx1"/>
                      </a:solidFill>
                    </a:endParaRPr>
                  </a:p>
                </p:txBody>
              </p:sp>
            </mc:Choice>
            <mc:Fallback xmlns="">
              <p:sp>
                <p:nvSpPr>
                  <p:cNvPr id="28" name="文本框 27">
                    <a:extLst>
                      <a:ext uri="{FF2B5EF4-FFF2-40B4-BE49-F238E27FC236}">
                        <a16:creationId xmlns:a16="http://schemas.microsoft.com/office/drawing/2014/main" id="{3C4E6965-BF7B-2C67-BF45-4C111135F720}"/>
                      </a:ext>
                    </a:extLst>
                  </p:cNvPr>
                  <p:cNvSpPr txBox="1">
                    <a:spLocks noRot="1" noChangeAspect="1" noMove="1" noResize="1" noEditPoints="1" noAdjustHandles="1" noChangeArrowheads="1" noChangeShapeType="1" noTextEdit="1"/>
                  </p:cNvSpPr>
                  <p:nvPr/>
                </p:nvSpPr>
                <p:spPr>
                  <a:xfrm>
                    <a:off x="869195" y="3498614"/>
                    <a:ext cx="4445324" cy="656526"/>
                  </a:xfrm>
                  <a:prstGeom prst="rect">
                    <a:avLst/>
                  </a:prstGeom>
                  <a:blipFill>
                    <a:blip r:embed="rId7"/>
                    <a:stretch>
                      <a:fillRect/>
                    </a:stretch>
                  </a:blipFill>
                </p:spPr>
                <p:txBody>
                  <a:bodyPr/>
                  <a:lstStyle/>
                  <a:p>
                    <a:r>
                      <a:rPr lang="zh-CN" altLang="en-US">
                        <a:noFill/>
                      </a:rPr>
                      <a:t> </a:t>
                    </a:r>
                  </a:p>
                </p:txBody>
              </p:sp>
            </mc:Fallback>
          </mc:AlternateContent>
          <p:sp>
            <p:nvSpPr>
              <p:cNvPr id="2" name="ïSļiḓé">
                <a:extLst>
                  <a:ext uri="{FF2B5EF4-FFF2-40B4-BE49-F238E27FC236}">
                    <a16:creationId xmlns:a16="http://schemas.microsoft.com/office/drawing/2014/main" id="{2518D40E-18F9-C716-7A08-335EB9E72EBA}"/>
                  </a:ext>
                </a:extLst>
              </p:cNvPr>
              <p:cNvSpPr/>
              <p:nvPr/>
            </p:nvSpPr>
            <p:spPr bwMode="auto">
              <a:xfrm rot="2770188" flipV="1">
                <a:off x="4687362" y="1888182"/>
                <a:ext cx="412407" cy="368884"/>
              </a:xfrm>
              <a:custGeom>
                <a:avLst/>
                <a:gdLst>
                  <a:gd name="T0" fmla="*/ 561 w 596"/>
                  <a:gd name="T1" fmla="*/ 321 h 480"/>
                  <a:gd name="T2" fmla="*/ 517 w 596"/>
                  <a:gd name="T3" fmla="*/ 275 h 480"/>
                  <a:gd name="T4" fmla="*/ 0 w 596"/>
                  <a:gd name="T5" fmla="*/ 441 h 480"/>
                  <a:gd name="T6" fmla="*/ 404 w 596"/>
                  <a:gd name="T7" fmla="*/ 160 h 480"/>
                  <a:gd name="T8" fmla="*/ 356 w 596"/>
                  <a:gd name="T9" fmla="*/ 111 h 480"/>
                  <a:gd name="T10" fmla="*/ 596 w 596"/>
                  <a:gd name="T11" fmla="*/ 0 h 480"/>
                  <a:gd name="T12" fmla="*/ 561 w 596"/>
                  <a:gd name="T13" fmla="*/ 321 h 480"/>
                </a:gdLst>
                <a:ahLst/>
                <a:cxnLst>
                  <a:cxn ang="0">
                    <a:pos x="T0" y="T1"/>
                  </a:cxn>
                  <a:cxn ang="0">
                    <a:pos x="T2" y="T3"/>
                  </a:cxn>
                  <a:cxn ang="0">
                    <a:pos x="T4" y="T5"/>
                  </a:cxn>
                  <a:cxn ang="0">
                    <a:pos x="T6" y="T7"/>
                  </a:cxn>
                  <a:cxn ang="0">
                    <a:pos x="T8" y="T9"/>
                  </a:cxn>
                  <a:cxn ang="0">
                    <a:pos x="T10" y="T11"/>
                  </a:cxn>
                  <a:cxn ang="0">
                    <a:pos x="T12" y="T13"/>
                  </a:cxn>
                </a:cxnLst>
                <a:rect l="0" t="0" r="r" b="b"/>
                <a:pathLst>
                  <a:path w="596" h="480">
                    <a:moveTo>
                      <a:pt x="561" y="321"/>
                    </a:moveTo>
                    <a:cubicBezTo>
                      <a:pt x="547" y="306"/>
                      <a:pt x="532" y="290"/>
                      <a:pt x="517" y="275"/>
                    </a:cubicBezTo>
                    <a:cubicBezTo>
                      <a:pt x="390" y="416"/>
                      <a:pt x="186" y="480"/>
                      <a:pt x="0" y="441"/>
                    </a:cubicBezTo>
                    <a:cubicBezTo>
                      <a:pt x="172" y="430"/>
                      <a:pt x="332" y="316"/>
                      <a:pt x="404" y="160"/>
                    </a:cubicBezTo>
                    <a:cubicBezTo>
                      <a:pt x="388" y="144"/>
                      <a:pt x="372" y="127"/>
                      <a:pt x="356" y="111"/>
                    </a:cubicBezTo>
                    <a:cubicBezTo>
                      <a:pt x="420" y="89"/>
                      <a:pt x="514" y="48"/>
                      <a:pt x="596" y="0"/>
                    </a:cubicBezTo>
                    <a:cubicBezTo>
                      <a:pt x="591" y="108"/>
                      <a:pt x="567" y="213"/>
                      <a:pt x="561" y="321"/>
                    </a:cubicBezTo>
                    <a:close/>
                  </a:path>
                </a:pathLst>
              </a:custGeom>
              <a:solidFill>
                <a:srgbClr val="C00000"/>
              </a:solidFill>
              <a:ln>
                <a:noFill/>
              </a:ln>
            </p:spPr>
            <p:txBody>
              <a:bodyPr anchor="ctr"/>
              <a:lstStyle/>
              <a:p>
                <a:pPr algn="ctr"/>
                <a:endParaRPr/>
              </a:p>
            </p:txBody>
          </p:sp>
          <p:sp>
            <p:nvSpPr>
              <p:cNvPr id="23" name="TextBox 19">
                <a:extLst>
                  <a:ext uri="{FF2B5EF4-FFF2-40B4-BE49-F238E27FC236}">
                    <a16:creationId xmlns:a16="http://schemas.microsoft.com/office/drawing/2014/main" id="{ED538937-E86B-2F29-F135-E6CF6862B612}"/>
                  </a:ext>
                </a:extLst>
              </p:cNvPr>
              <p:cNvSpPr txBox="1">
                <a:spLocks noChangeArrowheads="1"/>
              </p:cNvSpPr>
              <p:nvPr/>
            </p:nvSpPr>
            <p:spPr bwMode="auto">
              <a:xfrm>
                <a:off x="777906" y="4088236"/>
                <a:ext cx="4627902" cy="30777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400" b="1" dirty="0">
                    <a:solidFill>
                      <a:srgbClr val="C00000"/>
                    </a:solidFill>
                    <a:latin typeface="微软雅黑" panose="020B0503020204020204" pitchFamily="34" charset="-122"/>
                    <a:ea typeface="微软雅黑" panose="020B0503020204020204" pitchFamily="34" charset="-122"/>
                    <a:cs typeface="Arial" pitchFamily="34" charset="0"/>
                  </a:rPr>
                  <a:t>此处为灵敏度分析核心部分，和二维</a:t>
                </a:r>
                <a:r>
                  <a:rPr lang="en-US" altLang="zh-CN" sz="1400" b="1" dirty="0">
                    <a:solidFill>
                      <a:srgbClr val="C00000"/>
                    </a:solidFill>
                    <a:latin typeface="微软雅黑" panose="020B0503020204020204" pitchFamily="34" charset="-122"/>
                    <a:ea typeface="微软雅黑" panose="020B0503020204020204" pitchFamily="34" charset="-122"/>
                    <a:cs typeface="Arial" pitchFamily="34" charset="0"/>
                  </a:rPr>
                  <a:t>MMC</a:t>
                </a:r>
                <a:r>
                  <a:rPr lang="zh-CN" altLang="en-US" sz="1400" b="1" dirty="0">
                    <a:solidFill>
                      <a:srgbClr val="C00000"/>
                    </a:solidFill>
                    <a:latin typeface="微软雅黑" panose="020B0503020204020204" pitchFamily="34" charset="-122"/>
                    <a:ea typeface="微软雅黑" panose="020B0503020204020204" pitchFamily="34" charset="-122"/>
                    <a:cs typeface="Arial" pitchFamily="34" charset="0"/>
                  </a:rPr>
                  <a:t>方法类似</a:t>
                </a:r>
              </a:p>
            </p:txBody>
          </p:sp>
          <p:sp>
            <p:nvSpPr>
              <p:cNvPr id="43" name="TextBox 19">
                <a:extLst>
                  <a:ext uri="{FF2B5EF4-FFF2-40B4-BE49-F238E27FC236}">
                    <a16:creationId xmlns:a16="http://schemas.microsoft.com/office/drawing/2014/main" id="{220BC8B4-FB1E-5EE3-CD5E-856274A9A53B}"/>
                  </a:ext>
                </a:extLst>
              </p:cNvPr>
              <p:cNvSpPr txBox="1">
                <a:spLocks noChangeArrowheads="1"/>
              </p:cNvSpPr>
              <p:nvPr/>
            </p:nvSpPr>
            <p:spPr bwMode="auto">
              <a:xfrm>
                <a:off x="869195" y="3066745"/>
                <a:ext cx="4704352" cy="30777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400" b="1" dirty="0">
                    <a:solidFill>
                      <a:schemeClr val="accent1">
                        <a:lumMod val="50000"/>
                      </a:schemeClr>
                    </a:solidFill>
                    <a:latin typeface="微软雅黑" panose="020B0503020204020204" pitchFamily="34" charset="-122"/>
                    <a:ea typeface="微软雅黑" panose="020B0503020204020204" pitchFamily="34" charset="-122"/>
                    <a:cs typeface="Arial" pitchFamily="34" charset="0"/>
                  </a:rPr>
                  <a:t>推导得一般化的响应函数关于设计变量的灵敏度表达式</a:t>
                </a:r>
              </a:p>
            </p:txBody>
          </p:sp>
        </p:grpSp>
      </p:grpSp>
      <p:grpSp>
        <p:nvGrpSpPr>
          <p:cNvPr id="57" name="组合 56">
            <a:extLst>
              <a:ext uri="{FF2B5EF4-FFF2-40B4-BE49-F238E27FC236}">
                <a16:creationId xmlns:a16="http://schemas.microsoft.com/office/drawing/2014/main" id="{EF02BFB7-2DC5-6B26-04AD-F4CA8B99B3F1}"/>
              </a:ext>
            </a:extLst>
          </p:cNvPr>
          <p:cNvGrpSpPr/>
          <p:nvPr/>
        </p:nvGrpSpPr>
        <p:grpSpPr>
          <a:xfrm>
            <a:off x="6103233" y="726030"/>
            <a:ext cx="5577786" cy="3320736"/>
            <a:chOff x="6103233" y="726030"/>
            <a:chExt cx="5577786" cy="3320736"/>
          </a:xfrm>
        </p:grpSpPr>
        <p:grpSp>
          <p:nvGrpSpPr>
            <p:cNvPr id="55" name="组合 54">
              <a:extLst>
                <a:ext uri="{FF2B5EF4-FFF2-40B4-BE49-F238E27FC236}">
                  <a16:creationId xmlns:a16="http://schemas.microsoft.com/office/drawing/2014/main" id="{4973CC95-9CAB-A7C7-FE15-BADF6A123F60}"/>
                </a:ext>
              </a:extLst>
            </p:cNvPr>
            <p:cNvGrpSpPr/>
            <p:nvPr/>
          </p:nvGrpSpPr>
          <p:grpSpPr>
            <a:xfrm>
              <a:off x="6103233" y="726030"/>
              <a:ext cx="5577786" cy="3320736"/>
              <a:chOff x="6103233" y="726030"/>
              <a:chExt cx="5577786" cy="3320736"/>
            </a:xfrm>
          </p:grpSpPr>
          <p:sp>
            <p:nvSpPr>
              <p:cNvPr id="46" name="TextBox 19">
                <a:extLst>
                  <a:ext uri="{FF2B5EF4-FFF2-40B4-BE49-F238E27FC236}">
                    <a16:creationId xmlns:a16="http://schemas.microsoft.com/office/drawing/2014/main" id="{E306CA56-7E4B-7659-2A58-F340C028BC13}"/>
                  </a:ext>
                </a:extLst>
              </p:cNvPr>
              <p:cNvSpPr txBox="1">
                <a:spLocks noChangeArrowheads="1"/>
              </p:cNvSpPr>
              <p:nvPr/>
            </p:nvSpPr>
            <p:spPr bwMode="auto">
              <a:xfrm>
                <a:off x="6730007" y="3461991"/>
                <a:ext cx="4951012" cy="584775"/>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a:solidFill>
                      <a:srgbClr val="C00000"/>
                    </a:solidFill>
                    <a:latin typeface="微软雅黑" panose="020B0503020204020204" pitchFamily="34" charset="-122"/>
                    <a:ea typeface="微软雅黑" panose="020B0503020204020204" pitchFamily="34" charset="-122"/>
                    <a:cs typeface="Arial" pitchFamily="34" charset="0"/>
                  </a:rPr>
                  <a:t>材料分布</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itchFamily="34" charset="0"/>
                  </a:rPr>
                  <a:t>的具体实现（弹性模量）</a:t>
                </a:r>
                <a:endParaRPr lang="en-US" altLang="zh-CN" sz="1600" b="1" dirty="0">
                  <a:solidFill>
                    <a:schemeClr val="accent1">
                      <a:lumMod val="50000"/>
                    </a:schemeClr>
                  </a:solidFill>
                  <a:latin typeface="微软雅黑" panose="020B0503020204020204" pitchFamily="34" charset="-122"/>
                  <a:ea typeface="微软雅黑" panose="020B0503020204020204" pitchFamily="34" charset="-122"/>
                  <a:cs typeface="Arial" pitchFamily="34" charset="0"/>
                </a:endParaRPr>
              </a:p>
              <a:p>
                <a:pPr eaLnBrk="1" hangingPunct="1"/>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itchFamily="34" charset="0"/>
                  </a:rPr>
                  <a:t>进一步提交计算（壳体</a:t>
                </a:r>
                <a:r>
                  <a:rPr lang="en-US" altLang="zh-CN" sz="1600" b="1" dirty="0">
                    <a:solidFill>
                      <a:schemeClr val="accent1">
                        <a:lumMod val="50000"/>
                      </a:schemeClr>
                    </a:solidFill>
                    <a:latin typeface="微软雅黑" panose="020B0503020204020204" pitchFamily="34" charset="-122"/>
                    <a:ea typeface="微软雅黑" panose="020B0503020204020204" pitchFamily="34" charset="-122"/>
                    <a:cs typeface="Arial" pitchFamily="34" charset="0"/>
                  </a:rPr>
                  <a:t>S3</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itchFamily="34" charset="0"/>
                  </a:rPr>
                  <a:t>单元）</a:t>
                </a:r>
              </a:p>
            </p:txBody>
          </p:sp>
          <p:grpSp>
            <p:nvGrpSpPr>
              <p:cNvPr id="54" name="组合 53">
                <a:extLst>
                  <a:ext uri="{FF2B5EF4-FFF2-40B4-BE49-F238E27FC236}">
                    <a16:creationId xmlns:a16="http://schemas.microsoft.com/office/drawing/2014/main" id="{B5C41188-04AC-3370-22A7-7EBCDE02BB12}"/>
                  </a:ext>
                </a:extLst>
              </p:cNvPr>
              <p:cNvGrpSpPr/>
              <p:nvPr/>
            </p:nvGrpSpPr>
            <p:grpSpPr>
              <a:xfrm>
                <a:off x="6103233" y="726030"/>
                <a:ext cx="5414226" cy="2735961"/>
                <a:chOff x="6103233" y="726030"/>
                <a:chExt cx="5414226" cy="2735961"/>
              </a:xfrm>
            </p:grpSpPr>
            <p:grpSp>
              <p:nvGrpSpPr>
                <p:cNvPr id="37" name="组合 36">
                  <a:extLst>
                    <a:ext uri="{FF2B5EF4-FFF2-40B4-BE49-F238E27FC236}">
                      <a16:creationId xmlns:a16="http://schemas.microsoft.com/office/drawing/2014/main" id="{D5CF6D82-CEBD-1070-B18C-F7CA8D75F734}"/>
                    </a:ext>
                  </a:extLst>
                </p:cNvPr>
                <p:cNvGrpSpPr/>
                <p:nvPr/>
              </p:nvGrpSpPr>
              <p:grpSpPr>
                <a:xfrm>
                  <a:off x="6103233" y="726030"/>
                  <a:ext cx="5414226" cy="2735961"/>
                  <a:chOff x="568186" y="700201"/>
                  <a:chExt cx="5414226" cy="2735961"/>
                </a:xfrm>
              </p:grpSpPr>
              <p:grpSp>
                <p:nvGrpSpPr>
                  <p:cNvPr id="6" name="组合 5">
                    <a:extLst>
                      <a:ext uri="{FF2B5EF4-FFF2-40B4-BE49-F238E27FC236}">
                        <a16:creationId xmlns:a16="http://schemas.microsoft.com/office/drawing/2014/main" id="{9723EB26-3069-8CBD-5525-A958EEF0D9D0}"/>
                      </a:ext>
                    </a:extLst>
                  </p:cNvPr>
                  <p:cNvGrpSpPr/>
                  <p:nvPr/>
                </p:nvGrpSpPr>
                <p:grpSpPr>
                  <a:xfrm>
                    <a:off x="568186" y="700201"/>
                    <a:ext cx="5414226" cy="2735961"/>
                    <a:chOff x="6292794" y="638438"/>
                    <a:chExt cx="5414226" cy="2735961"/>
                  </a:xfrm>
                </p:grpSpPr>
                <p:sp>
                  <p:nvSpPr>
                    <p:cNvPr id="4" name="矩形 4">
                      <a:extLst>
                        <a:ext uri="{FF2B5EF4-FFF2-40B4-BE49-F238E27FC236}">
                          <a16:creationId xmlns:a16="http://schemas.microsoft.com/office/drawing/2014/main" id="{EC913432-02C1-4F89-99A7-6633BB94E53F}"/>
                        </a:ext>
                      </a:extLst>
                    </p:cNvPr>
                    <p:cNvSpPr>
                      <a:spLocks noChangeArrowheads="1"/>
                    </p:cNvSpPr>
                    <p:nvPr/>
                  </p:nvSpPr>
                  <p:spPr bwMode="auto">
                    <a:xfrm>
                      <a:off x="6292794" y="638438"/>
                      <a:ext cx="5280613"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数值实现：从连续到离散</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(Eq.3.27-3.31)</a:t>
                      </a:r>
                      <a:endParaRPr lang="zh-CN" altLang="en-US" sz="4000" b="1" dirty="0">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39BF5EB-AC01-75DB-3A53-FF2D633322B2}"/>
                            </a:ext>
                          </a:extLst>
                        </p:cNvPr>
                        <p:cNvSpPr txBox="1"/>
                        <p:nvPr/>
                      </p:nvSpPr>
                      <p:spPr>
                        <a:xfrm>
                          <a:off x="7969596" y="1471629"/>
                          <a:ext cx="2583166" cy="7845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𝜌</m:t>
                                    </m:r>
                                  </m:e>
                                  <m:sub>
                                    <m:r>
                                      <a:rPr lang="zh-CN" altLang="en-US" sz="1600" i="1">
                                        <a:solidFill>
                                          <a:schemeClr val="tx1"/>
                                        </a:solidFill>
                                        <a:latin typeface="Cambria Math" panose="02040503050406030204" pitchFamily="18" charset="0"/>
                                      </a:rPr>
                                      <m:t>𝑒</m:t>
                                    </m:r>
                                  </m:sub>
                                </m:sSub>
                                <m:r>
                                  <a:rPr lang="zh-CN" altLang="en-US" sz="1600" i="0">
                                    <a:solidFill>
                                      <a:schemeClr val="tx1"/>
                                    </a:solidFill>
                                    <a:latin typeface="Cambria Math" panose="02040503050406030204" pitchFamily="18" charset="0"/>
                                  </a:rPr>
                                  <m:t>=</m:t>
                                </m:r>
                                <m:f>
                                  <m:fPr>
                                    <m:type m:val="lin"/>
                                    <m:ctrlPr>
                                      <a:rPr lang="zh-CN" altLang="en-US" sz="1600" i="1">
                                        <a:solidFill>
                                          <a:schemeClr val="tx1"/>
                                        </a:solidFill>
                                        <a:latin typeface="Cambria Math" panose="02040503050406030204" pitchFamily="18" charset="0"/>
                                      </a:rPr>
                                    </m:ctrlPr>
                                  </m:fPr>
                                  <m:num>
                                    <m:nary>
                                      <m:naryPr>
                                        <m:chr m:val="∑"/>
                                        <m:limLoc m:val="undOvr"/>
                                        <m:grow m:val="on"/>
                                        <m:ctrlPr>
                                          <a:rPr lang="zh-CN" altLang="en-US" sz="1600" i="1">
                                            <a:solidFill>
                                              <a:schemeClr val="tx1"/>
                                            </a:solidFill>
                                            <a:latin typeface="Cambria Math" panose="02040503050406030204" pitchFamily="18" charset="0"/>
                                          </a:rPr>
                                        </m:ctrlPr>
                                      </m:naryPr>
                                      <m:sub>
                                        <m:r>
                                          <m:rPr>
                                            <m:brk/>
                                            <m:aln/>
                                          </m:rPr>
                                          <a:rPr lang="en-US" altLang="zh-CN" sz="1600" i="1">
                                            <a:solidFill>
                                              <a:schemeClr val="tx1"/>
                                            </a:solidFill>
                                            <a:latin typeface="Cambria Math" panose="02040503050406030204" pitchFamily="18" charset="0"/>
                                          </a:rPr>
                                          <m:t>𝑖</m:t>
                                        </m:r>
                                        <m:r>
                                          <a:rPr lang="zh-CN" altLang="en-US" sz="1600" i="0">
                                            <a:solidFill>
                                              <a:schemeClr val="tx1"/>
                                            </a:solidFill>
                                            <a:latin typeface="Cambria Math" panose="02040503050406030204" pitchFamily="18" charset="0"/>
                                          </a:rPr>
                                          <m:t>=1</m:t>
                                        </m:r>
                                      </m:sub>
                                      <m:sup>
                                        <m:r>
                                          <a:rPr lang="zh-CN" altLang="en-US" sz="1600" i="0">
                                            <a:solidFill>
                                              <a:schemeClr val="tx1"/>
                                            </a:solidFill>
                                            <a:latin typeface="Cambria Math" panose="02040503050406030204" pitchFamily="18" charset="0"/>
                                          </a:rPr>
                                          <m:t>3</m:t>
                                        </m:r>
                                      </m:sup>
                                      <m:e>
                                        <m:sSub>
                                          <m:sSubPr>
                                            <m:ctrlPr>
                                              <a:rPr lang="zh-CN" altLang="en-US" sz="1600" i="1">
                                                <a:solidFill>
                                                  <a:schemeClr val="tx1"/>
                                                </a:solidFill>
                                                <a:latin typeface="Cambria Math" panose="02040503050406030204" pitchFamily="18" charset="0"/>
                                              </a:rPr>
                                            </m:ctrlPr>
                                          </m:sSubPr>
                                          <m:e>
                                            <m:r>
                                              <m:rPr>
                                                <m:sty m:val="p"/>
                                              </m:rPr>
                                              <a:rPr lang="zh-CN" altLang="en-US" sz="1600" i="0">
                                                <a:solidFill>
                                                  <a:schemeClr val="tx1"/>
                                                </a:solidFill>
                                                <a:latin typeface="Cambria Math" panose="02040503050406030204" pitchFamily="18" charset="0"/>
                                              </a:rPr>
                                              <m:t>H</m:t>
                                            </m:r>
                                          </m:e>
                                          <m:sub>
                                            <m:r>
                                              <a:rPr lang="zh-CN" altLang="en-US" sz="1600" i="1">
                                                <a:solidFill>
                                                  <a:schemeClr val="tx1"/>
                                                </a:solidFill>
                                                <a:latin typeface="Cambria Math" panose="02040503050406030204" pitchFamily="18" charset="0"/>
                                              </a:rPr>
                                              <m:t>𝛼</m:t>
                                            </m:r>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𝜖</m:t>
                                            </m:r>
                                          </m:sub>
                                        </m:sSub>
                                        <m:d>
                                          <m:dPr>
                                            <m:ctrlPr>
                                              <a:rPr lang="zh-CN" altLang="en-US" sz="1600" i="1">
                                                <a:solidFill>
                                                  <a:schemeClr val="tx1"/>
                                                </a:solidFill>
                                                <a:latin typeface="Cambria Math" panose="02040503050406030204" pitchFamily="18" charset="0"/>
                                              </a:rPr>
                                            </m:ctrlPr>
                                          </m:dPr>
                                          <m:e>
                                            <m:sSub>
                                              <m:sSubPr>
                                                <m:ctrlPr>
                                                  <a:rPr lang="zh-CN" altLang="en-US" sz="1600" i="1">
                                                    <a:solidFill>
                                                      <a:schemeClr val="tx1"/>
                                                    </a:solidFill>
                                                    <a:latin typeface="Cambria Math" panose="02040503050406030204" pitchFamily="18" charset="0"/>
                                                  </a:rPr>
                                                </m:ctrlPr>
                                              </m:sSubPr>
                                              <m:e>
                                                <m:d>
                                                  <m:dPr>
                                                    <m:ctrlPr>
                                                      <a:rPr lang="zh-CN" altLang="en-US" sz="1600" i="1">
                                                        <a:solidFill>
                                                          <a:schemeClr val="tx1"/>
                                                        </a:solidFill>
                                                        <a:latin typeface="Cambria Math" panose="02040503050406030204" pitchFamily="18" charset="0"/>
                                                      </a:rPr>
                                                    </m:ctrlPr>
                                                  </m:dPr>
                                                  <m:e>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𝜙</m:t>
                                                        </m:r>
                                                      </m:e>
                                                      <m:sub>
                                                        <m:r>
                                                          <a:rPr lang="zh-CN" altLang="en-US" sz="1600">
                                                            <a:solidFill>
                                                              <a:schemeClr val="tx1"/>
                                                            </a:solidFill>
                                                            <a:latin typeface="Cambria Math" panose="02040503050406030204" pitchFamily="18" charset="0"/>
                                                          </a:rPr>
                                                          <m:t>∆</m:t>
                                                        </m:r>
                                                      </m:sub>
                                                      <m:sup>
                                                        <m:r>
                                                          <m:rPr>
                                                            <m:sty m:val="p"/>
                                                          </m:rPr>
                                                          <a:rPr lang="zh-CN" altLang="en-US" sz="1600">
                                                            <a:solidFill>
                                                              <a:schemeClr val="tx1"/>
                                                            </a:solidFill>
                                                            <a:latin typeface="Cambria Math" panose="02040503050406030204" pitchFamily="18" charset="0"/>
                                                          </a:rPr>
                                                          <m:t>s</m:t>
                                                        </m:r>
                                                      </m:sup>
                                                    </m:sSubSup>
                                                  </m:e>
                                                </m:d>
                                              </m:e>
                                              <m:sub>
                                                <m:r>
                                                  <a:rPr lang="zh-CN" altLang="en-US" sz="1600" b="0" i="1">
                                                    <a:solidFill>
                                                      <a:schemeClr val="tx1"/>
                                                    </a:solidFill>
                                                    <a:latin typeface="Cambria Math" panose="02040503050406030204" pitchFamily="18" charset="0"/>
                                                  </a:rPr>
                                                  <m:t>𝑒</m:t>
                                                </m:r>
                                                <m:r>
                                                  <a:rPr lang="zh-CN" altLang="en-US" sz="1600" b="0" i="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𝑖</m:t>
                                                </m:r>
                                              </m:sub>
                                            </m:sSub>
                                          </m:e>
                                        </m:d>
                                      </m:e>
                                    </m:nary>
                                  </m:num>
                                  <m:den>
                                    <m:r>
                                      <a:rPr lang="zh-CN" altLang="en-US" sz="1600" b="0" i="0">
                                        <a:solidFill>
                                          <a:schemeClr val="tx1"/>
                                        </a:solidFill>
                                        <a:latin typeface="Cambria Math" panose="02040503050406030204" pitchFamily="18" charset="0"/>
                                      </a:rPr>
                                      <m:t>3</m:t>
                                    </m:r>
                                  </m:den>
                                </m:f>
                                <m:r>
                                  <a:rPr lang="zh-CN" altLang="en-US" sz="1600" b="0" i="0">
                                    <a:solidFill>
                                      <a:schemeClr val="tx1"/>
                                    </a:solidFill>
                                    <a:latin typeface="Cambria Math" panose="02040503050406030204" pitchFamily="18" charset="0"/>
                                  </a:rPr>
                                  <m:t> </m:t>
                                </m:r>
                              </m:oMath>
                            </m:oMathPara>
                          </a14:m>
                          <a:endParaRPr lang="zh-CN" altLang="en-US" sz="1600" dirty="0">
                            <a:solidFill>
                              <a:schemeClr val="tx1"/>
                            </a:solidFill>
                          </a:endParaRPr>
                        </a:p>
                      </p:txBody>
                    </p:sp>
                  </mc:Choice>
                  <mc:Fallback xmlns="">
                    <p:sp>
                      <p:nvSpPr>
                        <p:cNvPr id="27" name="文本框 26">
                          <a:extLst>
                            <a:ext uri="{FF2B5EF4-FFF2-40B4-BE49-F238E27FC236}">
                              <a16:creationId xmlns:a16="http://schemas.microsoft.com/office/drawing/2014/main" id="{E39BF5EB-AC01-75DB-3A53-FF2D633322B2}"/>
                            </a:ext>
                          </a:extLst>
                        </p:cNvPr>
                        <p:cNvSpPr txBox="1">
                          <a:spLocks noRot="1" noChangeAspect="1" noMove="1" noResize="1" noEditPoints="1" noAdjustHandles="1" noChangeArrowheads="1" noChangeShapeType="1" noTextEdit="1"/>
                        </p:cNvSpPr>
                        <p:nvPr/>
                      </p:nvSpPr>
                      <p:spPr>
                        <a:xfrm>
                          <a:off x="7969596" y="1471629"/>
                          <a:ext cx="2583166" cy="7845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40B5F2F-0D36-0068-516A-7D0DB6983BB2}"/>
                            </a:ext>
                          </a:extLst>
                        </p:cNvPr>
                        <p:cNvSpPr txBox="1"/>
                        <p:nvPr/>
                      </p:nvSpPr>
                      <p:spPr>
                        <a:xfrm>
                          <a:off x="10044760" y="1159088"/>
                          <a:ext cx="115690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𝐸</m:t>
                                    </m:r>
                                  </m:e>
                                  <m:sub>
                                    <m:r>
                                      <a:rPr lang="zh-CN" altLang="en-US" sz="1600" i="1">
                                        <a:solidFill>
                                          <a:schemeClr val="tx1"/>
                                        </a:solidFill>
                                        <a:latin typeface="Cambria Math" panose="02040503050406030204" pitchFamily="18" charset="0"/>
                                      </a:rPr>
                                      <m:t>𝑒</m:t>
                                    </m:r>
                                  </m:sub>
                                </m:sSub>
                                <m:r>
                                  <a:rPr lang="zh-CN" altLang="en-US" sz="1600" i="0">
                                    <a:solidFill>
                                      <a:schemeClr val="tx1"/>
                                    </a:solidFill>
                                    <a:latin typeface="Cambria Math" panose="02040503050406030204" pitchFamily="18" charset="0"/>
                                  </a:rPr>
                                  <m:t>=</m:t>
                                </m:r>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𝜌</m:t>
                                    </m:r>
                                  </m:e>
                                  <m:sub>
                                    <m:r>
                                      <a:rPr lang="zh-CN" altLang="en-US" sz="1600" i="1">
                                        <a:solidFill>
                                          <a:schemeClr val="tx1"/>
                                        </a:solidFill>
                                        <a:latin typeface="Cambria Math" panose="02040503050406030204" pitchFamily="18" charset="0"/>
                                      </a:rPr>
                                      <m:t>𝑒</m:t>
                                    </m:r>
                                  </m:sub>
                                </m:sSub>
                                <m:sSup>
                                  <m:sSupPr>
                                    <m:ctrlPr>
                                      <a:rPr lang="zh-CN" altLang="en-US" sz="1600" i="1">
                                        <a:solidFill>
                                          <a:schemeClr val="tx1"/>
                                        </a:solidFill>
                                        <a:latin typeface="Cambria Math" panose="02040503050406030204" pitchFamily="18" charset="0"/>
                                      </a:rPr>
                                    </m:ctrlPr>
                                  </m:sSupPr>
                                  <m:e>
                                    <m:r>
                                      <a:rPr lang="zh-CN" altLang="en-US" sz="1600" i="1">
                                        <a:solidFill>
                                          <a:schemeClr val="tx1"/>
                                        </a:solidFill>
                                        <a:latin typeface="Cambria Math" panose="02040503050406030204" pitchFamily="18" charset="0"/>
                                      </a:rPr>
                                      <m:t>𝐸</m:t>
                                    </m:r>
                                  </m:e>
                                  <m:sup>
                                    <m:r>
                                      <m:rPr>
                                        <m:sty m:val="p"/>
                                      </m:rPr>
                                      <a:rPr lang="zh-CN" altLang="en-US" sz="1600" i="0">
                                        <a:solidFill>
                                          <a:schemeClr val="tx1"/>
                                        </a:solidFill>
                                        <a:latin typeface="Cambria Math" panose="02040503050406030204" pitchFamily="18" charset="0"/>
                                      </a:rPr>
                                      <m:t>s</m:t>
                                    </m:r>
                                  </m:sup>
                                </m:sSup>
                              </m:oMath>
                            </m:oMathPara>
                          </a14:m>
                          <a:endParaRPr lang="zh-CN" altLang="en-US" sz="1600" dirty="0">
                            <a:solidFill>
                              <a:schemeClr val="tx1"/>
                            </a:solidFill>
                          </a:endParaRPr>
                        </a:p>
                      </p:txBody>
                    </p:sp>
                  </mc:Choice>
                  <mc:Fallback xmlns="">
                    <p:sp>
                      <p:nvSpPr>
                        <p:cNvPr id="29" name="文本框 28">
                          <a:extLst>
                            <a:ext uri="{FF2B5EF4-FFF2-40B4-BE49-F238E27FC236}">
                              <a16:creationId xmlns:a16="http://schemas.microsoft.com/office/drawing/2014/main" id="{040B5F2F-0D36-0068-516A-7D0DB6983BB2}"/>
                            </a:ext>
                          </a:extLst>
                        </p:cNvPr>
                        <p:cNvSpPr txBox="1">
                          <a:spLocks noRot="1" noChangeAspect="1" noMove="1" noResize="1" noEditPoints="1" noAdjustHandles="1" noChangeArrowheads="1" noChangeShapeType="1" noTextEdit="1"/>
                        </p:cNvSpPr>
                        <p:nvPr/>
                      </p:nvSpPr>
                      <p:spPr>
                        <a:xfrm>
                          <a:off x="10044760" y="1159088"/>
                          <a:ext cx="1156903" cy="338554"/>
                        </a:xfrm>
                        <a:prstGeom prst="rect">
                          <a:avLst/>
                        </a:prstGeom>
                        <a:blipFill>
                          <a:blip r:embed="rId9"/>
                          <a:stretch>
                            <a:fillRect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D8BFDE3-EED7-798F-5658-0B0E8ED0DE75}"/>
                            </a:ext>
                          </a:extLst>
                        </p:cNvPr>
                        <p:cNvSpPr txBox="1"/>
                        <p:nvPr/>
                      </p:nvSpPr>
                      <p:spPr>
                        <a:xfrm>
                          <a:off x="6919568" y="2172210"/>
                          <a:ext cx="4787452" cy="1202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chemeClr val="tx1"/>
                                        </a:solidFill>
                                        <a:latin typeface="Cambria Math" panose="02040503050406030204" pitchFamily="18" charset="0"/>
                                      </a:rPr>
                                    </m:ctrlPr>
                                  </m:sSubPr>
                                  <m:e>
                                    <m:r>
                                      <m:rPr>
                                        <m:sty m:val="p"/>
                                      </m:rPr>
                                      <a:rPr lang="zh-CN" altLang="en-US" sz="1600">
                                        <a:solidFill>
                                          <a:schemeClr val="tx1"/>
                                        </a:solidFill>
                                        <a:latin typeface="Cambria Math" panose="02040503050406030204" pitchFamily="18" charset="0"/>
                                      </a:rPr>
                                      <m:t>H</m:t>
                                    </m:r>
                                  </m:e>
                                  <m:sub>
                                    <m:r>
                                      <a:rPr lang="zh-CN" altLang="en-US" sz="1600" i="1">
                                        <a:solidFill>
                                          <a:schemeClr val="tx1"/>
                                        </a:solidFill>
                                        <a:latin typeface="Cambria Math" panose="02040503050406030204" pitchFamily="18" charset="0"/>
                                      </a:rPr>
                                      <m:t>𝛼</m:t>
                                    </m:r>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𝜖</m:t>
                                    </m:r>
                                  </m:sub>
                                </m:sSub>
                                <m:d>
                                  <m:dPr>
                                    <m:ctrlPr>
                                      <a:rPr lang="zh-CN" altLang="en-US" sz="1600" i="1">
                                        <a:solidFill>
                                          <a:schemeClr val="tx1"/>
                                        </a:solidFill>
                                        <a:latin typeface="Cambria Math" panose="02040503050406030204" pitchFamily="18" charset="0"/>
                                      </a:rPr>
                                    </m:ctrlPr>
                                  </m:dPr>
                                  <m:e>
                                    <m:r>
                                      <a:rPr lang="zh-CN" altLang="en-US" sz="1600" i="1">
                                        <a:solidFill>
                                          <a:schemeClr val="tx1"/>
                                        </a:solidFill>
                                        <a:latin typeface="Cambria Math" panose="02040503050406030204" pitchFamily="18" charset="0"/>
                                      </a:rPr>
                                      <m:t>𝑥</m:t>
                                    </m:r>
                                  </m:e>
                                </m:d>
                                <m:r>
                                  <a:rPr lang="zh-CN" altLang="en-US" sz="1600" i="0">
                                    <a:solidFill>
                                      <a:schemeClr val="tx1"/>
                                    </a:solidFill>
                                    <a:latin typeface="Cambria Math" panose="02040503050406030204" pitchFamily="18" charset="0"/>
                                  </a:rPr>
                                  <m:t>=</m:t>
                                </m:r>
                                <m:d>
                                  <m:dPr>
                                    <m:begChr m:val="{"/>
                                    <m:endChr m:val=""/>
                                    <m:ctrlPr>
                                      <a:rPr lang="zh-CN" altLang="en-US" sz="1600" i="1">
                                        <a:solidFill>
                                          <a:schemeClr val="tx1"/>
                                        </a:solidFill>
                                        <a:latin typeface="Cambria Math" panose="02040503050406030204" pitchFamily="18" charset="0"/>
                                      </a:rPr>
                                    </m:ctrlPr>
                                  </m:dPr>
                                  <m:e>
                                    <m:m>
                                      <m:mPr>
                                        <m:plcHide m:val="on"/>
                                        <m:mcs>
                                          <m:mc>
                                            <m:mcPr>
                                              <m:count m:val="2"/>
                                              <m:mcJc m:val="center"/>
                                            </m:mcPr>
                                          </m:mc>
                                        </m:mcs>
                                        <m:ctrlPr>
                                          <a:rPr lang="zh-CN" altLang="en-US" sz="1600" i="1">
                                            <a:solidFill>
                                              <a:schemeClr val="tx1"/>
                                            </a:solidFill>
                                            <a:latin typeface="Cambria Math" panose="02040503050406030204" pitchFamily="18" charset="0"/>
                                          </a:rPr>
                                        </m:ctrlPr>
                                      </m:mPr>
                                      <m:mr>
                                        <m:e>
                                          <m:r>
                                            <a:rPr lang="zh-CN" altLang="en-US" sz="1600" i="0">
                                              <a:solidFill>
                                                <a:schemeClr val="tx1"/>
                                              </a:solidFill>
                                              <a:latin typeface="Cambria Math" panose="02040503050406030204" pitchFamily="18" charset="0"/>
                                            </a:rPr>
                                            <m:t>1,</m:t>
                                          </m:r>
                                        </m:e>
                                        <m:e>
                                          <m:r>
                                            <m:rPr>
                                              <m:sty m:val="p"/>
                                            </m:rPr>
                                            <a:rPr lang="zh-CN" altLang="en-US" sz="1600" i="0">
                                              <a:solidFill>
                                                <a:schemeClr val="tx1"/>
                                              </a:solidFill>
                                              <a:latin typeface="Cambria Math" panose="02040503050406030204" pitchFamily="18" charset="0"/>
                                            </a:rPr>
                                            <m:t>if</m:t>
                                          </m:r>
                                          <m:r>
                                            <a:rPr lang="zh-CN" altLang="en-US" sz="1600" i="0">
                                              <a:solidFill>
                                                <a:schemeClr val="tx1"/>
                                              </a:solidFill>
                                              <a:latin typeface="Cambria Math" panose="02040503050406030204" pitchFamily="18" charset="0"/>
                                            </a:rPr>
                                            <m:t>   </m:t>
                                          </m:r>
                                          <m:r>
                                            <a:rPr lang="zh-CN" altLang="en-US" sz="1600" i="1">
                                              <a:solidFill>
                                                <a:schemeClr val="tx1"/>
                                              </a:solidFill>
                                              <a:latin typeface="Cambria Math" panose="02040503050406030204" pitchFamily="18" charset="0"/>
                                            </a:rPr>
                                            <m:t>𝑥</m:t>
                                          </m:r>
                                          <m:r>
                                            <a:rPr lang="zh-CN" altLang="en-US" sz="1600" i="0">
                                              <a:solidFill>
                                                <a:schemeClr val="tx1"/>
                                              </a:solidFill>
                                              <a:latin typeface="Cambria Math" panose="02040503050406030204" pitchFamily="18" charset="0"/>
                                            </a:rPr>
                                            <m:t>&gt;</m:t>
                                          </m:r>
                                          <m:r>
                                            <a:rPr lang="zh-CN" altLang="en-US" sz="1600" i="1">
                                              <a:solidFill>
                                                <a:schemeClr val="tx1"/>
                                              </a:solidFill>
                                              <a:latin typeface="Cambria Math" panose="02040503050406030204" pitchFamily="18" charset="0"/>
                                            </a:rPr>
                                            <m:t>𝜖</m:t>
                                          </m:r>
                                          <m:r>
                                            <a:rPr lang="zh-CN" altLang="en-US" sz="1600" i="0">
                                              <a:solidFill>
                                                <a:schemeClr val="tx1"/>
                                              </a:solidFill>
                                              <a:latin typeface="Cambria Math" panose="02040503050406030204" pitchFamily="18" charset="0"/>
                                            </a:rPr>
                                            <m:t>,</m:t>
                                          </m:r>
                                        </m:e>
                                      </m:mr>
                                      <m:mr>
                                        <m:e>
                                          <m:f>
                                            <m:fPr>
                                              <m:ctrlPr>
                                                <a:rPr lang="zh-CN" altLang="en-US" sz="1600" i="1">
                                                  <a:solidFill>
                                                    <a:schemeClr val="tx1"/>
                                                  </a:solidFill>
                                                  <a:latin typeface="Cambria Math" panose="02040503050406030204" pitchFamily="18" charset="0"/>
                                                </a:rPr>
                                              </m:ctrlPr>
                                            </m:fPr>
                                            <m:num>
                                              <m:r>
                                                <a:rPr lang="zh-CN" altLang="en-US" sz="1600" i="0">
                                                  <a:solidFill>
                                                    <a:schemeClr val="tx1"/>
                                                  </a:solidFill>
                                                  <a:latin typeface="Cambria Math" panose="02040503050406030204" pitchFamily="18" charset="0"/>
                                                </a:rPr>
                                                <m:t>3</m:t>
                                              </m:r>
                                              <m:d>
                                                <m:dPr>
                                                  <m:ctrlPr>
                                                    <a:rPr lang="zh-CN" altLang="en-US" sz="1600" i="1">
                                                      <a:solidFill>
                                                        <a:schemeClr val="tx1"/>
                                                      </a:solidFill>
                                                      <a:latin typeface="Cambria Math" panose="02040503050406030204" pitchFamily="18" charset="0"/>
                                                    </a:rPr>
                                                  </m:ctrlPr>
                                                </m:dPr>
                                                <m:e>
                                                  <m:r>
                                                    <a:rPr lang="zh-CN" altLang="en-US" sz="1600" i="0">
                                                      <a:solidFill>
                                                        <a:schemeClr val="tx1"/>
                                                      </a:solidFill>
                                                      <a:latin typeface="Cambria Math" panose="02040503050406030204" pitchFamily="18" charset="0"/>
                                                    </a:rPr>
                                                    <m:t>1−</m:t>
                                                  </m:r>
                                                  <m:r>
                                                    <a:rPr lang="zh-CN" altLang="en-US" sz="1600" i="1">
                                                      <a:solidFill>
                                                        <a:schemeClr val="tx1"/>
                                                      </a:solidFill>
                                                      <a:latin typeface="Cambria Math" panose="02040503050406030204" pitchFamily="18" charset="0"/>
                                                    </a:rPr>
                                                    <m:t>𝛼</m:t>
                                                  </m:r>
                                                </m:e>
                                              </m:d>
                                            </m:num>
                                            <m:den>
                                              <m:r>
                                                <a:rPr lang="zh-CN" altLang="en-US" sz="1600" i="0">
                                                  <a:solidFill>
                                                    <a:schemeClr val="tx1"/>
                                                  </a:solidFill>
                                                  <a:latin typeface="Cambria Math" panose="02040503050406030204" pitchFamily="18" charset="0"/>
                                                </a:rPr>
                                                <m:t>4</m:t>
                                              </m:r>
                                            </m:den>
                                          </m:f>
                                          <m:d>
                                            <m:dPr>
                                              <m:ctrlPr>
                                                <a:rPr lang="zh-CN" altLang="en-US" sz="1600" i="1">
                                                  <a:solidFill>
                                                    <a:schemeClr val="tx1"/>
                                                  </a:solidFill>
                                                  <a:latin typeface="Cambria Math" panose="02040503050406030204" pitchFamily="18" charset="0"/>
                                                </a:rPr>
                                              </m:ctrlPr>
                                            </m:dPr>
                                            <m:e>
                                              <m:f>
                                                <m:fPr>
                                                  <m:ctrlPr>
                                                    <a:rPr lang="zh-CN" altLang="en-US" sz="1600" i="1">
                                                      <a:solidFill>
                                                        <a:schemeClr val="tx1"/>
                                                      </a:solidFill>
                                                      <a:latin typeface="Cambria Math" panose="02040503050406030204" pitchFamily="18" charset="0"/>
                                                    </a:rPr>
                                                  </m:ctrlPr>
                                                </m:fPr>
                                                <m:num>
                                                  <m:r>
                                                    <a:rPr lang="zh-CN" altLang="en-US" sz="1600" i="1">
                                                      <a:solidFill>
                                                        <a:schemeClr val="tx1"/>
                                                      </a:solidFill>
                                                      <a:latin typeface="Cambria Math" panose="02040503050406030204" pitchFamily="18" charset="0"/>
                                                    </a:rPr>
                                                    <m:t>𝑥</m:t>
                                                  </m:r>
                                                </m:num>
                                                <m:den>
                                                  <m:r>
                                                    <a:rPr lang="zh-CN" altLang="en-US" sz="1600" i="1">
                                                      <a:solidFill>
                                                        <a:schemeClr val="tx1"/>
                                                      </a:solidFill>
                                                      <a:latin typeface="Cambria Math" panose="02040503050406030204" pitchFamily="18" charset="0"/>
                                                    </a:rPr>
                                                    <m:t>𝜖</m:t>
                                                  </m:r>
                                                </m:den>
                                              </m:f>
                                              <m:r>
                                                <a:rPr lang="zh-CN" altLang="en-US" sz="1600" i="0">
                                                  <a:solidFill>
                                                    <a:schemeClr val="tx1"/>
                                                  </a:solidFill>
                                                  <a:latin typeface="Cambria Math" panose="02040503050406030204" pitchFamily="18" charset="0"/>
                                                </a:rPr>
                                                <m:t>−</m:t>
                                              </m:r>
                                              <m:f>
                                                <m:fPr>
                                                  <m:ctrlPr>
                                                    <a:rPr lang="zh-CN" altLang="en-US" sz="1600" i="1">
                                                      <a:solidFill>
                                                        <a:schemeClr val="tx1"/>
                                                      </a:solidFill>
                                                      <a:latin typeface="Cambria Math" panose="02040503050406030204" pitchFamily="18" charset="0"/>
                                                    </a:rPr>
                                                  </m:ctrlPr>
                                                </m:fPr>
                                                <m:num>
                                                  <m:sSup>
                                                    <m:sSupPr>
                                                      <m:ctrlPr>
                                                        <a:rPr lang="zh-CN" altLang="en-US" sz="1600" i="1">
                                                          <a:solidFill>
                                                            <a:schemeClr val="tx1"/>
                                                          </a:solidFill>
                                                          <a:latin typeface="Cambria Math" panose="02040503050406030204" pitchFamily="18" charset="0"/>
                                                        </a:rPr>
                                                      </m:ctrlPr>
                                                    </m:sSupPr>
                                                    <m:e>
                                                      <m:r>
                                                        <a:rPr lang="zh-CN" altLang="en-US" sz="1600" i="1">
                                                          <a:solidFill>
                                                            <a:schemeClr val="tx1"/>
                                                          </a:solidFill>
                                                          <a:latin typeface="Cambria Math" panose="02040503050406030204" pitchFamily="18" charset="0"/>
                                                        </a:rPr>
                                                        <m:t>𝑥</m:t>
                                                      </m:r>
                                                    </m:e>
                                                    <m:sup>
                                                      <m:r>
                                                        <a:rPr lang="zh-CN" altLang="en-US" sz="1600" i="0">
                                                          <a:solidFill>
                                                            <a:schemeClr val="tx1"/>
                                                          </a:solidFill>
                                                          <a:latin typeface="Cambria Math" panose="02040503050406030204" pitchFamily="18" charset="0"/>
                                                        </a:rPr>
                                                        <m:t>3</m:t>
                                                      </m:r>
                                                    </m:sup>
                                                  </m:sSup>
                                                </m:num>
                                                <m:den>
                                                  <m:r>
                                                    <a:rPr lang="zh-CN" altLang="en-US" sz="1600" i="0">
                                                      <a:solidFill>
                                                        <a:schemeClr val="tx1"/>
                                                      </a:solidFill>
                                                      <a:latin typeface="Cambria Math" panose="02040503050406030204" pitchFamily="18" charset="0"/>
                                                    </a:rPr>
                                                    <m:t>3</m:t>
                                                  </m:r>
                                                  <m:sSup>
                                                    <m:sSupPr>
                                                      <m:ctrlPr>
                                                        <a:rPr lang="zh-CN" altLang="en-US" sz="1600" i="1">
                                                          <a:solidFill>
                                                            <a:schemeClr val="tx1"/>
                                                          </a:solidFill>
                                                          <a:latin typeface="Cambria Math" panose="02040503050406030204" pitchFamily="18" charset="0"/>
                                                        </a:rPr>
                                                      </m:ctrlPr>
                                                    </m:sSupPr>
                                                    <m:e>
                                                      <m:r>
                                                        <a:rPr lang="zh-CN" altLang="en-US" sz="1600" i="1">
                                                          <a:solidFill>
                                                            <a:schemeClr val="tx1"/>
                                                          </a:solidFill>
                                                          <a:latin typeface="Cambria Math" panose="02040503050406030204" pitchFamily="18" charset="0"/>
                                                        </a:rPr>
                                                        <m:t>𝜖</m:t>
                                                      </m:r>
                                                    </m:e>
                                                    <m:sup>
                                                      <m:r>
                                                        <a:rPr lang="zh-CN" altLang="en-US" sz="1600" i="0">
                                                          <a:solidFill>
                                                            <a:schemeClr val="tx1"/>
                                                          </a:solidFill>
                                                          <a:latin typeface="Cambria Math" panose="02040503050406030204" pitchFamily="18" charset="0"/>
                                                        </a:rPr>
                                                        <m:t>3</m:t>
                                                      </m:r>
                                                    </m:sup>
                                                  </m:sSup>
                                                </m:den>
                                              </m:f>
                                            </m:e>
                                          </m:d>
                                          <m:r>
                                            <a:rPr lang="zh-CN" altLang="en-US" sz="1600" i="0">
                                              <a:solidFill>
                                                <a:schemeClr val="tx1"/>
                                              </a:solidFill>
                                              <a:latin typeface="Cambria Math" panose="02040503050406030204" pitchFamily="18" charset="0"/>
                                            </a:rPr>
                                            <m:t>+</m:t>
                                          </m:r>
                                          <m:f>
                                            <m:fPr>
                                              <m:ctrlPr>
                                                <a:rPr lang="zh-CN" altLang="en-US" sz="1600" i="1">
                                                  <a:solidFill>
                                                    <a:schemeClr val="tx1"/>
                                                  </a:solidFill>
                                                  <a:latin typeface="Cambria Math" panose="02040503050406030204" pitchFamily="18" charset="0"/>
                                                </a:rPr>
                                              </m:ctrlPr>
                                            </m:fPr>
                                            <m:num>
                                              <m:r>
                                                <a:rPr lang="zh-CN" altLang="en-US" sz="1600" i="0">
                                                  <a:solidFill>
                                                    <a:schemeClr val="tx1"/>
                                                  </a:solidFill>
                                                  <a:latin typeface="Cambria Math" panose="02040503050406030204" pitchFamily="18" charset="0"/>
                                                </a:rPr>
                                                <m:t>1+</m:t>
                                              </m:r>
                                              <m:r>
                                                <a:rPr lang="zh-CN" altLang="en-US" sz="1600" i="1">
                                                  <a:solidFill>
                                                    <a:schemeClr val="tx1"/>
                                                  </a:solidFill>
                                                  <a:latin typeface="Cambria Math" panose="02040503050406030204" pitchFamily="18" charset="0"/>
                                                </a:rPr>
                                                <m:t>𝜖</m:t>
                                              </m:r>
                                            </m:num>
                                            <m:den>
                                              <m:r>
                                                <a:rPr lang="zh-CN" altLang="en-US" sz="1600" i="0">
                                                  <a:solidFill>
                                                    <a:schemeClr val="tx1"/>
                                                  </a:solidFill>
                                                  <a:latin typeface="Cambria Math" panose="02040503050406030204" pitchFamily="18" charset="0"/>
                                                </a:rPr>
                                                <m:t>2</m:t>
                                              </m:r>
                                            </m:den>
                                          </m:f>
                                          <m:r>
                                            <a:rPr lang="zh-CN" altLang="en-US" sz="1600" i="0">
                                              <a:solidFill>
                                                <a:schemeClr val="tx1"/>
                                              </a:solidFill>
                                              <a:latin typeface="Cambria Math" panose="02040503050406030204" pitchFamily="18" charset="0"/>
                                            </a:rPr>
                                            <m:t>,</m:t>
                                          </m:r>
                                        </m:e>
                                        <m:e>
                                          <m:r>
                                            <m:rPr>
                                              <m:sty m:val="p"/>
                                            </m:rPr>
                                            <a:rPr lang="zh-CN" altLang="en-US" sz="1600" i="0">
                                              <a:solidFill>
                                                <a:schemeClr val="tx1"/>
                                              </a:solidFill>
                                              <a:latin typeface="Cambria Math" panose="02040503050406030204" pitchFamily="18" charset="0"/>
                                            </a:rPr>
                                            <m:t>if</m:t>
                                          </m:r>
                                          <m:r>
                                            <a:rPr lang="zh-CN" altLang="en-US" sz="1600" i="0">
                                              <a:solidFill>
                                                <a:schemeClr val="tx1"/>
                                              </a:solidFill>
                                              <a:latin typeface="Cambria Math" panose="02040503050406030204" pitchFamily="18" charset="0"/>
                                            </a:rPr>
                                            <m:t> </m:t>
                                          </m:r>
                                          <m:d>
                                            <m:dPr>
                                              <m:begChr m:val="|"/>
                                              <m:endChr m:val="|"/>
                                              <m:ctrlPr>
                                                <a:rPr lang="zh-CN" altLang="en-US" sz="1600" i="1">
                                                  <a:solidFill>
                                                    <a:schemeClr val="tx1"/>
                                                  </a:solidFill>
                                                  <a:latin typeface="Cambria Math" panose="02040503050406030204" pitchFamily="18" charset="0"/>
                                                </a:rPr>
                                              </m:ctrlPr>
                                            </m:dPr>
                                            <m:e>
                                              <m:r>
                                                <a:rPr lang="zh-CN" altLang="en-US" sz="1600" i="1">
                                                  <a:solidFill>
                                                    <a:schemeClr val="tx1"/>
                                                  </a:solidFill>
                                                  <a:latin typeface="Cambria Math" panose="02040503050406030204" pitchFamily="18" charset="0"/>
                                                </a:rPr>
                                                <m:t>𝑥</m:t>
                                              </m:r>
                                            </m:e>
                                          </m:d>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𝜖</m:t>
                                          </m:r>
                                          <m:r>
                                            <a:rPr lang="zh-CN" altLang="en-US" sz="1600" i="0">
                                              <a:solidFill>
                                                <a:schemeClr val="tx1"/>
                                              </a:solidFill>
                                              <a:latin typeface="Cambria Math" panose="02040503050406030204" pitchFamily="18" charset="0"/>
                                            </a:rPr>
                                            <m:t>,</m:t>
                                          </m:r>
                                        </m:e>
                                      </m:mr>
                                      <m:mr>
                                        <m:e>
                                          <m:r>
                                            <a:rPr lang="zh-CN" altLang="en-US" sz="1600" i="1">
                                              <a:solidFill>
                                                <a:schemeClr val="tx1"/>
                                              </a:solidFill>
                                              <a:latin typeface="Cambria Math" panose="02040503050406030204" pitchFamily="18" charset="0"/>
                                            </a:rPr>
                                            <m:t>𝛼</m:t>
                                          </m:r>
                                          <m:r>
                                            <a:rPr lang="zh-CN" altLang="en-US" sz="1600" i="0">
                                              <a:solidFill>
                                                <a:schemeClr val="tx1"/>
                                              </a:solidFill>
                                              <a:latin typeface="Cambria Math" panose="02040503050406030204" pitchFamily="18" charset="0"/>
                                            </a:rPr>
                                            <m:t>,</m:t>
                                          </m:r>
                                        </m:e>
                                        <m:e>
                                          <m:r>
                                            <m:rPr>
                                              <m:sty m:val="p"/>
                                            </m:rPr>
                                            <a:rPr lang="zh-CN" altLang="en-US" sz="1600" i="0">
                                              <a:solidFill>
                                                <a:schemeClr val="tx1"/>
                                              </a:solidFill>
                                              <a:latin typeface="Cambria Math" panose="02040503050406030204" pitchFamily="18" charset="0"/>
                                            </a:rPr>
                                            <m:t>otherwise</m:t>
                                          </m:r>
                                        </m:e>
                                      </m:mr>
                                    </m:m>
                                  </m:e>
                                </m:d>
                              </m:oMath>
                            </m:oMathPara>
                          </a14:m>
                          <a:endParaRPr lang="zh-CN" altLang="en-US" sz="1600" dirty="0">
                            <a:solidFill>
                              <a:schemeClr val="tx1"/>
                            </a:solidFill>
                          </a:endParaRPr>
                        </a:p>
                      </p:txBody>
                    </p:sp>
                  </mc:Choice>
                  <mc:Fallback xmlns="">
                    <p:sp>
                      <p:nvSpPr>
                        <p:cNvPr id="31" name="文本框 30">
                          <a:extLst>
                            <a:ext uri="{FF2B5EF4-FFF2-40B4-BE49-F238E27FC236}">
                              <a16:creationId xmlns:a16="http://schemas.microsoft.com/office/drawing/2014/main" id="{AD8BFDE3-EED7-798F-5658-0B0E8ED0DE75}"/>
                            </a:ext>
                          </a:extLst>
                        </p:cNvPr>
                        <p:cNvSpPr txBox="1">
                          <a:spLocks noRot="1" noChangeAspect="1" noMove="1" noResize="1" noEditPoints="1" noAdjustHandles="1" noChangeArrowheads="1" noChangeShapeType="1" noTextEdit="1"/>
                        </p:cNvSpPr>
                        <p:nvPr/>
                      </p:nvSpPr>
                      <p:spPr>
                        <a:xfrm>
                          <a:off x="6919568" y="2172210"/>
                          <a:ext cx="4787452" cy="1202189"/>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B63258C-D23A-6A36-7567-C93ACC8B60A7}"/>
                          </a:ext>
                        </a:extLst>
                      </p:cNvPr>
                      <p:cNvSpPr txBox="1"/>
                      <p:nvPr/>
                    </p:nvSpPr>
                    <p:spPr>
                      <a:xfrm>
                        <a:off x="1236272" y="1217851"/>
                        <a:ext cx="2015952" cy="3702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𝐸</m:t>
                              </m:r>
                              <m:d>
                                <m:dPr>
                                  <m:ctrlPr>
                                    <a:rPr lang="zh-CN"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𝒙</m:t>
                                  </m:r>
                                </m:e>
                              </m:d>
                              <m:r>
                                <a:rPr lang="en-US" altLang="zh-CN" sz="1600" i="1">
                                  <a:solidFill>
                                    <a:schemeClr val="tx1"/>
                                  </a:solidFill>
                                  <a:latin typeface="Cambria Math" panose="02040503050406030204" pitchFamily="18" charset="0"/>
                                </a:rPr>
                                <m:t>=</m:t>
                              </m:r>
                              <m:r>
                                <m:rPr>
                                  <m:sty m:val="p"/>
                                </m:rPr>
                                <a:rPr lang="en-US" altLang="zh-CN" sz="1600">
                                  <a:solidFill>
                                    <a:schemeClr val="tx1"/>
                                  </a:solidFill>
                                  <a:latin typeface="Cambria Math" panose="02040503050406030204" pitchFamily="18" charset="0"/>
                                </a:rPr>
                                <m:t>H</m:t>
                              </m:r>
                              <m:d>
                                <m:dPr>
                                  <m:ctrlPr>
                                    <a:rPr lang="zh-CN" altLang="zh-CN" sz="1600" i="1">
                                      <a:solidFill>
                                        <a:schemeClr val="tx1"/>
                                      </a:solidFill>
                                      <a:latin typeface="Cambria Math" panose="02040503050406030204" pitchFamily="18" charset="0"/>
                                    </a:rPr>
                                  </m:ctrlPr>
                                </m:dPr>
                                <m:e>
                                  <m:sSubSup>
                                    <m:sSubSupPr>
                                      <m:ctrlPr>
                                        <a:rPr lang="zh-CN"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𝜙</m:t>
                                      </m:r>
                                    </m:e>
                                    <m:sub>
                                      <m:r>
                                        <a:rPr lang="en-US" altLang="zh-CN" sz="1600" i="1">
                                          <a:solidFill>
                                            <a:schemeClr val="tx1"/>
                                          </a:solidFill>
                                          <a:latin typeface="Cambria Math" panose="02040503050406030204" pitchFamily="18" charset="0"/>
                                        </a:rPr>
                                        <m:t>𝒮</m:t>
                                      </m:r>
                                    </m:sub>
                                    <m:sup>
                                      <m:r>
                                        <m:rPr>
                                          <m:sty m:val="p"/>
                                        </m:rPr>
                                        <a:rPr lang="en-US" altLang="zh-CN" sz="1600">
                                          <a:solidFill>
                                            <a:schemeClr val="tx1"/>
                                          </a:solidFill>
                                          <a:latin typeface="Cambria Math" panose="02040503050406030204" pitchFamily="18" charset="0"/>
                                        </a:rPr>
                                        <m:t>s</m:t>
                                      </m:r>
                                    </m:sup>
                                  </m:sSubSup>
                                  <m:d>
                                    <m:dPr>
                                      <m:ctrlPr>
                                        <a:rPr lang="zh-CN" altLang="zh-CN" sz="1600" i="1">
                                          <a:solidFill>
                                            <a:schemeClr val="tx1"/>
                                          </a:solidFill>
                                          <a:latin typeface="Cambria Math" panose="02040503050406030204" pitchFamily="18" charset="0"/>
                                        </a:rPr>
                                      </m:ctrlPr>
                                    </m:dPr>
                                    <m:e>
                                      <m:r>
                                        <a:rPr lang="en-US" altLang="zh-CN" sz="1600" b="1" i="1">
                                          <a:solidFill>
                                            <a:schemeClr val="tx1"/>
                                          </a:solidFill>
                                          <a:latin typeface="Cambria Math" panose="02040503050406030204" pitchFamily="18" charset="0"/>
                                        </a:rPr>
                                        <m:t>𝒙</m:t>
                                      </m:r>
                                    </m:e>
                                  </m:d>
                                </m:e>
                              </m:d>
                              <m:sSup>
                                <m:sSupPr>
                                  <m:ctrlPr>
                                    <a:rPr lang="zh-CN" altLang="zh-CN" sz="1600" i="1">
                                      <a:solidFill>
                                        <a:schemeClr val="tx1"/>
                                      </a:solidFill>
                                      <a:latin typeface="Cambria Math" panose="02040503050406030204" pitchFamily="18" charset="0"/>
                                    </a:rPr>
                                  </m:ctrlPr>
                                </m:sSupPr>
                                <m:e>
                                  <m:r>
                                    <a:rPr lang="en-US" altLang="zh-CN" sz="1600" i="1">
                                      <a:solidFill>
                                        <a:schemeClr val="tx1"/>
                                      </a:solidFill>
                                      <a:latin typeface="Cambria Math" panose="02040503050406030204" pitchFamily="18" charset="0"/>
                                    </a:rPr>
                                    <m:t>𝐸</m:t>
                                  </m:r>
                                </m:e>
                                <m:sup>
                                  <m:r>
                                    <m:rPr>
                                      <m:sty m:val="p"/>
                                    </m:rPr>
                                    <a:rPr lang="en-US" altLang="zh-CN" sz="1600">
                                      <a:solidFill>
                                        <a:schemeClr val="tx1"/>
                                      </a:solidFill>
                                      <a:latin typeface="Cambria Math" panose="02040503050406030204" pitchFamily="18" charset="0"/>
                                    </a:rPr>
                                    <m:t>s</m:t>
                                  </m:r>
                                </m:sup>
                              </m:sSup>
                            </m:oMath>
                          </m:oMathPara>
                        </a14:m>
                        <a:endParaRPr lang="zh-CN" altLang="en-US" sz="1400" dirty="0">
                          <a:solidFill>
                            <a:schemeClr val="tx1"/>
                          </a:solidFill>
                        </a:endParaRPr>
                      </a:p>
                    </p:txBody>
                  </p:sp>
                </mc:Choice>
                <mc:Fallback xmlns="">
                  <p:sp>
                    <p:nvSpPr>
                      <p:cNvPr id="7" name="文本框 6">
                        <a:extLst>
                          <a:ext uri="{FF2B5EF4-FFF2-40B4-BE49-F238E27FC236}">
                            <a16:creationId xmlns:a16="http://schemas.microsoft.com/office/drawing/2014/main" id="{CB63258C-D23A-6A36-7567-C93ACC8B60A7}"/>
                          </a:ext>
                        </a:extLst>
                      </p:cNvPr>
                      <p:cNvSpPr txBox="1">
                        <a:spLocks noRot="1" noChangeAspect="1" noMove="1" noResize="1" noEditPoints="1" noAdjustHandles="1" noChangeArrowheads="1" noChangeShapeType="1" noTextEdit="1"/>
                      </p:cNvSpPr>
                      <p:nvPr/>
                    </p:nvSpPr>
                    <p:spPr>
                      <a:xfrm>
                        <a:off x="1236272" y="1217851"/>
                        <a:ext cx="2015952" cy="370294"/>
                      </a:xfrm>
                      <a:prstGeom prst="rect">
                        <a:avLst/>
                      </a:prstGeom>
                      <a:blipFill>
                        <a:blip r:embed="rId11"/>
                        <a:stretch>
                          <a:fillRect b="-6557"/>
                        </a:stretch>
                      </a:blipFill>
                    </p:spPr>
                    <p:txBody>
                      <a:bodyPr/>
                      <a:lstStyle/>
                      <a:p>
                        <a:r>
                          <a:rPr lang="zh-CN" altLang="en-US">
                            <a:noFill/>
                          </a:rPr>
                          <a:t> </a:t>
                        </a:r>
                      </a:p>
                    </p:txBody>
                  </p:sp>
                </mc:Fallback>
              </mc:AlternateContent>
            </p:grpSp>
            <p:cxnSp>
              <p:nvCxnSpPr>
                <p:cNvPr id="45" name="直接箭头连接符 44">
                  <a:extLst>
                    <a:ext uri="{FF2B5EF4-FFF2-40B4-BE49-F238E27FC236}">
                      <a16:creationId xmlns:a16="http://schemas.microsoft.com/office/drawing/2014/main" id="{558B63E9-4D45-2D83-C036-ACD128BFFB6C}"/>
                    </a:ext>
                  </a:extLst>
                </p:cNvPr>
                <p:cNvCxnSpPr/>
                <p:nvPr/>
              </p:nvCxnSpPr>
              <p:spPr>
                <a:xfrm>
                  <a:off x="9013324" y="1428827"/>
                  <a:ext cx="579120"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箭头: 圆角右 47">
                  <a:extLst>
                    <a:ext uri="{FF2B5EF4-FFF2-40B4-BE49-F238E27FC236}">
                      <a16:creationId xmlns:a16="http://schemas.microsoft.com/office/drawing/2014/main" id="{C4D8305E-E376-83A3-2C59-41E463A5DB9D}"/>
                    </a:ext>
                  </a:extLst>
                </p:cNvPr>
                <p:cNvSpPr/>
                <p:nvPr/>
              </p:nvSpPr>
              <p:spPr>
                <a:xfrm rot="8759384">
                  <a:off x="10315331" y="1633795"/>
                  <a:ext cx="273139" cy="358658"/>
                </a:xfrm>
                <a:prstGeom prst="bentArrow">
                  <a:avLst>
                    <a:gd name="adj1" fmla="val 15584"/>
                    <a:gd name="adj2" fmla="val 32459"/>
                    <a:gd name="adj3" fmla="val 20332"/>
                    <a:gd name="adj4" fmla="val 79668"/>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箭头: 圆角右 48">
                  <a:extLst>
                    <a:ext uri="{FF2B5EF4-FFF2-40B4-BE49-F238E27FC236}">
                      <a16:creationId xmlns:a16="http://schemas.microsoft.com/office/drawing/2014/main" id="{D0A18A4B-FAD7-B3B9-CE07-B5CE837A2BEE}"/>
                    </a:ext>
                  </a:extLst>
                </p:cNvPr>
                <p:cNvSpPr/>
                <p:nvPr/>
              </p:nvSpPr>
              <p:spPr>
                <a:xfrm rot="14082100" flipH="1">
                  <a:off x="7642726" y="2089942"/>
                  <a:ext cx="273139" cy="358658"/>
                </a:xfrm>
                <a:prstGeom prst="bentArrow">
                  <a:avLst>
                    <a:gd name="adj1" fmla="val 15584"/>
                    <a:gd name="adj2" fmla="val 17876"/>
                    <a:gd name="adj3" fmla="val 20332"/>
                    <a:gd name="adj4" fmla="val 79668"/>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1026" name="Picture 2">
              <a:extLst>
                <a:ext uri="{FF2B5EF4-FFF2-40B4-BE49-F238E27FC236}">
                  <a16:creationId xmlns:a16="http://schemas.microsoft.com/office/drawing/2014/main" id="{8A3E2163-EAB5-A428-A34D-4125DE09164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173" t="36139" r="18395" b="30367"/>
            <a:stretch>
              <a:fillRect/>
            </a:stretch>
          </p:blipFill>
          <p:spPr bwMode="auto">
            <a:xfrm>
              <a:off x="10064694" y="3537397"/>
              <a:ext cx="1437480" cy="4905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组合 60">
            <a:extLst>
              <a:ext uri="{FF2B5EF4-FFF2-40B4-BE49-F238E27FC236}">
                <a16:creationId xmlns:a16="http://schemas.microsoft.com/office/drawing/2014/main" id="{257999FB-49A0-0C30-ADBA-D8B3D8CBDC01}"/>
              </a:ext>
            </a:extLst>
          </p:cNvPr>
          <p:cNvGrpSpPr/>
          <p:nvPr/>
        </p:nvGrpSpPr>
        <p:grpSpPr>
          <a:xfrm>
            <a:off x="5068048" y="4028963"/>
            <a:ext cx="6748842" cy="2585277"/>
            <a:chOff x="5068048" y="4028963"/>
            <a:chExt cx="6748842" cy="2585277"/>
          </a:xfrm>
        </p:grpSpPr>
        <p:grpSp>
          <p:nvGrpSpPr>
            <p:cNvPr id="59" name="组合 58">
              <a:extLst>
                <a:ext uri="{FF2B5EF4-FFF2-40B4-BE49-F238E27FC236}">
                  <a16:creationId xmlns:a16="http://schemas.microsoft.com/office/drawing/2014/main" id="{94EFE427-CB1D-3B0E-DCED-DCE7B6838E02}"/>
                </a:ext>
              </a:extLst>
            </p:cNvPr>
            <p:cNvGrpSpPr/>
            <p:nvPr/>
          </p:nvGrpSpPr>
          <p:grpSpPr>
            <a:xfrm>
              <a:off x="6594136" y="4028963"/>
              <a:ext cx="5222754" cy="2585277"/>
              <a:chOff x="6594136" y="4028963"/>
              <a:chExt cx="5222754" cy="2585277"/>
            </a:xfrm>
          </p:grpSpPr>
          <p:grpSp>
            <p:nvGrpSpPr>
              <p:cNvPr id="56" name="组合 55">
                <a:extLst>
                  <a:ext uri="{FF2B5EF4-FFF2-40B4-BE49-F238E27FC236}">
                    <a16:creationId xmlns:a16="http://schemas.microsoft.com/office/drawing/2014/main" id="{88A2EE5E-DD2F-F450-D1B0-A837C5D56E70}"/>
                  </a:ext>
                </a:extLst>
              </p:cNvPr>
              <p:cNvGrpSpPr/>
              <p:nvPr/>
            </p:nvGrpSpPr>
            <p:grpSpPr>
              <a:xfrm>
                <a:off x="6594136" y="4028963"/>
                <a:ext cx="5222754" cy="2585277"/>
                <a:chOff x="6594136" y="4028963"/>
                <a:chExt cx="5222754" cy="2585277"/>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F569DC0-3DFF-FB84-3C9A-6A4EDEA14650}"/>
                        </a:ext>
                      </a:extLst>
                    </p:cNvPr>
                    <p:cNvSpPr txBox="1"/>
                    <p:nvPr/>
                  </p:nvSpPr>
                  <p:spPr>
                    <a:xfrm>
                      <a:off x="7173449" y="4028963"/>
                      <a:ext cx="3979954" cy="7845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solidFill>
                                  <a:schemeClr val="tx1"/>
                                </a:solidFill>
                                <a:latin typeface="Cambria Math" panose="02040503050406030204" pitchFamily="18" charset="0"/>
                              </a:rPr>
                              <m:t>𝐶</m:t>
                            </m:r>
                            <m:r>
                              <a:rPr lang="zh-CN" altLang="en-US" sz="1600" i="0">
                                <a:solidFill>
                                  <a:schemeClr val="tx1"/>
                                </a:solidFill>
                                <a:latin typeface="Cambria Math" panose="02040503050406030204" pitchFamily="18" charset="0"/>
                              </a:rPr>
                              <m:t>=</m:t>
                            </m:r>
                            <m:nary>
                              <m:naryPr>
                                <m:chr m:val="∑"/>
                                <m:limLoc m:val="undOvr"/>
                                <m:grow m:val="on"/>
                                <m:ctrlPr>
                                  <a:rPr lang="zh-CN" altLang="en-US" sz="1600" i="1">
                                    <a:solidFill>
                                      <a:schemeClr val="tx1"/>
                                    </a:solidFill>
                                    <a:latin typeface="Cambria Math" panose="02040503050406030204" pitchFamily="18" charset="0"/>
                                  </a:rPr>
                                </m:ctrlPr>
                              </m:naryPr>
                              <m:sub>
                                <m:r>
                                  <a:rPr lang="zh-CN" altLang="en-US" sz="1600" i="1">
                                    <a:solidFill>
                                      <a:schemeClr val="tx1"/>
                                    </a:solidFill>
                                    <a:latin typeface="Cambria Math" panose="02040503050406030204" pitchFamily="18" charset="0"/>
                                  </a:rPr>
                                  <m:t>𝑒</m:t>
                                </m:r>
                                <m:r>
                                  <a:rPr lang="zh-CN" altLang="en-US" sz="1600" i="0">
                                    <a:solidFill>
                                      <a:schemeClr val="tx1"/>
                                    </a:solidFill>
                                    <a:latin typeface="Cambria Math" panose="02040503050406030204" pitchFamily="18" charset="0"/>
                                  </a:rPr>
                                  <m:t>=1</m:t>
                                </m:r>
                              </m:sub>
                              <m:sup>
                                <m:r>
                                  <a:rPr lang="zh-CN" altLang="en-US" sz="1600" i="1">
                                    <a:solidFill>
                                      <a:schemeClr val="tx1"/>
                                    </a:solidFill>
                                    <a:latin typeface="Cambria Math" panose="02040503050406030204" pitchFamily="18" charset="0"/>
                                  </a:rPr>
                                  <m:t>𝑛𝑒</m:t>
                                </m:r>
                              </m:sup>
                              <m:e>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𝐶</m:t>
                                    </m:r>
                                  </m:e>
                                  <m:sub>
                                    <m:r>
                                      <a:rPr lang="zh-CN" altLang="en-US" sz="1600" i="1">
                                        <a:solidFill>
                                          <a:schemeClr val="tx1"/>
                                        </a:solidFill>
                                        <a:latin typeface="Cambria Math" panose="02040503050406030204" pitchFamily="18" charset="0"/>
                                      </a:rPr>
                                      <m:t>𝑒</m:t>
                                    </m:r>
                                  </m:sub>
                                </m:sSub>
                              </m:e>
                            </m:nary>
                            <m:r>
                              <a:rPr lang="zh-CN" altLang="en-US" sz="1600" i="0">
                                <a:solidFill>
                                  <a:schemeClr val="tx1"/>
                                </a:solidFill>
                                <a:latin typeface="Cambria Math" panose="02040503050406030204" pitchFamily="18" charset="0"/>
                              </a:rPr>
                              <m:t>=</m:t>
                            </m:r>
                            <m:nary>
                              <m:naryPr>
                                <m:chr m:val="∑"/>
                                <m:limLoc m:val="subSup"/>
                                <m:ctrlPr>
                                  <a:rPr lang="zh-CN" altLang="en-US" sz="1600" i="1">
                                    <a:solidFill>
                                      <a:schemeClr val="tx1"/>
                                    </a:solidFill>
                                    <a:latin typeface="Cambria Math" panose="02040503050406030204" pitchFamily="18" charset="0"/>
                                  </a:rPr>
                                </m:ctrlPr>
                              </m:naryPr>
                              <m:sub>
                                <m:r>
                                  <a:rPr lang="zh-CN" altLang="en-US" sz="1600" i="1">
                                    <a:solidFill>
                                      <a:schemeClr val="tx1"/>
                                    </a:solidFill>
                                    <a:latin typeface="Cambria Math" panose="02040503050406030204" pitchFamily="18" charset="0"/>
                                  </a:rPr>
                                  <m:t>𝑒</m:t>
                                </m:r>
                                <m:r>
                                  <a:rPr lang="zh-CN" altLang="en-US" sz="1600" i="0">
                                    <a:solidFill>
                                      <a:schemeClr val="tx1"/>
                                    </a:solidFill>
                                    <a:latin typeface="Cambria Math" panose="02040503050406030204" pitchFamily="18" charset="0"/>
                                  </a:rPr>
                                  <m:t>=1</m:t>
                                </m:r>
                              </m:sub>
                              <m:sup>
                                <m:r>
                                  <a:rPr lang="zh-CN" altLang="en-US" sz="1600" i="1">
                                    <a:solidFill>
                                      <a:schemeClr val="tx1"/>
                                    </a:solidFill>
                                    <a:latin typeface="Cambria Math" panose="02040503050406030204" pitchFamily="18" charset="0"/>
                                  </a:rPr>
                                  <m:t>𝑛𝑒</m:t>
                                </m:r>
                              </m:sup>
                              <m:e>
                                <m:nary>
                                  <m:naryPr>
                                    <m:chr m:val="∑"/>
                                    <m:limLoc m:val="undOvr"/>
                                    <m:grow m:val="on"/>
                                    <m:ctrlPr>
                                      <a:rPr lang="zh-CN" altLang="en-US" sz="1600" i="1">
                                        <a:solidFill>
                                          <a:schemeClr val="tx1"/>
                                        </a:solidFill>
                                        <a:latin typeface="Cambria Math" panose="02040503050406030204" pitchFamily="18" charset="0"/>
                                      </a:rPr>
                                    </m:ctrlPr>
                                  </m:naryPr>
                                  <m:sub>
                                    <m:r>
                                      <a:rPr lang="zh-CN" altLang="en-US" sz="1600" i="1">
                                        <a:solidFill>
                                          <a:schemeClr val="tx1"/>
                                        </a:solidFill>
                                        <a:latin typeface="Cambria Math" panose="02040503050406030204" pitchFamily="18" charset="0"/>
                                      </a:rPr>
                                      <m:t>𝑖</m:t>
                                    </m:r>
                                    <m:r>
                                      <a:rPr lang="zh-CN" altLang="en-US" sz="1600" i="0">
                                        <a:solidFill>
                                          <a:schemeClr val="tx1"/>
                                        </a:solidFill>
                                        <a:latin typeface="Cambria Math" panose="02040503050406030204" pitchFamily="18" charset="0"/>
                                      </a:rPr>
                                      <m:t>=1</m:t>
                                    </m:r>
                                  </m:sub>
                                  <m:sup>
                                    <m:r>
                                      <a:rPr lang="zh-CN" altLang="en-US" sz="1600" i="0">
                                        <a:solidFill>
                                          <a:schemeClr val="tx1"/>
                                        </a:solidFill>
                                        <a:latin typeface="Cambria Math" panose="02040503050406030204" pitchFamily="18" charset="0"/>
                                      </a:rPr>
                                      <m:t>3</m:t>
                                    </m:r>
                                  </m:sup>
                                  <m:e>
                                    <m:sSub>
                                      <m:sSubPr>
                                        <m:ctrlPr>
                                          <a:rPr lang="zh-CN" altLang="en-US" sz="1600" i="1">
                                            <a:solidFill>
                                              <a:schemeClr val="tx1"/>
                                            </a:solidFill>
                                            <a:latin typeface="Cambria Math" panose="02040503050406030204" pitchFamily="18" charset="0"/>
                                          </a:rPr>
                                        </m:ctrlPr>
                                      </m:sSubPr>
                                      <m:e>
                                        <m:r>
                                          <m:rPr>
                                            <m:sty m:val="p"/>
                                          </m:rPr>
                                          <a:rPr lang="zh-CN" altLang="en-US" sz="1600" i="0">
                                            <a:solidFill>
                                              <a:schemeClr val="tx1"/>
                                            </a:solidFill>
                                            <a:latin typeface="Cambria Math" panose="02040503050406030204" pitchFamily="18" charset="0"/>
                                          </a:rPr>
                                          <m:t>H</m:t>
                                        </m:r>
                                      </m:e>
                                      <m:sub>
                                        <m:r>
                                          <a:rPr lang="zh-CN" altLang="en-US" sz="1600" i="1">
                                            <a:solidFill>
                                              <a:schemeClr val="tx1"/>
                                            </a:solidFill>
                                            <a:latin typeface="Cambria Math" panose="02040503050406030204" pitchFamily="18" charset="0"/>
                                          </a:rPr>
                                          <m:t>𝛼</m:t>
                                        </m:r>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𝜖</m:t>
                                        </m:r>
                                      </m:sub>
                                    </m:sSub>
                                    <m:d>
                                      <m:dPr>
                                        <m:ctrlPr>
                                          <a:rPr lang="zh-CN" altLang="en-US" sz="1600" i="1">
                                            <a:solidFill>
                                              <a:schemeClr val="tx1"/>
                                            </a:solidFill>
                                            <a:latin typeface="Cambria Math" panose="02040503050406030204" pitchFamily="18" charset="0"/>
                                          </a:rPr>
                                        </m:ctrlPr>
                                      </m:dPr>
                                      <m:e>
                                        <m:sSub>
                                          <m:sSubPr>
                                            <m:ctrlPr>
                                              <a:rPr lang="zh-CN" altLang="en-US" sz="1600" i="1">
                                                <a:solidFill>
                                                  <a:schemeClr val="tx1"/>
                                                </a:solidFill>
                                                <a:latin typeface="Cambria Math" panose="02040503050406030204" pitchFamily="18" charset="0"/>
                                              </a:rPr>
                                            </m:ctrlPr>
                                          </m:sSubPr>
                                          <m:e>
                                            <m:d>
                                              <m:dPr>
                                                <m:ctrlPr>
                                                  <a:rPr lang="zh-CN" altLang="en-US" sz="1600" i="1">
                                                    <a:solidFill>
                                                      <a:schemeClr val="tx1"/>
                                                    </a:solidFill>
                                                    <a:latin typeface="Cambria Math" panose="02040503050406030204" pitchFamily="18" charset="0"/>
                                                  </a:rPr>
                                                </m:ctrlPr>
                                              </m:dPr>
                                              <m:e>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𝜙</m:t>
                                                    </m:r>
                                                  </m:e>
                                                  <m:sub>
                                                    <m:r>
                                                      <a:rPr lang="zh-CN" altLang="en-US" sz="1600" i="0">
                                                        <a:solidFill>
                                                          <a:schemeClr val="tx1"/>
                                                        </a:solidFill>
                                                        <a:latin typeface="Cambria Math" panose="02040503050406030204" pitchFamily="18" charset="0"/>
                                                      </a:rPr>
                                                      <m:t>∆</m:t>
                                                    </m:r>
                                                  </m:sub>
                                                  <m:sup>
                                                    <m:r>
                                                      <m:rPr>
                                                        <m:sty m:val="p"/>
                                                      </m:rPr>
                                                      <a:rPr lang="zh-CN" altLang="en-US" sz="1600" i="0">
                                                        <a:solidFill>
                                                          <a:schemeClr val="tx1"/>
                                                        </a:solidFill>
                                                        <a:latin typeface="Cambria Math" panose="02040503050406030204" pitchFamily="18" charset="0"/>
                                                      </a:rPr>
                                                      <m:t>s</m:t>
                                                    </m:r>
                                                  </m:sup>
                                                </m:sSubSup>
                                              </m:e>
                                            </m:d>
                                          </m:e>
                                          <m:sub>
                                            <m:r>
                                              <a:rPr lang="zh-CN" altLang="en-US" sz="1600" i="1">
                                                <a:solidFill>
                                                  <a:schemeClr val="tx1"/>
                                                </a:solidFill>
                                                <a:latin typeface="Cambria Math" panose="02040503050406030204" pitchFamily="18" charset="0"/>
                                              </a:rPr>
                                              <m:t>𝑒</m:t>
                                            </m:r>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𝑖</m:t>
                                            </m:r>
                                          </m:sub>
                                        </m:sSub>
                                      </m:e>
                                    </m:d>
                                  </m:e>
                                </m:nary>
                              </m:e>
                            </m:nary>
                            <m:f>
                              <m:fPr>
                                <m:ctrlPr>
                                  <a:rPr lang="zh-CN" altLang="en-US" sz="1600" i="1">
                                    <a:solidFill>
                                      <a:schemeClr val="tx1"/>
                                    </a:solidFill>
                                    <a:latin typeface="Cambria Math" panose="02040503050406030204" pitchFamily="18" charset="0"/>
                                  </a:rPr>
                                </m:ctrlPr>
                              </m:fPr>
                              <m:num>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𝐶</m:t>
                                    </m:r>
                                  </m:e>
                                  <m:sub>
                                    <m:r>
                                      <a:rPr lang="zh-CN" altLang="en-US" sz="1600" i="1">
                                        <a:solidFill>
                                          <a:schemeClr val="tx1"/>
                                        </a:solidFill>
                                        <a:latin typeface="Cambria Math" panose="02040503050406030204" pitchFamily="18" charset="0"/>
                                      </a:rPr>
                                      <m:t>𝑒</m:t>
                                    </m:r>
                                  </m:sub>
                                  <m:sup>
                                    <m:r>
                                      <a:rPr lang="zh-CN" altLang="en-US" sz="1600" i="0">
                                        <a:solidFill>
                                          <a:schemeClr val="tx1"/>
                                        </a:solidFill>
                                        <a:latin typeface="Cambria Math" panose="02040503050406030204" pitchFamily="18" charset="0"/>
                                      </a:rPr>
                                      <m:t>0</m:t>
                                    </m:r>
                                  </m:sup>
                                </m:sSubSup>
                              </m:num>
                              <m:den>
                                <m:r>
                                  <a:rPr lang="zh-CN" altLang="en-US" sz="1600" i="0">
                                    <a:solidFill>
                                      <a:schemeClr val="tx1"/>
                                    </a:solidFill>
                                    <a:latin typeface="Cambria Math" panose="02040503050406030204" pitchFamily="18" charset="0"/>
                                  </a:rPr>
                                  <m:t>3</m:t>
                                </m:r>
                              </m:den>
                            </m:f>
                            <m:r>
                              <a:rPr lang="zh-CN" altLang="en-US" sz="1600" i="0">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26" name="文本框 25">
                      <a:extLst>
                        <a:ext uri="{FF2B5EF4-FFF2-40B4-BE49-F238E27FC236}">
                          <a16:creationId xmlns:a16="http://schemas.microsoft.com/office/drawing/2014/main" id="{6F569DC0-3DFF-FB84-3C9A-6A4EDEA14650}"/>
                        </a:ext>
                      </a:extLst>
                    </p:cNvPr>
                    <p:cNvSpPr txBox="1">
                      <a:spLocks noRot="1" noChangeAspect="1" noMove="1" noResize="1" noEditPoints="1" noAdjustHandles="1" noChangeArrowheads="1" noChangeShapeType="1" noTextEdit="1"/>
                    </p:cNvSpPr>
                    <p:nvPr/>
                  </p:nvSpPr>
                  <p:spPr>
                    <a:xfrm>
                      <a:off x="7173449" y="4028963"/>
                      <a:ext cx="3979954" cy="7845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8864F42-AB7B-D89A-98DA-214D8BD79628}"/>
                        </a:ext>
                      </a:extLst>
                    </p:cNvPr>
                    <p:cNvSpPr txBox="1"/>
                    <p:nvPr/>
                  </p:nvSpPr>
                  <p:spPr>
                    <a:xfrm>
                      <a:off x="8152885" y="4780167"/>
                      <a:ext cx="2299998" cy="592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tx1"/>
                                    </a:solidFill>
                                    <a:latin typeface="Cambria Math" panose="02040503050406030204" pitchFamily="18" charset="0"/>
                                  </a:rPr>
                                </m:ctrlPr>
                              </m:fPr>
                              <m:num>
                                <m:r>
                                  <a:rPr lang="zh-CN" altLang="en-US" sz="160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𝐶</m:t>
                                </m:r>
                              </m:num>
                              <m:den>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𝑑</m:t>
                                </m:r>
                              </m:den>
                            </m:f>
                            <m:r>
                              <a:rPr lang="zh-CN" altLang="en-US" sz="1600" i="0">
                                <a:solidFill>
                                  <a:schemeClr val="tx1"/>
                                </a:solidFill>
                                <a:latin typeface="Cambria Math" panose="02040503050406030204" pitchFamily="18" charset="0"/>
                              </a:rPr>
                              <m:t>=</m:t>
                            </m:r>
                            <m:nary>
                              <m:naryPr>
                                <m:chr m:val="∑"/>
                                <m:limLoc m:val="subSup"/>
                                <m:ctrlPr>
                                  <a:rPr lang="zh-CN" altLang="en-US" sz="1600" i="1">
                                    <a:solidFill>
                                      <a:schemeClr val="tx1"/>
                                    </a:solidFill>
                                    <a:latin typeface="Cambria Math" panose="02040503050406030204" pitchFamily="18" charset="0"/>
                                  </a:rPr>
                                </m:ctrlPr>
                              </m:naryPr>
                              <m:sub>
                                <m:r>
                                  <a:rPr lang="zh-CN" altLang="en-US" sz="1600" i="1">
                                    <a:solidFill>
                                      <a:schemeClr val="tx1"/>
                                    </a:solidFill>
                                    <a:latin typeface="Cambria Math" panose="02040503050406030204" pitchFamily="18" charset="0"/>
                                  </a:rPr>
                                  <m:t>𝑒</m:t>
                                </m:r>
                                <m:r>
                                  <a:rPr lang="zh-CN" altLang="en-US" sz="1600" i="0">
                                    <a:solidFill>
                                      <a:schemeClr val="tx1"/>
                                    </a:solidFill>
                                    <a:latin typeface="Cambria Math" panose="02040503050406030204" pitchFamily="18" charset="0"/>
                                  </a:rPr>
                                  <m:t>=1</m:t>
                                </m:r>
                              </m:sub>
                              <m:sup>
                                <m:r>
                                  <a:rPr lang="zh-CN" altLang="en-US" sz="1600" i="1">
                                    <a:solidFill>
                                      <a:schemeClr val="tx1"/>
                                    </a:solidFill>
                                    <a:latin typeface="Cambria Math" panose="02040503050406030204" pitchFamily="18" charset="0"/>
                                  </a:rPr>
                                  <m:t>𝑛𝑒</m:t>
                                </m:r>
                              </m:sup>
                              <m:e>
                                <m:f>
                                  <m:fPr>
                                    <m:ctrlPr>
                                      <a:rPr lang="zh-CN" altLang="en-US" sz="1600" i="1">
                                        <a:solidFill>
                                          <a:schemeClr val="tx1"/>
                                        </a:solidFill>
                                        <a:latin typeface="Cambria Math" panose="02040503050406030204" pitchFamily="18" charset="0"/>
                                      </a:rPr>
                                    </m:ctrlPr>
                                  </m:fPr>
                                  <m:num>
                                    <m:r>
                                      <a:rPr lang="zh-CN" altLang="en-US" sz="1600" i="0">
                                        <a:solidFill>
                                          <a:schemeClr val="tx1"/>
                                        </a:solidFill>
                                        <a:latin typeface="Cambria Math" panose="02040503050406030204" pitchFamily="18" charset="0"/>
                                      </a:rPr>
                                      <m:t>𝜕</m:t>
                                    </m:r>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𝐶</m:t>
                                        </m:r>
                                      </m:e>
                                      <m:sub>
                                        <m:r>
                                          <a:rPr lang="zh-CN" altLang="en-US" sz="1600" i="1">
                                            <a:solidFill>
                                              <a:schemeClr val="tx1"/>
                                            </a:solidFill>
                                            <a:latin typeface="Cambria Math" panose="02040503050406030204" pitchFamily="18" charset="0"/>
                                          </a:rPr>
                                          <m:t>𝑒</m:t>
                                        </m:r>
                                      </m:sub>
                                    </m:sSub>
                                  </m:num>
                                  <m:den>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𝑑</m:t>
                                    </m:r>
                                  </m:den>
                                </m:f>
                              </m:e>
                            </m:nary>
                            <m:r>
                              <a:rPr lang="zh-CN" altLang="en-US" sz="1600" i="0">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30" name="文本框 29">
                      <a:extLst>
                        <a:ext uri="{FF2B5EF4-FFF2-40B4-BE49-F238E27FC236}">
                          <a16:creationId xmlns:a16="http://schemas.microsoft.com/office/drawing/2014/main" id="{C8864F42-AB7B-D89A-98DA-214D8BD79628}"/>
                        </a:ext>
                      </a:extLst>
                    </p:cNvPr>
                    <p:cNvSpPr txBox="1">
                      <a:spLocks noRot="1" noChangeAspect="1" noMove="1" noResize="1" noEditPoints="1" noAdjustHandles="1" noChangeArrowheads="1" noChangeShapeType="1" noTextEdit="1"/>
                    </p:cNvSpPr>
                    <p:nvPr/>
                  </p:nvSpPr>
                  <p:spPr>
                    <a:xfrm>
                      <a:off x="8152885" y="4780167"/>
                      <a:ext cx="2299998" cy="59227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D589369-24A5-7480-2DB7-454D215E3FAB}"/>
                        </a:ext>
                      </a:extLst>
                    </p:cNvPr>
                    <p:cNvSpPr txBox="1"/>
                    <p:nvPr/>
                  </p:nvSpPr>
                  <p:spPr>
                    <a:xfrm>
                      <a:off x="6594136" y="5275797"/>
                      <a:ext cx="5222754" cy="999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chemeClr val="tx1"/>
                                    </a:solidFill>
                                    <a:latin typeface="Cambria Math" panose="02040503050406030204" pitchFamily="18" charset="0"/>
                                  </a:rPr>
                                </m:ctrlPr>
                              </m:fPr>
                              <m:num>
                                <m:r>
                                  <a:rPr lang="zh-CN" altLang="en-US" sz="1600">
                                    <a:solidFill>
                                      <a:schemeClr val="tx1"/>
                                    </a:solidFill>
                                    <a:latin typeface="Cambria Math" panose="02040503050406030204" pitchFamily="18" charset="0"/>
                                  </a:rPr>
                                  <m:t>𝜕</m:t>
                                </m:r>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𝐶</m:t>
                                    </m:r>
                                  </m:e>
                                  <m:sub>
                                    <m:r>
                                      <a:rPr lang="zh-CN" altLang="en-US" sz="1600" i="1">
                                        <a:solidFill>
                                          <a:schemeClr val="tx1"/>
                                        </a:solidFill>
                                        <a:latin typeface="Cambria Math" panose="02040503050406030204" pitchFamily="18" charset="0"/>
                                      </a:rPr>
                                      <m:t>𝑒</m:t>
                                    </m:r>
                                  </m:sub>
                                </m:sSub>
                              </m:num>
                              <m:den>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𝑑</m:t>
                                </m:r>
                              </m:den>
                            </m:f>
                            <m:r>
                              <a:rPr lang="zh-CN" altLang="en-US" sz="1600" i="0">
                                <a:solidFill>
                                  <a:schemeClr val="tx1"/>
                                </a:solidFill>
                                <a:latin typeface="Cambria Math" panose="02040503050406030204" pitchFamily="18" charset="0"/>
                              </a:rPr>
                              <m:t>=−</m:t>
                            </m:r>
                            <m:f>
                              <m:fPr>
                                <m:ctrlPr>
                                  <a:rPr lang="zh-CN" altLang="en-US" sz="1600" i="1">
                                    <a:solidFill>
                                      <a:schemeClr val="tx1"/>
                                    </a:solidFill>
                                    <a:latin typeface="Cambria Math" panose="02040503050406030204" pitchFamily="18" charset="0"/>
                                  </a:rPr>
                                </m:ctrlPr>
                              </m:fPr>
                              <m:num>
                                <m:r>
                                  <a:rPr lang="zh-CN" altLang="en-US" sz="1600" i="0">
                                    <a:solidFill>
                                      <a:schemeClr val="tx1"/>
                                    </a:solidFill>
                                    <a:latin typeface="Cambria Math" panose="02040503050406030204" pitchFamily="18" charset="0"/>
                                  </a:rPr>
                                  <m:t>3</m:t>
                                </m:r>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𝐶</m:t>
                                    </m:r>
                                  </m:e>
                                  <m:sub>
                                    <m:r>
                                      <a:rPr lang="zh-CN" altLang="en-US" sz="1600" i="1">
                                        <a:solidFill>
                                          <a:schemeClr val="tx1"/>
                                        </a:solidFill>
                                        <a:latin typeface="Cambria Math" panose="02040503050406030204" pitchFamily="18" charset="0"/>
                                      </a:rPr>
                                      <m:t>𝑒</m:t>
                                    </m:r>
                                  </m:sub>
                                </m:sSub>
                              </m:num>
                              <m:den>
                                <m:nary>
                                  <m:naryPr>
                                    <m:chr m:val="∑"/>
                                    <m:limLoc m:val="undOvr"/>
                                    <m:grow m:val="on"/>
                                    <m:ctrlPr>
                                      <a:rPr lang="zh-CN" altLang="en-US" sz="1600" i="1">
                                        <a:solidFill>
                                          <a:schemeClr val="tx1"/>
                                        </a:solidFill>
                                        <a:latin typeface="Cambria Math" panose="02040503050406030204" pitchFamily="18" charset="0"/>
                                      </a:rPr>
                                    </m:ctrlPr>
                                  </m:naryPr>
                                  <m:sub>
                                    <m:r>
                                      <a:rPr lang="zh-CN" altLang="en-US" sz="1600" i="1">
                                        <a:solidFill>
                                          <a:schemeClr val="tx1"/>
                                        </a:solidFill>
                                        <a:latin typeface="Cambria Math" panose="02040503050406030204" pitchFamily="18" charset="0"/>
                                      </a:rPr>
                                      <m:t>𝑖</m:t>
                                    </m:r>
                                    <m:r>
                                      <a:rPr lang="zh-CN" altLang="en-US" sz="1600" i="0">
                                        <a:solidFill>
                                          <a:schemeClr val="tx1"/>
                                        </a:solidFill>
                                        <a:latin typeface="Cambria Math" panose="02040503050406030204" pitchFamily="18" charset="0"/>
                                      </a:rPr>
                                      <m:t>=1</m:t>
                                    </m:r>
                                  </m:sub>
                                  <m:sup>
                                    <m:r>
                                      <a:rPr lang="zh-CN" altLang="en-US" sz="1600" i="0">
                                        <a:solidFill>
                                          <a:schemeClr val="tx1"/>
                                        </a:solidFill>
                                        <a:latin typeface="Cambria Math" panose="02040503050406030204" pitchFamily="18" charset="0"/>
                                      </a:rPr>
                                      <m:t>3</m:t>
                                    </m:r>
                                  </m:sup>
                                  <m:e>
                                    <m:sSub>
                                      <m:sSubPr>
                                        <m:ctrlPr>
                                          <a:rPr lang="zh-CN" altLang="en-US" sz="1600" i="1">
                                            <a:solidFill>
                                              <a:schemeClr val="tx1"/>
                                            </a:solidFill>
                                            <a:latin typeface="Cambria Math" panose="02040503050406030204" pitchFamily="18" charset="0"/>
                                          </a:rPr>
                                        </m:ctrlPr>
                                      </m:sSubPr>
                                      <m:e>
                                        <m:r>
                                          <m:rPr>
                                            <m:sty m:val="p"/>
                                          </m:rPr>
                                          <a:rPr lang="zh-CN" altLang="en-US" sz="1600" i="0">
                                            <a:solidFill>
                                              <a:schemeClr val="tx1"/>
                                            </a:solidFill>
                                            <a:latin typeface="Cambria Math" panose="02040503050406030204" pitchFamily="18" charset="0"/>
                                          </a:rPr>
                                          <m:t>H</m:t>
                                        </m:r>
                                      </m:e>
                                      <m:sub>
                                        <m:r>
                                          <a:rPr lang="zh-CN" altLang="en-US" sz="1600" i="1">
                                            <a:solidFill>
                                              <a:schemeClr val="tx1"/>
                                            </a:solidFill>
                                            <a:latin typeface="Cambria Math" panose="02040503050406030204" pitchFamily="18" charset="0"/>
                                          </a:rPr>
                                          <m:t>𝛼</m:t>
                                        </m:r>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𝜖</m:t>
                                        </m:r>
                                      </m:sub>
                                    </m:sSub>
                                    <m:d>
                                      <m:dPr>
                                        <m:ctrlPr>
                                          <a:rPr lang="zh-CN" altLang="en-US" sz="1600" i="1">
                                            <a:solidFill>
                                              <a:schemeClr val="tx1"/>
                                            </a:solidFill>
                                            <a:latin typeface="Cambria Math" panose="02040503050406030204" pitchFamily="18" charset="0"/>
                                          </a:rPr>
                                        </m:ctrlPr>
                                      </m:dPr>
                                      <m:e>
                                        <m:sSub>
                                          <m:sSubPr>
                                            <m:ctrlPr>
                                              <a:rPr lang="zh-CN" altLang="en-US" sz="1600" i="1">
                                                <a:solidFill>
                                                  <a:schemeClr val="tx1"/>
                                                </a:solidFill>
                                                <a:latin typeface="Cambria Math" panose="02040503050406030204" pitchFamily="18" charset="0"/>
                                              </a:rPr>
                                            </m:ctrlPr>
                                          </m:sSubPr>
                                          <m:e>
                                            <m:d>
                                              <m:dPr>
                                                <m:ctrlPr>
                                                  <a:rPr lang="zh-CN" altLang="en-US" sz="1600" i="1">
                                                    <a:solidFill>
                                                      <a:schemeClr val="tx1"/>
                                                    </a:solidFill>
                                                    <a:latin typeface="Cambria Math" panose="02040503050406030204" pitchFamily="18" charset="0"/>
                                                  </a:rPr>
                                                </m:ctrlPr>
                                              </m:dPr>
                                              <m:e>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𝜙</m:t>
                                                    </m:r>
                                                  </m:e>
                                                  <m:sub>
                                                    <m:r>
                                                      <a:rPr lang="zh-CN" altLang="en-US" sz="1600" i="0">
                                                        <a:solidFill>
                                                          <a:schemeClr val="tx1"/>
                                                        </a:solidFill>
                                                        <a:latin typeface="Cambria Math" panose="02040503050406030204" pitchFamily="18" charset="0"/>
                                                      </a:rPr>
                                                      <m:t>∆</m:t>
                                                    </m:r>
                                                  </m:sub>
                                                  <m:sup>
                                                    <m:r>
                                                      <m:rPr>
                                                        <m:sty m:val="p"/>
                                                      </m:rPr>
                                                      <a:rPr lang="zh-CN" altLang="en-US" sz="1600" i="0">
                                                        <a:solidFill>
                                                          <a:schemeClr val="tx1"/>
                                                        </a:solidFill>
                                                        <a:latin typeface="Cambria Math" panose="02040503050406030204" pitchFamily="18" charset="0"/>
                                                      </a:rPr>
                                                      <m:t>s</m:t>
                                                    </m:r>
                                                  </m:sup>
                                                </m:sSubSup>
                                              </m:e>
                                            </m:d>
                                          </m:e>
                                          <m:sub>
                                            <m:r>
                                              <a:rPr lang="zh-CN" altLang="en-US" sz="1600" i="1">
                                                <a:solidFill>
                                                  <a:schemeClr val="tx1"/>
                                                </a:solidFill>
                                                <a:latin typeface="Cambria Math" panose="02040503050406030204" pitchFamily="18" charset="0"/>
                                              </a:rPr>
                                              <m:t>𝑒</m:t>
                                            </m:r>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𝑖</m:t>
                                            </m:r>
                                          </m:sub>
                                        </m:sSub>
                                      </m:e>
                                    </m:d>
                                  </m:e>
                                </m:nary>
                              </m:den>
                            </m:f>
                            <m:nary>
                              <m:naryPr>
                                <m:chr m:val="∑"/>
                                <m:limLoc m:val="subSup"/>
                                <m:ctrlPr>
                                  <a:rPr lang="zh-CN" altLang="en-US" sz="1600" i="1">
                                    <a:solidFill>
                                      <a:schemeClr val="tx1"/>
                                    </a:solidFill>
                                    <a:latin typeface="Cambria Math" panose="02040503050406030204" pitchFamily="18" charset="0"/>
                                  </a:rPr>
                                </m:ctrlPr>
                              </m:naryPr>
                              <m:sub>
                                <m:r>
                                  <a:rPr lang="zh-CN" altLang="en-US" sz="1600" i="1">
                                    <a:solidFill>
                                      <a:schemeClr val="tx1"/>
                                    </a:solidFill>
                                    <a:latin typeface="Cambria Math" panose="02040503050406030204" pitchFamily="18" charset="0"/>
                                  </a:rPr>
                                  <m:t>𝑖</m:t>
                                </m:r>
                                <m:r>
                                  <a:rPr lang="zh-CN" altLang="en-US" sz="1600" i="0">
                                    <a:solidFill>
                                      <a:schemeClr val="tx1"/>
                                    </a:solidFill>
                                    <a:latin typeface="Cambria Math" panose="02040503050406030204" pitchFamily="18" charset="0"/>
                                  </a:rPr>
                                  <m:t>=1</m:t>
                                </m:r>
                              </m:sub>
                              <m:sup>
                                <m:r>
                                  <a:rPr lang="zh-CN" altLang="en-US" sz="1600" i="0">
                                    <a:solidFill>
                                      <a:schemeClr val="tx1"/>
                                    </a:solidFill>
                                    <a:latin typeface="Cambria Math" panose="02040503050406030204" pitchFamily="18" charset="0"/>
                                  </a:rPr>
                                  <m:t>3</m:t>
                                </m:r>
                              </m:sup>
                              <m:e>
                                <m:f>
                                  <m:fPr>
                                    <m:ctrlPr>
                                      <a:rPr lang="zh-CN" altLang="en-US" sz="1600" i="1">
                                        <a:solidFill>
                                          <a:schemeClr val="tx1"/>
                                        </a:solidFill>
                                        <a:latin typeface="Cambria Math" panose="02040503050406030204" pitchFamily="18" charset="0"/>
                                      </a:rPr>
                                    </m:ctrlPr>
                                  </m:fPr>
                                  <m:num>
                                    <m:r>
                                      <a:rPr lang="zh-CN" altLang="en-US" sz="1600" i="0">
                                        <a:solidFill>
                                          <a:schemeClr val="tx1"/>
                                        </a:solidFill>
                                        <a:latin typeface="Cambria Math" panose="02040503050406030204" pitchFamily="18" charset="0"/>
                                      </a:rPr>
                                      <m:t>𝜕</m:t>
                                    </m:r>
                                    <m:sSub>
                                      <m:sSubPr>
                                        <m:ctrlPr>
                                          <a:rPr lang="zh-CN" altLang="en-US" sz="1600" i="1">
                                            <a:solidFill>
                                              <a:schemeClr val="tx1"/>
                                            </a:solidFill>
                                            <a:latin typeface="Cambria Math" panose="02040503050406030204" pitchFamily="18" charset="0"/>
                                          </a:rPr>
                                        </m:ctrlPr>
                                      </m:sSubPr>
                                      <m:e>
                                        <m:r>
                                          <m:rPr>
                                            <m:sty m:val="p"/>
                                          </m:rPr>
                                          <a:rPr lang="zh-CN" altLang="en-US" sz="1600" i="0">
                                            <a:solidFill>
                                              <a:schemeClr val="tx1"/>
                                            </a:solidFill>
                                            <a:latin typeface="Cambria Math" panose="02040503050406030204" pitchFamily="18" charset="0"/>
                                          </a:rPr>
                                          <m:t>H</m:t>
                                        </m:r>
                                      </m:e>
                                      <m:sub>
                                        <m:r>
                                          <a:rPr lang="zh-CN" altLang="en-US" sz="1600" i="1">
                                            <a:solidFill>
                                              <a:schemeClr val="tx1"/>
                                            </a:solidFill>
                                            <a:latin typeface="Cambria Math" panose="02040503050406030204" pitchFamily="18" charset="0"/>
                                          </a:rPr>
                                          <m:t>𝛼</m:t>
                                        </m:r>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𝜖</m:t>
                                        </m:r>
                                      </m:sub>
                                    </m:sSub>
                                    <m:d>
                                      <m:dPr>
                                        <m:ctrlPr>
                                          <a:rPr lang="zh-CN" altLang="en-US" sz="1600" i="1">
                                            <a:solidFill>
                                              <a:schemeClr val="tx1"/>
                                            </a:solidFill>
                                            <a:latin typeface="Cambria Math" panose="02040503050406030204" pitchFamily="18" charset="0"/>
                                          </a:rPr>
                                        </m:ctrlPr>
                                      </m:dPr>
                                      <m:e>
                                        <m:sSub>
                                          <m:sSubPr>
                                            <m:ctrlPr>
                                              <a:rPr lang="zh-CN" altLang="en-US" sz="1600" i="1">
                                                <a:solidFill>
                                                  <a:schemeClr val="tx1"/>
                                                </a:solidFill>
                                                <a:latin typeface="Cambria Math" panose="02040503050406030204" pitchFamily="18" charset="0"/>
                                              </a:rPr>
                                            </m:ctrlPr>
                                          </m:sSubPr>
                                          <m:e>
                                            <m:d>
                                              <m:dPr>
                                                <m:ctrlPr>
                                                  <a:rPr lang="zh-CN" altLang="en-US" sz="1600" i="1">
                                                    <a:solidFill>
                                                      <a:schemeClr val="tx1"/>
                                                    </a:solidFill>
                                                    <a:latin typeface="Cambria Math" panose="02040503050406030204" pitchFamily="18" charset="0"/>
                                                  </a:rPr>
                                                </m:ctrlPr>
                                              </m:dPr>
                                              <m:e>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𝜙</m:t>
                                                    </m:r>
                                                  </m:e>
                                                  <m:sub>
                                                    <m:r>
                                                      <a:rPr lang="zh-CN" altLang="en-US" sz="1600" i="0">
                                                        <a:solidFill>
                                                          <a:schemeClr val="tx1"/>
                                                        </a:solidFill>
                                                        <a:latin typeface="Cambria Math" panose="02040503050406030204" pitchFamily="18" charset="0"/>
                                                      </a:rPr>
                                                      <m:t>∆</m:t>
                                                    </m:r>
                                                  </m:sub>
                                                  <m:sup>
                                                    <m:r>
                                                      <m:rPr>
                                                        <m:sty m:val="p"/>
                                                      </m:rPr>
                                                      <a:rPr lang="zh-CN" altLang="en-US" sz="1600" i="0">
                                                        <a:solidFill>
                                                          <a:schemeClr val="tx1"/>
                                                        </a:solidFill>
                                                        <a:latin typeface="Cambria Math" panose="02040503050406030204" pitchFamily="18" charset="0"/>
                                                      </a:rPr>
                                                      <m:t>s</m:t>
                                                    </m:r>
                                                  </m:sup>
                                                </m:sSubSup>
                                              </m:e>
                                            </m:d>
                                          </m:e>
                                          <m:sub>
                                            <m:r>
                                              <a:rPr lang="zh-CN" altLang="en-US" sz="1600" i="1">
                                                <a:solidFill>
                                                  <a:schemeClr val="tx1"/>
                                                </a:solidFill>
                                                <a:latin typeface="Cambria Math" panose="02040503050406030204" pitchFamily="18" charset="0"/>
                                              </a:rPr>
                                              <m:t>𝑒</m:t>
                                            </m:r>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𝑖</m:t>
                                            </m:r>
                                          </m:sub>
                                        </m:sSub>
                                      </m:e>
                                    </m:d>
                                  </m:num>
                                  <m:den>
                                    <m:r>
                                      <a:rPr lang="zh-CN" altLang="en-US" sz="1600" i="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𝑑</m:t>
                                    </m:r>
                                  </m:den>
                                </m:f>
                              </m:e>
                            </m:nary>
                          </m:oMath>
                        </m:oMathPara>
                      </a14:m>
                      <a:endParaRPr lang="zh-CN" altLang="en-US" sz="1600" dirty="0">
                        <a:solidFill>
                          <a:schemeClr val="tx1"/>
                        </a:solidFill>
                      </a:endParaRPr>
                    </a:p>
                  </p:txBody>
                </p:sp>
              </mc:Choice>
              <mc:Fallback xmlns="">
                <p:sp>
                  <p:nvSpPr>
                    <p:cNvPr id="35" name="文本框 34">
                      <a:extLst>
                        <a:ext uri="{FF2B5EF4-FFF2-40B4-BE49-F238E27FC236}">
                          <a16:creationId xmlns:a16="http://schemas.microsoft.com/office/drawing/2014/main" id="{CD589369-24A5-7480-2DB7-454D215E3FAB}"/>
                        </a:ext>
                      </a:extLst>
                    </p:cNvPr>
                    <p:cNvSpPr txBox="1">
                      <a:spLocks noRot="1" noChangeAspect="1" noMove="1" noResize="1" noEditPoints="1" noAdjustHandles="1" noChangeArrowheads="1" noChangeShapeType="1" noTextEdit="1"/>
                    </p:cNvSpPr>
                    <p:nvPr/>
                  </p:nvSpPr>
                  <p:spPr>
                    <a:xfrm>
                      <a:off x="6594136" y="5275797"/>
                      <a:ext cx="5222754" cy="999889"/>
                    </a:xfrm>
                    <a:prstGeom prst="rect">
                      <a:avLst/>
                    </a:prstGeom>
                    <a:blipFill>
                      <a:blip r:embed="rId15"/>
                      <a:stretch>
                        <a:fillRect/>
                      </a:stretch>
                    </a:blipFill>
                  </p:spPr>
                  <p:txBody>
                    <a:bodyPr/>
                    <a:lstStyle/>
                    <a:p>
                      <a:r>
                        <a:rPr lang="zh-CN" altLang="en-US">
                          <a:noFill/>
                        </a:rPr>
                        <a:t> </a:t>
                      </a:r>
                    </a:p>
                  </p:txBody>
                </p:sp>
              </mc:Fallback>
            </mc:AlternateContent>
            <p:sp>
              <p:nvSpPr>
                <p:cNvPr id="47" name="TextBox 19">
                  <a:extLst>
                    <a:ext uri="{FF2B5EF4-FFF2-40B4-BE49-F238E27FC236}">
                      <a16:creationId xmlns:a16="http://schemas.microsoft.com/office/drawing/2014/main" id="{0FD46AA1-CEE5-DAFC-3AF4-1201BC5DB108}"/>
                    </a:ext>
                  </a:extLst>
                </p:cNvPr>
                <p:cNvSpPr txBox="1">
                  <a:spLocks noChangeArrowheads="1"/>
                </p:cNvSpPr>
                <p:nvPr/>
              </p:nvSpPr>
              <p:spPr bwMode="auto">
                <a:xfrm>
                  <a:off x="6809393" y="6275686"/>
                  <a:ext cx="4708066" cy="338554"/>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itchFamily="34" charset="0"/>
                    </a:rPr>
                    <a:t>柔度灵敏度的具体计算：借助</a:t>
                  </a:r>
                  <a:r>
                    <a:rPr lang="zh-CN" altLang="en-US" sz="1600" b="1" dirty="0">
                      <a:solidFill>
                        <a:srgbClr val="C00000"/>
                      </a:solidFill>
                      <a:latin typeface="微软雅黑" panose="020B0503020204020204" pitchFamily="34" charset="-122"/>
                      <a:ea typeface="微软雅黑" panose="020B0503020204020204" pitchFamily="34" charset="-122"/>
                      <a:cs typeface="Arial" pitchFamily="34" charset="0"/>
                    </a:rPr>
                    <a:t>单元应变能</a:t>
                  </a:r>
                  <a:r>
                    <a:rPr lang="zh-CN" altLang="en-US" sz="1600" b="1" dirty="0">
                      <a:solidFill>
                        <a:schemeClr val="tx2"/>
                      </a:solidFill>
                      <a:latin typeface="微软雅黑" panose="020B0503020204020204" pitchFamily="34" charset="-122"/>
                      <a:ea typeface="微软雅黑" panose="020B0503020204020204" pitchFamily="34" charset="-122"/>
                      <a:cs typeface="Arial" pitchFamily="34" charset="0"/>
                    </a:rPr>
                    <a:t>作</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Arial" pitchFamily="34" charset="0"/>
                    </a:rPr>
                    <a:t>为媒介</a:t>
                  </a:r>
                </a:p>
              </p:txBody>
            </p:sp>
          </p:grpSp>
          <p:sp>
            <p:nvSpPr>
              <p:cNvPr id="58" name="左大括号 57">
                <a:extLst>
                  <a:ext uri="{FF2B5EF4-FFF2-40B4-BE49-F238E27FC236}">
                    <a16:creationId xmlns:a16="http://schemas.microsoft.com/office/drawing/2014/main" id="{AB4FBD7C-45E6-052D-F607-4406DE1A76A2}"/>
                  </a:ext>
                </a:extLst>
              </p:cNvPr>
              <p:cNvSpPr/>
              <p:nvPr/>
            </p:nvSpPr>
            <p:spPr>
              <a:xfrm>
                <a:off x="6733942" y="4107819"/>
                <a:ext cx="186658" cy="2167867"/>
              </a:xfrm>
              <a:prstGeom prst="leftBrace">
                <a:avLst>
                  <a:gd name="adj1" fmla="val 86931"/>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0" name="箭头: 右 59">
              <a:extLst>
                <a:ext uri="{FF2B5EF4-FFF2-40B4-BE49-F238E27FC236}">
                  <a16:creationId xmlns:a16="http://schemas.microsoft.com/office/drawing/2014/main" id="{37C52783-94F3-7CE8-EBE9-025C1C2A1DD7}"/>
                </a:ext>
              </a:extLst>
            </p:cNvPr>
            <p:cNvSpPr/>
            <p:nvPr/>
          </p:nvSpPr>
          <p:spPr>
            <a:xfrm rot="21177713">
              <a:off x="5068048" y="5170570"/>
              <a:ext cx="1560585" cy="250379"/>
            </a:xfrm>
            <a:prstGeom prst="rightArrow">
              <a:avLst>
                <a:gd name="adj1" fmla="val 50000"/>
                <a:gd name="adj2" fmla="val 115181"/>
              </a:avLst>
            </a:prstGeom>
            <a:gradFill flip="none" rotWithShape="1">
              <a:gsLst>
                <a:gs pos="6000">
                  <a:schemeClr val="accent4">
                    <a:lumMod val="20000"/>
                    <a:lumOff val="80000"/>
                  </a:schemeClr>
                </a:gs>
                <a:gs pos="35000">
                  <a:schemeClr val="accent4">
                    <a:lumMod val="20000"/>
                    <a:lumOff val="80000"/>
                  </a:schemeClr>
                </a:gs>
                <a:gs pos="100000">
                  <a:schemeClr val="accent2">
                    <a:lumMod val="100000"/>
                  </a:schemeClr>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灯片编号占位符 1">
            <a:extLst>
              <a:ext uri="{FF2B5EF4-FFF2-40B4-BE49-F238E27FC236}">
                <a16:creationId xmlns:a16="http://schemas.microsoft.com/office/drawing/2014/main" id="{7167A5BD-4D1C-BE43-0214-DB0532E51AC2}"/>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15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验证算例</a:t>
            </a:r>
            <a:r>
              <a:rPr lang="en-US" altLang="zh-CN" sz="3200" b="1" dirty="0">
                <a:solidFill>
                  <a:schemeClr val="bg1"/>
                </a:solidFill>
                <a:latin typeface="微软雅黑" panose="020B0503020204020204" pitchFamily="34" charset="-122"/>
                <a:ea typeface="微软雅黑" panose="020B0503020204020204" pitchFamily="34" charset="-122"/>
              </a:rPr>
              <a:t>1</a:t>
            </a:r>
            <a:r>
              <a:rPr lang="zh-CN" altLang="en-US" sz="3200" b="1" dirty="0">
                <a:solidFill>
                  <a:schemeClr val="bg1"/>
                </a:solidFill>
                <a:latin typeface="微软雅黑" panose="020B0503020204020204" pitchFamily="34" charset="-122"/>
                <a:ea typeface="微软雅黑" panose="020B0503020204020204" pitchFamily="34" charset="-122"/>
              </a:rPr>
              <a:t>：马鞍面算例</a:t>
            </a:r>
          </a:p>
        </p:txBody>
      </p:sp>
      <p:grpSp>
        <p:nvGrpSpPr>
          <p:cNvPr id="2" name="组合 1">
            <a:extLst>
              <a:ext uri="{FF2B5EF4-FFF2-40B4-BE49-F238E27FC236}">
                <a16:creationId xmlns:a16="http://schemas.microsoft.com/office/drawing/2014/main" id="{C59DC5B3-C92E-9A9C-EA24-7CCCF6354921}"/>
              </a:ext>
            </a:extLst>
          </p:cNvPr>
          <p:cNvGrpSpPr/>
          <p:nvPr/>
        </p:nvGrpSpPr>
        <p:grpSpPr>
          <a:xfrm>
            <a:off x="578336" y="575568"/>
            <a:ext cx="3872356" cy="2414512"/>
            <a:chOff x="578336" y="575568"/>
            <a:chExt cx="3872356" cy="2414512"/>
          </a:xfrm>
        </p:grpSpPr>
        <p:sp>
          <p:nvSpPr>
            <p:cNvPr id="35" name="矩形 4">
              <a:extLst>
                <a:ext uri="{FF2B5EF4-FFF2-40B4-BE49-F238E27FC236}">
                  <a16:creationId xmlns:a16="http://schemas.microsoft.com/office/drawing/2014/main" id="{6F32F8E7-8F33-4A8F-AE91-39ACB9CDC36A}"/>
                </a:ext>
              </a:extLst>
            </p:cNvPr>
            <p:cNvSpPr>
              <a:spLocks noChangeArrowheads="1"/>
            </p:cNvSpPr>
            <p:nvPr/>
          </p:nvSpPr>
          <p:spPr bwMode="auto">
            <a:xfrm>
              <a:off x="578336" y="575568"/>
              <a:ext cx="3300904"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边界条件与几何尺寸</a:t>
              </a:r>
            </a:p>
          </p:txBody>
        </p:sp>
        <p:pic>
          <p:nvPicPr>
            <p:cNvPr id="32" name="图片 31">
              <a:extLst>
                <a:ext uri="{FF2B5EF4-FFF2-40B4-BE49-F238E27FC236}">
                  <a16:creationId xmlns:a16="http://schemas.microsoft.com/office/drawing/2014/main" id="{C654D148-8834-8EEC-FA9C-165B415BF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726" y="1014489"/>
              <a:ext cx="3103966" cy="1975591"/>
            </a:xfrm>
            <a:prstGeom prst="rect">
              <a:avLst/>
            </a:prstGeom>
          </p:spPr>
        </p:pic>
      </p:grpSp>
      <p:grpSp>
        <p:nvGrpSpPr>
          <p:cNvPr id="4" name="组合 3">
            <a:extLst>
              <a:ext uri="{FF2B5EF4-FFF2-40B4-BE49-F238E27FC236}">
                <a16:creationId xmlns:a16="http://schemas.microsoft.com/office/drawing/2014/main" id="{53C92811-49B0-2C5B-CA46-F68B44E88803}"/>
              </a:ext>
            </a:extLst>
          </p:cNvPr>
          <p:cNvGrpSpPr/>
          <p:nvPr/>
        </p:nvGrpSpPr>
        <p:grpSpPr>
          <a:xfrm>
            <a:off x="578336" y="2967335"/>
            <a:ext cx="4525246" cy="3647928"/>
            <a:chOff x="578336" y="2967335"/>
            <a:chExt cx="4525246" cy="3647928"/>
          </a:xfrm>
        </p:grpSpPr>
        <p:pic>
          <p:nvPicPr>
            <p:cNvPr id="24" name="图片 23">
              <a:extLst>
                <a:ext uri="{FF2B5EF4-FFF2-40B4-BE49-F238E27FC236}">
                  <a16:creationId xmlns:a16="http://schemas.microsoft.com/office/drawing/2014/main" id="{4687B50E-06D7-C57E-CBA9-BF682192C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63" y="3480771"/>
              <a:ext cx="4180019" cy="3134492"/>
            </a:xfrm>
            <a:prstGeom prst="rect">
              <a:avLst/>
            </a:prstGeom>
          </p:spPr>
        </p:pic>
        <p:sp>
          <p:nvSpPr>
            <p:cNvPr id="36" name="矩形 4">
              <a:extLst>
                <a:ext uri="{FF2B5EF4-FFF2-40B4-BE49-F238E27FC236}">
                  <a16:creationId xmlns:a16="http://schemas.microsoft.com/office/drawing/2014/main" id="{7F90D2E4-5FC7-E366-038C-550355638EE0}"/>
                </a:ext>
              </a:extLst>
            </p:cNvPr>
            <p:cNvSpPr>
              <a:spLocks noChangeArrowheads="1"/>
            </p:cNvSpPr>
            <p:nvPr/>
          </p:nvSpPr>
          <p:spPr bwMode="auto">
            <a:xfrm>
              <a:off x="578336" y="2967335"/>
              <a:ext cx="1762021"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迭代历史</a:t>
              </a:r>
            </a:p>
          </p:txBody>
        </p:sp>
      </p:grpSp>
      <p:grpSp>
        <p:nvGrpSpPr>
          <p:cNvPr id="8" name="组合 7">
            <a:extLst>
              <a:ext uri="{FF2B5EF4-FFF2-40B4-BE49-F238E27FC236}">
                <a16:creationId xmlns:a16="http://schemas.microsoft.com/office/drawing/2014/main" id="{3A9842C5-8EFB-E872-A41E-9328F4ACFF3E}"/>
              </a:ext>
            </a:extLst>
          </p:cNvPr>
          <p:cNvGrpSpPr/>
          <p:nvPr/>
        </p:nvGrpSpPr>
        <p:grpSpPr>
          <a:xfrm>
            <a:off x="6096000" y="575568"/>
            <a:ext cx="5493710" cy="3826852"/>
            <a:chOff x="6096000" y="575568"/>
            <a:chExt cx="5493710" cy="3826852"/>
          </a:xfrm>
        </p:grpSpPr>
        <p:grpSp>
          <p:nvGrpSpPr>
            <p:cNvPr id="5" name="组合 4">
              <a:extLst>
                <a:ext uri="{FF2B5EF4-FFF2-40B4-BE49-F238E27FC236}">
                  <a16:creationId xmlns:a16="http://schemas.microsoft.com/office/drawing/2014/main" id="{E0AD1CD0-C268-19FB-99F5-ABB3A35D8846}"/>
                </a:ext>
              </a:extLst>
            </p:cNvPr>
            <p:cNvGrpSpPr/>
            <p:nvPr/>
          </p:nvGrpSpPr>
          <p:grpSpPr>
            <a:xfrm>
              <a:off x="6096000" y="575568"/>
              <a:ext cx="5493710" cy="3826852"/>
              <a:chOff x="6096000" y="575568"/>
              <a:chExt cx="5493710" cy="3826852"/>
            </a:xfrm>
          </p:grpSpPr>
          <p:pic>
            <p:nvPicPr>
              <p:cNvPr id="14" name="图片 13">
                <a:extLst>
                  <a:ext uri="{FF2B5EF4-FFF2-40B4-BE49-F238E27FC236}">
                    <a16:creationId xmlns:a16="http://schemas.microsoft.com/office/drawing/2014/main" id="{4F1EF250-412E-8001-8BC0-90ED98D6FE3A}"/>
                  </a:ext>
                </a:extLst>
              </p:cNvPr>
              <p:cNvPicPr>
                <a:picLocks noChangeAspect="1"/>
              </p:cNvPicPr>
              <p:nvPr/>
            </p:nvPicPr>
            <p:blipFill>
              <a:blip r:embed="rId5"/>
              <a:stretch>
                <a:fillRect/>
              </a:stretch>
            </p:blipFill>
            <p:spPr>
              <a:xfrm>
                <a:off x="6561045" y="2710818"/>
                <a:ext cx="4680445" cy="1691602"/>
              </a:xfrm>
              <a:prstGeom prst="rect">
                <a:avLst/>
              </a:prstGeom>
            </p:spPr>
          </p:pic>
          <p:pic>
            <p:nvPicPr>
              <p:cNvPr id="7" name="图片 6">
                <a:extLst>
                  <a:ext uri="{FF2B5EF4-FFF2-40B4-BE49-F238E27FC236}">
                    <a16:creationId xmlns:a16="http://schemas.microsoft.com/office/drawing/2014/main" id="{CB34C63B-EB96-6346-B30A-18BFC3B5C95B}"/>
                  </a:ext>
                </a:extLst>
              </p:cNvPr>
              <p:cNvPicPr>
                <a:picLocks noChangeAspect="1"/>
              </p:cNvPicPr>
              <p:nvPr/>
            </p:nvPicPr>
            <p:blipFill>
              <a:blip r:embed="rId6"/>
              <a:stretch>
                <a:fillRect/>
              </a:stretch>
            </p:blipFill>
            <p:spPr>
              <a:xfrm>
                <a:off x="6536667" y="1037231"/>
                <a:ext cx="5053043" cy="1717748"/>
              </a:xfrm>
              <a:prstGeom prst="rect">
                <a:avLst/>
              </a:prstGeom>
            </p:spPr>
          </p:pic>
          <p:sp>
            <p:nvSpPr>
              <p:cNvPr id="37" name="矩形 4">
                <a:extLst>
                  <a:ext uri="{FF2B5EF4-FFF2-40B4-BE49-F238E27FC236}">
                    <a16:creationId xmlns:a16="http://schemas.microsoft.com/office/drawing/2014/main" id="{9CB0835D-5AD6-4C11-5C9D-754DBF0CA2D6}"/>
                  </a:ext>
                </a:extLst>
              </p:cNvPr>
              <p:cNvSpPr>
                <a:spLocks noChangeArrowheads="1"/>
              </p:cNvSpPr>
              <p:nvPr/>
            </p:nvSpPr>
            <p:spPr bwMode="auto">
              <a:xfrm>
                <a:off x="6096000" y="575568"/>
                <a:ext cx="4224233"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共形参数化设置与初始布局</a:t>
                </a:r>
              </a:p>
            </p:txBody>
          </p:sp>
        </p:grpSp>
        <p:sp>
          <p:nvSpPr>
            <p:cNvPr id="30" name="文本框 29">
              <a:extLst>
                <a:ext uri="{FF2B5EF4-FFF2-40B4-BE49-F238E27FC236}">
                  <a16:creationId xmlns:a16="http://schemas.microsoft.com/office/drawing/2014/main" id="{4C2B76C8-0610-692B-E81D-B3E4DB418B8C}"/>
                </a:ext>
              </a:extLst>
            </p:cNvPr>
            <p:cNvSpPr txBox="1"/>
            <p:nvPr/>
          </p:nvSpPr>
          <p:spPr>
            <a:xfrm>
              <a:off x="6558203" y="3992525"/>
              <a:ext cx="3743325" cy="338554"/>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通过</a:t>
              </a:r>
              <a:r>
                <a:rPr lang="en-US" altLang="zh-CN" sz="1600" b="1" dirty="0">
                  <a:solidFill>
                    <a:srgbClr val="C00000"/>
                  </a:solidFill>
                  <a:latin typeface="微软雅黑" panose="020B0503020204020204" pitchFamily="34" charset="-122"/>
                  <a:ea typeface="微软雅黑" panose="020B0503020204020204" pitchFamily="34" charset="-122"/>
                </a:rPr>
                <a:t>TDF</a:t>
              </a:r>
              <a:r>
                <a:rPr lang="zh-CN" altLang="en-US" sz="1600" b="1" dirty="0">
                  <a:solidFill>
                    <a:srgbClr val="C00000"/>
                  </a:solidFill>
                  <a:latin typeface="微软雅黑" panose="020B0503020204020204" pitchFamily="34" charset="-122"/>
                  <a:ea typeface="微软雅黑" panose="020B0503020204020204" pitchFamily="34" charset="-122"/>
                </a:rPr>
                <a:t>映射实现初始布局</a:t>
              </a:r>
            </a:p>
          </p:txBody>
        </p:sp>
      </p:grpSp>
      <p:grpSp>
        <p:nvGrpSpPr>
          <p:cNvPr id="13" name="组合 12">
            <a:extLst>
              <a:ext uri="{FF2B5EF4-FFF2-40B4-BE49-F238E27FC236}">
                <a16:creationId xmlns:a16="http://schemas.microsoft.com/office/drawing/2014/main" id="{DA57AB2C-9187-1502-2FBF-BAB42250E8D2}"/>
              </a:ext>
            </a:extLst>
          </p:cNvPr>
          <p:cNvGrpSpPr/>
          <p:nvPr/>
        </p:nvGrpSpPr>
        <p:grpSpPr>
          <a:xfrm>
            <a:off x="6096000" y="4402420"/>
            <a:ext cx="5133831" cy="2277866"/>
            <a:chOff x="6096000" y="4402420"/>
            <a:chExt cx="5133831" cy="2277866"/>
          </a:xfrm>
        </p:grpSpPr>
        <p:pic>
          <p:nvPicPr>
            <p:cNvPr id="10" name="图片 9">
              <a:extLst>
                <a:ext uri="{FF2B5EF4-FFF2-40B4-BE49-F238E27FC236}">
                  <a16:creationId xmlns:a16="http://schemas.microsoft.com/office/drawing/2014/main" id="{3EF0F658-FD6D-D27A-624A-F57A0448E34C}"/>
                </a:ext>
              </a:extLst>
            </p:cNvPr>
            <p:cNvPicPr>
              <a:picLocks noChangeAspect="1"/>
            </p:cNvPicPr>
            <p:nvPr/>
          </p:nvPicPr>
          <p:blipFill rotWithShape="1">
            <a:blip r:embed="rId7">
              <a:extLst>
                <a:ext uri="{28A0092B-C50C-407E-A947-70E740481C1C}">
                  <a14:useLocalDpi xmlns:a14="http://schemas.microsoft.com/office/drawing/2010/main" val="0"/>
                </a:ext>
              </a:extLst>
            </a:blip>
            <a:srcRect l="30919"/>
            <a:stretch/>
          </p:blipFill>
          <p:spPr>
            <a:xfrm>
              <a:off x="6669933" y="4864085"/>
              <a:ext cx="4559898" cy="1418347"/>
            </a:xfrm>
            <a:prstGeom prst="rect">
              <a:avLst/>
            </a:prstGeom>
          </p:spPr>
        </p:pic>
        <p:sp>
          <p:nvSpPr>
            <p:cNvPr id="11" name="文本框 10">
              <a:extLst>
                <a:ext uri="{FF2B5EF4-FFF2-40B4-BE49-F238E27FC236}">
                  <a16:creationId xmlns:a16="http://schemas.microsoft.com/office/drawing/2014/main" id="{A48D346D-77DB-79B2-EB45-D271BB37C00C}"/>
                </a:ext>
              </a:extLst>
            </p:cNvPr>
            <p:cNvSpPr txBox="1"/>
            <p:nvPr/>
          </p:nvSpPr>
          <p:spPr>
            <a:xfrm>
              <a:off x="7078219" y="6341732"/>
              <a:ext cx="3743325" cy="338554"/>
            </a:xfrm>
            <a:prstGeom prst="rect">
              <a:avLst/>
            </a:prstGeom>
            <a:noFill/>
          </p:spPr>
          <p:txBody>
            <a:bodyPr wrap="square">
              <a:spAutoFit/>
            </a:bodyPr>
            <a:lstStyle/>
            <a:p>
              <a:pPr algn="ctr"/>
              <a:r>
                <a:rPr lang="en-US" altLang="zh-CN" sz="1600" b="1" dirty="0">
                  <a:solidFill>
                    <a:srgbClr val="C00000"/>
                  </a:solidFill>
                  <a:latin typeface="微软雅黑" panose="020B0503020204020204" pitchFamily="34" charset="-122"/>
                  <a:ea typeface="微软雅黑" panose="020B0503020204020204" pitchFamily="34" charset="-122"/>
                </a:rPr>
                <a:t>16 </a:t>
              </a:r>
              <a:r>
                <a:rPr lang="zh-CN" altLang="en-US" sz="1600" b="1" dirty="0">
                  <a:solidFill>
                    <a:srgbClr val="C00000"/>
                  </a:solidFill>
                  <a:latin typeface="微软雅黑" panose="020B0503020204020204" pitchFamily="34" charset="-122"/>
                  <a:ea typeface="微软雅黑" panose="020B0503020204020204" pitchFamily="34" charset="-122"/>
                </a:rPr>
                <a:t>组件</a:t>
              </a:r>
              <a:r>
                <a:rPr lang="en-US" altLang="zh-CN" sz="1600" b="1" dirty="0">
                  <a:solidFill>
                    <a:srgbClr val="C00000"/>
                  </a:solidFill>
                  <a:latin typeface="微软雅黑" panose="020B0503020204020204" pitchFamily="34" charset="-122"/>
                  <a:ea typeface="微软雅黑" panose="020B0503020204020204" pitchFamily="34" charset="-122"/>
                </a:rPr>
                <a:t> &gt;&gt;&gt; 112 </a:t>
              </a:r>
              <a:r>
                <a:rPr lang="zh-CN" altLang="en-US" sz="1600" b="1" dirty="0">
                  <a:solidFill>
                    <a:srgbClr val="C00000"/>
                  </a:solidFill>
                  <a:latin typeface="微软雅黑" panose="020B0503020204020204" pitchFamily="34" charset="-122"/>
                  <a:ea typeface="微软雅黑" panose="020B0503020204020204" pitchFamily="34" charset="-122"/>
                </a:rPr>
                <a:t>设计变量</a:t>
              </a:r>
            </a:p>
          </p:txBody>
        </p:sp>
        <p:sp>
          <p:nvSpPr>
            <p:cNvPr id="12" name="矩形 4">
              <a:extLst>
                <a:ext uri="{FF2B5EF4-FFF2-40B4-BE49-F238E27FC236}">
                  <a16:creationId xmlns:a16="http://schemas.microsoft.com/office/drawing/2014/main" id="{4A130751-5AC9-B59E-8CBD-2B37BEDD9C80}"/>
                </a:ext>
              </a:extLst>
            </p:cNvPr>
            <p:cNvSpPr>
              <a:spLocks noChangeArrowheads="1"/>
            </p:cNvSpPr>
            <p:nvPr/>
          </p:nvSpPr>
          <p:spPr bwMode="auto">
            <a:xfrm>
              <a:off x="6096000" y="4402420"/>
              <a:ext cx="1762021"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最终设计</a:t>
              </a:r>
            </a:p>
          </p:txBody>
        </p:sp>
      </p:grpSp>
      <p:sp>
        <p:nvSpPr>
          <p:cNvPr id="6" name="灯片编号占位符 1">
            <a:extLst>
              <a:ext uri="{FF2B5EF4-FFF2-40B4-BE49-F238E27FC236}">
                <a16:creationId xmlns:a16="http://schemas.microsoft.com/office/drawing/2014/main" id="{9B7AC0FF-B434-C696-2153-1F000C552F93}"/>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7168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F51ABF83-B86B-4253-A964-EAEA7F7815D9}"/>
              </a:ext>
            </a:extLst>
          </p:cNvPr>
          <p:cNvSpPr/>
          <p:nvPr/>
        </p:nvSpPr>
        <p:spPr>
          <a:xfrm>
            <a:off x="0" y="355600"/>
            <a:ext cx="12192000" cy="501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0" hangingPunct="0">
              <a:defRPr/>
            </a:pPr>
            <a:r>
              <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itchFamily="34" charset="-122"/>
              </a:rPr>
              <a:t>报告提纲</a:t>
            </a:r>
          </a:p>
        </p:txBody>
      </p:sp>
      <p:sp>
        <p:nvSpPr>
          <p:cNvPr id="2" name="文本框 1">
            <a:extLst>
              <a:ext uri="{FF2B5EF4-FFF2-40B4-BE49-F238E27FC236}">
                <a16:creationId xmlns:a16="http://schemas.microsoft.com/office/drawing/2014/main" id="{7E8DD95A-4038-4CB6-8DE4-135089097479}"/>
              </a:ext>
            </a:extLst>
          </p:cNvPr>
          <p:cNvSpPr txBox="1"/>
          <p:nvPr/>
        </p:nvSpPr>
        <p:spPr>
          <a:xfrm>
            <a:off x="3750385" y="1466051"/>
            <a:ext cx="4364017" cy="646331"/>
          </a:xfrm>
          <a:prstGeom prst="rect">
            <a:avLst/>
          </a:prstGeom>
          <a:noFill/>
        </p:spPr>
        <p:txBody>
          <a:bodyPr wrap="square" rtlCol="0">
            <a:spAutoFit/>
          </a:bodyPr>
          <a:lstStyle/>
          <a:p>
            <a:pPr defTabSz="914377" eaLnBrk="0" fontAlgn="base" hangingPunct="0">
              <a:spcBef>
                <a:spcPct val="0"/>
              </a:spcBef>
              <a:spcAft>
                <a:spcPct val="0"/>
              </a:spcAft>
              <a:defRPr/>
            </a:pPr>
            <a:r>
              <a:rPr lang="zh-CN" altLang="en-US" sz="3600" b="1" dirty="0">
                <a:solidFill>
                  <a:srgbClr val="003399"/>
                </a:solidFill>
                <a:latin typeface="微软雅黑" panose="020B0503020204020204" pitchFamily="34" charset="-122"/>
                <a:ea typeface="微软雅黑" panose="020B0503020204020204" pitchFamily="34" charset="-122"/>
              </a:rPr>
              <a:t>一、研究背景与意义</a:t>
            </a:r>
            <a:endParaRPr lang="en-US" altLang="zh-CN" sz="3600" b="1" dirty="0">
              <a:solidFill>
                <a:srgbClr val="003399"/>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EC34B39-D84E-EB86-8948-DE269DF30690}"/>
              </a:ext>
            </a:extLst>
          </p:cNvPr>
          <p:cNvSpPr txBox="1"/>
          <p:nvPr/>
        </p:nvSpPr>
        <p:spPr>
          <a:xfrm>
            <a:off x="3750387" y="2809032"/>
            <a:ext cx="4054734" cy="646331"/>
          </a:xfrm>
          <a:prstGeom prst="rect">
            <a:avLst/>
          </a:prstGeom>
          <a:noFill/>
        </p:spPr>
        <p:txBody>
          <a:bodyPr wrap="square" rtlCol="0">
            <a:spAutoFit/>
          </a:bodyPr>
          <a:lstStyle/>
          <a:p>
            <a:pPr defTabSz="914377" eaLnBrk="0" fontAlgn="base" hangingPunct="0">
              <a:spcBef>
                <a:spcPct val="0"/>
              </a:spcBef>
              <a:spcAft>
                <a:spcPct val="0"/>
              </a:spcAft>
              <a:defRPr/>
            </a:pPr>
            <a:r>
              <a:rPr lang="zh-CN" altLang="en-US" sz="3600" b="1" dirty="0">
                <a:solidFill>
                  <a:srgbClr val="003399"/>
                </a:solidFill>
                <a:latin typeface="微软雅黑" panose="020B0503020204020204" pitchFamily="34" charset="-122"/>
                <a:ea typeface="微软雅黑" panose="020B0503020204020204" pitchFamily="34" charset="-122"/>
              </a:rPr>
              <a:t>二、相关研究进展</a:t>
            </a:r>
            <a:endParaRPr lang="en-US" altLang="zh-CN" sz="3600" b="1" dirty="0">
              <a:solidFill>
                <a:srgbClr val="003399"/>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232ACE9-D7BD-04CB-2C86-35766DAF5568}"/>
              </a:ext>
            </a:extLst>
          </p:cNvPr>
          <p:cNvSpPr txBox="1"/>
          <p:nvPr/>
        </p:nvSpPr>
        <p:spPr>
          <a:xfrm>
            <a:off x="3750385" y="4152013"/>
            <a:ext cx="4896073" cy="646331"/>
          </a:xfrm>
          <a:prstGeom prst="rect">
            <a:avLst/>
          </a:prstGeom>
          <a:noFill/>
        </p:spPr>
        <p:txBody>
          <a:bodyPr wrap="square" rtlCol="0">
            <a:spAutoFit/>
          </a:bodyPr>
          <a:lstStyle/>
          <a:p>
            <a:pPr defTabSz="914377" eaLnBrk="0" fontAlgn="base" hangingPunct="0">
              <a:spcBef>
                <a:spcPct val="0"/>
              </a:spcBef>
              <a:spcAft>
                <a:spcPct val="0"/>
              </a:spcAft>
              <a:defRPr/>
            </a:pPr>
            <a:r>
              <a:rPr lang="zh-CN" altLang="en-US" sz="3600" b="1" dirty="0">
                <a:solidFill>
                  <a:srgbClr val="003399"/>
                </a:solidFill>
                <a:latin typeface="微软雅黑" panose="020B0503020204020204" pitchFamily="34" charset="-122"/>
                <a:ea typeface="微软雅黑" panose="020B0503020204020204" pitchFamily="34" charset="-122"/>
              </a:rPr>
              <a:t>三、具体研究工作陈述</a:t>
            </a:r>
            <a:endParaRPr lang="en-US" altLang="zh-CN" sz="3600" b="1" dirty="0">
              <a:solidFill>
                <a:srgbClr val="003399"/>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B5F3BAFB-88E1-9C58-91E6-9BB58FB92F5F}"/>
              </a:ext>
            </a:extLst>
          </p:cNvPr>
          <p:cNvSpPr txBox="1"/>
          <p:nvPr/>
        </p:nvSpPr>
        <p:spPr>
          <a:xfrm>
            <a:off x="3750385" y="5494994"/>
            <a:ext cx="4691229" cy="646331"/>
          </a:xfrm>
          <a:prstGeom prst="rect">
            <a:avLst/>
          </a:prstGeom>
          <a:noFill/>
        </p:spPr>
        <p:txBody>
          <a:bodyPr wrap="square" rtlCol="0">
            <a:spAutoFit/>
          </a:bodyPr>
          <a:lstStyle/>
          <a:p>
            <a:pPr defTabSz="914377" eaLnBrk="0" fontAlgn="base" hangingPunct="0">
              <a:spcBef>
                <a:spcPct val="0"/>
              </a:spcBef>
              <a:spcAft>
                <a:spcPct val="0"/>
              </a:spcAft>
              <a:defRPr/>
            </a:pPr>
            <a:r>
              <a:rPr lang="zh-CN" altLang="en-US" sz="3600" b="1" dirty="0">
                <a:solidFill>
                  <a:srgbClr val="003399"/>
                </a:solidFill>
                <a:latin typeface="微软雅黑" panose="020B0503020204020204" pitchFamily="34" charset="-122"/>
                <a:ea typeface="微软雅黑" panose="020B0503020204020204" pitchFamily="34" charset="-122"/>
              </a:rPr>
              <a:t>四、总结与展望</a:t>
            </a:r>
            <a:endParaRPr lang="en-US" altLang="zh-CN" sz="3600" b="1" dirty="0">
              <a:solidFill>
                <a:srgbClr val="0033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7081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验证算例</a:t>
            </a:r>
            <a:r>
              <a:rPr lang="en-US" altLang="zh-CN" sz="3200" b="1" dirty="0">
                <a:solidFill>
                  <a:schemeClr val="bg1"/>
                </a:solidFill>
                <a:latin typeface="微软雅黑" panose="020B0503020204020204" pitchFamily="34" charset="-122"/>
                <a:ea typeface="微软雅黑" panose="020B0503020204020204" pitchFamily="34" charset="-122"/>
              </a:rPr>
              <a:t>2</a:t>
            </a:r>
            <a:r>
              <a:rPr lang="zh-CN" altLang="en-US" sz="3200" b="1" dirty="0">
                <a:solidFill>
                  <a:schemeClr val="bg1"/>
                </a:solidFill>
                <a:latin typeface="微软雅黑" panose="020B0503020204020204" pitchFamily="34" charset="-122"/>
                <a:ea typeface="微软雅黑" panose="020B0503020204020204" pitchFamily="34" charset="-122"/>
              </a:rPr>
              <a:t>：环面算例</a:t>
            </a:r>
          </a:p>
        </p:txBody>
      </p:sp>
      <p:grpSp>
        <p:nvGrpSpPr>
          <p:cNvPr id="9" name="组合 8">
            <a:extLst>
              <a:ext uri="{FF2B5EF4-FFF2-40B4-BE49-F238E27FC236}">
                <a16:creationId xmlns:a16="http://schemas.microsoft.com/office/drawing/2014/main" id="{09AF91E0-FE16-0507-03F1-86CFB56CEA04}"/>
              </a:ext>
            </a:extLst>
          </p:cNvPr>
          <p:cNvGrpSpPr/>
          <p:nvPr/>
        </p:nvGrpSpPr>
        <p:grpSpPr>
          <a:xfrm>
            <a:off x="578336" y="575568"/>
            <a:ext cx="4668576" cy="2326333"/>
            <a:chOff x="578336" y="575568"/>
            <a:chExt cx="4668576" cy="2326333"/>
          </a:xfrm>
        </p:grpSpPr>
        <p:sp>
          <p:nvSpPr>
            <p:cNvPr id="35" name="矩形 4">
              <a:extLst>
                <a:ext uri="{FF2B5EF4-FFF2-40B4-BE49-F238E27FC236}">
                  <a16:creationId xmlns:a16="http://schemas.microsoft.com/office/drawing/2014/main" id="{6F32F8E7-8F33-4A8F-AE91-39ACB9CDC36A}"/>
                </a:ext>
              </a:extLst>
            </p:cNvPr>
            <p:cNvSpPr>
              <a:spLocks noChangeArrowheads="1"/>
            </p:cNvSpPr>
            <p:nvPr/>
          </p:nvSpPr>
          <p:spPr bwMode="auto">
            <a:xfrm>
              <a:off x="578336" y="575568"/>
              <a:ext cx="4376519"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点云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(.ply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文件</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与网格模型</a:t>
              </a:r>
            </a:p>
          </p:txBody>
        </p:sp>
        <p:grpSp>
          <p:nvGrpSpPr>
            <p:cNvPr id="7" name="组合 6">
              <a:extLst>
                <a:ext uri="{FF2B5EF4-FFF2-40B4-BE49-F238E27FC236}">
                  <a16:creationId xmlns:a16="http://schemas.microsoft.com/office/drawing/2014/main" id="{9861FCF8-C99D-99E4-B0DB-40BEBEBA5B80}"/>
                </a:ext>
              </a:extLst>
            </p:cNvPr>
            <p:cNvGrpSpPr/>
            <p:nvPr/>
          </p:nvGrpSpPr>
          <p:grpSpPr>
            <a:xfrm>
              <a:off x="678361" y="1037232"/>
              <a:ext cx="4568551" cy="1864669"/>
              <a:chOff x="694505" y="1037232"/>
              <a:chExt cx="4568551" cy="1864669"/>
            </a:xfrm>
          </p:grpSpPr>
          <p:pic>
            <p:nvPicPr>
              <p:cNvPr id="14" name="图片 13">
                <a:extLst>
                  <a:ext uri="{FF2B5EF4-FFF2-40B4-BE49-F238E27FC236}">
                    <a16:creationId xmlns:a16="http://schemas.microsoft.com/office/drawing/2014/main" id="{AB22723A-864F-EFF6-D6CD-5C7B4EBCBAC8}"/>
                  </a:ext>
                </a:extLst>
              </p:cNvPr>
              <p:cNvPicPr>
                <a:picLocks noChangeAspect="1"/>
              </p:cNvPicPr>
              <p:nvPr/>
            </p:nvPicPr>
            <p:blipFill rotWithShape="1">
              <a:blip r:embed="rId3">
                <a:extLst>
                  <a:ext uri="{28A0092B-C50C-407E-A947-70E740481C1C}">
                    <a14:useLocalDpi xmlns:a14="http://schemas.microsoft.com/office/drawing/2010/main" val="0"/>
                  </a:ext>
                </a:extLst>
              </a:blip>
              <a:srcRect r="27924"/>
              <a:stretch/>
            </p:blipFill>
            <p:spPr>
              <a:xfrm>
                <a:off x="3033923" y="1037232"/>
                <a:ext cx="2229133" cy="1826785"/>
              </a:xfrm>
              <a:prstGeom prst="rect">
                <a:avLst/>
              </a:prstGeom>
            </p:spPr>
          </p:pic>
          <p:pic>
            <p:nvPicPr>
              <p:cNvPr id="25" name="图片 24">
                <a:extLst>
                  <a:ext uri="{FF2B5EF4-FFF2-40B4-BE49-F238E27FC236}">
                    <a16:creationId xmlns:a16="http://schemas.microsoft.com/office/drawing/2014/main" id="{601D2B44-3EC2-1A60-3552-717ACC92D8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9726"/>
              <a:stretch/>
            </p:blipFill>
            <p:spPr bwMode="auto">
              <a:xfrm>
                <a:off x="694505" y="1242554"/>
                <a:ext cx="2265930" cy="1659347"/>
              </a:xfrm>
              <a:prstGeom prst="rect">
                <a:avLst/>
              </a:prstGeom>
              <a:noFill/>
            </p:spPr>
          </p:pic>
        </p:grpSp>
      </p:grpSp>
      <p:grpSp>
        <p:nvGrpSpPr>
          <p:cNvPr id="8" name="组合 7">
            <a:extLst>
              <a:ext uri="{FF2B5EF4-FFF2-40B4-BE49-F238E27FC236}">
                <a16:creationId xmlns:a16="http://schemas.microsoft.com/office/drawing/2014/main" id="{D9F76535-3ACD-5E1F-CEDE-5C47F5F20364}"/>
              </a:ext>
            </a:extLst>
          </p:cNvPr>
          <p:cNvGrpSpPr/>
          <p:nvPr/>
        </p:nvGrpSpPr>
        <p:grpSpPr>
          <a:xfrm>
            <a:off x="5897920" y="575568"/>
            <a:ext cx="5726975" cy="3593388"/>
            <a:chOff x="5636263" y="575567"/>
            <a:chExt cx="5726975" cy="3593388"/>
          </a:xfrm>
        </p:grpSpPr>
        <p:sp>
          <p:nvSpPr>
            <p:cNvPr id="37" name="矩形 4">
              <a:extLst>
                <a:ext uri="{FF2B5EF4-FFF2-40B4-BE49-F238E27FC236}">
                  <a16:creationId xmlns:a16="http://schemas.microsoft.com/office/drawing/2014/main" id="{9CB0835D-5AD6-4C11-5C9D-754DBF0CA2D6}"/>
                </a:ext>
              </a:extLst>
            </p:cNvPr>
            <p:cNvSpPr>
              <a:spLocks noChangeArrowheads="1"/>
            </p:cNvSpPr>
            <p:nvPr/>
          </p:nvSpPr>
          <p:spPr bwMode="auto">
            <a:xfrm>
              <a:off x="5636263" y="575567"/>
              <a:ext cx="1762021"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迭代历史</a:t>
              </a:r>
            </a:p>
          </p:txBody>
        </p:sp>
        <p:pic>
          <p:nvPicPr>
            <p:cNvPr id="17" name="图片 16">
              <a:extLst>
                <a:ext uri="{FF2B5EF4-FFF2-40B4-BE49-F238E27FC236}">
                  <a16:creationId xmlns:a16="http://schemas.microsoft.com/office/drawing/2014/main" id="{4C6EF31D-8B0F-B55E-8460-31E2B9159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4231" y="1283962"/>
              <a:ext cx="3777051" cy="2884993"/>
            </a:xfrm>
            <a:prstGeom prst="rect">
              <a:avLst/>
            </a:prstGeom>
          </p:spPr>
        </p:pic>
        <p:pic>
          <p:nvPicPr>
            <p:cNvPr id="31" name="图片 30">
              <a:extLst>
                <a:ext uri="{FF2B5EF4-FFF2-40B4-BE49-F238E27FC236}">
                  <a16:creationId xmlns:a16="http://schemas.microsoft.com/office/drawing/2014/main" id="{9A33144C-0A7C-E370-1418-0A593B8284C9}"/>
                </a:ext>
              </a:extLst>
            </p:cNvPr>
            <p:cNvPicPr>
              <a:picLocks noChangeAspect="1"/>
            </p:cNvPicPr>
            <p:nvPr/>
          </p:nvPicPr>
          <p:blipFill rotWithShape="1">
            <a:blip r:embed="rId6">
              <a:extLst>
                <a:ext uri="{28A0092B-C50C-407E-A947-70E740481C1C}">
                  <a14:useLocalDpi xmlns:a14="http://schemas.microsoft.com/office/drawing/2010/main" val="0"/>
                </a:ext>
              </a:extLst>
            </a:blip>
            <a:srcRect l="18833" r="29500" b="5913"/>
            <a:stretch/>
          </p:blipFill>
          <p:spPr>
            <a:xfrm>
              <a:off x="9875509" y="1343815"/>
              <a:ext cx="1487729" cy="1382643"/>
            </a:xfrm>
            <a:prstGeom prst="rect">
              <a:avLst/>
            </a:prstGeom>
          </p:spPr>
        </p:pic>
        <p:pic>
          <p:nvPicPr>
            <p:cNvPr id="40" name="图片 39">
              <a:extLst>
                <a:ext uri="{FF2B5EF4-FFF2-40B4-BE49-F238E27FC236}">
                  <a16:creationId xmlns:a16="http://schemas.microsoft.com/office/drawing/2014/main" id="{5D9D2E50-D452-55D4-4F49-257A862D505D}"/>
                </a:ext>
              </a:extLst>
            </p:cNvPr>
            <p:cNvPicPr>
              <a:picLocks noChangeAspect="1"/>
            </p:cNvPicPr>
            <p:nvPr/>
          </p:nvPicPr>
          <p:blipFill rotWithShape="1">
            <a:blip r:embed="rId7">
              <a:extLst>
                <a:ext uri="{28A0092B-C50C-407E-A947-70E740481C1C}">
                  <a14:useLocalDpi xmlns:a14="http://schemas.microsoft.com/office/drawing/2010/main" val="0"/>
                </a:ext>
              </a:extLst>
            </a:blip>
            <a:srcRect l="27487" t="28091" r="24909" b="23521"/>
            <a:stretch/>
          </p:blipFill>
          <p:spPr>
            <a:xfrm>
              <a:off x="9875509" y="2919446"/>
              <a:ext cx="1487729" cy="1019107"/>
            </a:xfrm>
            <a:prstGeom prst="rect">
              <a:avLst/>
            </a:prstGeom>
          </p:spPr>
        </p:pic>
      </p:grpSp>
      <p:grpSp>
        <p:nvGrpSpPr>
          <p:cNvPr id="11" name="组合 10">
            <a:extLst>
              <a:ext uri="{FF2B5EF4-FFF2-40B4-BE49-F238E27FC236}">
                <a16:creationId xmlns:a16="http://schemas.microsoft.com/office/drawing/2014/main" id="{41FCABE9-8B10-5726-585F-F5CA901C25B9}"/>
              </a:ext>
            </a:extLst>
          </p:cNvPr>
          <p:cNvGrpSpPr/>
          <p:nvPr/>
        </p:nvGrpSpPr>
        <p:grpSpPr>
          <a:xfrm>
            <a:off x="578336" y="2996877"/>
            <a:ext cx="4855594" cy="3703835"/>
            <a:chOff x="578336" y="2996877"/>
            <a:chExt cx="4855594" cy="3703835"/>
          </a:xfrm>
        </p:grpSpPr>
        <p:pic>
          <p:nvPicPr>
            <p:cNvPr id="10" name="图片 9">
              <a:extLst>
                <a:ext uri="{FF2B5EF4-FFF2-40B4-BE49-F238E27FC236}">
                  <a16:creationId xmlns:a16="http://schemas.microsoft.com/office/drawing/2014/main" id="{D3CB970E-0905-4F65-CA97-214826F659DF}"/>
                </a:ext>
              </a:extLst>
            </p:cNvPr>
            <p:cNvPicPr>
              <a:picLocks noChangeAspect="1"/>
            </p:cNvPicPr>
            <p:nvPr/>
          </p:nvPicPr>
          <p:blipFill>
            <a:blip r:embed="rId8"/>
            <a:stretch>
              <a:fillRect/>
            </a:stretch>
          </p:blipFill>
          <p:spPr>
            <a:xfrm>
              <a:off x="578336" y="5339099"/>
              <a:ext cx="4855594" cy="906378"/>
            </a:xfrm>
            <a:prstGeom prst="rect">
              <a:avLst/>
            </a:prstGeom>
          </p:spPr>
        </p:pic>
        <p:pic>
          <p:nvPicPr>
            <p:cNvPr id="6" name="图片 5">
              <a:extLst>
                <a:ext uri="{FF2B5EF4-FFF2-40B4-BE49-F238E27FC236}">
                  <a16:creationId xmlns:a16="http://schemas.microsoft.com/office/drawing/2014/main" id="{28C22F66-3CAD-F945-064A-7F312755A0B5}"/>
                </a:ext>
              </a:extLst>
            </p:cNvPr>
            <p:cNvPicPr>
              <a:picLocks noChangeAspect="1"/>
            </p:cNvPicPr>
            <p:nvPr/>
          </p:nvPicPr>
          <p:blipFill>
            <a:blip r:embed="rId9"/>
            <a:stretch>
              <a:fillRect/>
            </a:stretch>
          </p:blipFill>
          <p:spPr>
            <a:xfrm>
              <a:off x="1256328" y="3554415"/>
              <a:ext cx="3387770" cy="1627272"/>
            </a:xfrm>
            <a:prstGeom prst="rect">
              <a:avLst/>
            </a:prstGeom>
          </p:spPr>
        </p:pic>
        <p:grpSp>
          <p:nvGrpSpPr>
            <p:cNvPr id="4" name="组合 3">
              <a:extLst>
                <a:ext uri="{FF2B5EF4-FFF2-40B4-BE49-F238E27FC236}">
                  <a16:creationId xmlns:a16="http://schemas.microsoft.com/office/drawing/2014/main" id="{D8C71D63-591C-56F2-9BF5-FA07CA7F6655}"/>
                </a:ext>
              </a:extLst>
            </p:cNvPr>
            <p:cNvGrpSpPr/>
            <p:nvPr/>
          </p:nvGrpSpPr>
          <p:grpSpPr>
            <a:xfrm>
              <a:off x="578336" y="2996877"/>
              <a:ext cx="4469746" cy="3703835"/>
              <a:chOff x="578336" y="2996877"/>
              <a:chExt cx="4469746" cy="3703835"/>
            </a:xfrm>
          </p:grpSpPr>
          <p:sp>
            <p:nvSpPr>
              <p:cNvPr id="22" name="矩形 4">
                <a:extLst>
                  <a:ext uri="{FF2B5EF4-FFF2-40B4-BE49-F238E27FC236}">
                    <a16:creationId xmlns:a16="http://schemas.microsoft.com/office/drawing/2014/main" id="{F81F1FB0-7344-40B5-4ACA-DEF2C8EB7AAF}"/>
                  </a:ext>
                </a:extLst>
              </p:cNvPr>
              <p:cNvSpPr>
                <a:spLocks noChangeArrowheads="1"/>
              </p:cNvSpPr>
              <p:nvPr/>
            </p:nvSpPr>
            <p:spPr bwMode="auto">
              <a:xfrm>
                <a:off x="578336" y="2996877"/>
                <a:ext cx="3608680"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共形参数化与初始布局</a:t>
                </a:r>
              </a:p>
            </p:txBody>
          </p:sp>
          <p:sp>
            <p:nvSpPr>
              <p:cNvPr id="26" name="文本框 25">
                <a:extLst>
                  <a:ext uri="{FF2B5EF4-FFF2-40B4-BE49-F238E27FC236}">
                    <a16:creationId xmlns:a16="http://schemas.microsoft.com/office/drawing/2014/main" id="{DF38258E-024E-1867-352B-65331654FE1F}"/>
                  </a:ext>
                </a:extLst>
              </p:cNvPr>
              <p:cNvSpPr txBox="1"/>
              <p:nvPr/>
            </p:nvSpPr>
            <p:spPr>
              <a:xfrm>
                <a:off x="840498" y="6362158"/>
                <a:ext cx="4207584" cy="338554"/>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曲面裁剪与</a:t>
                </a:r>
                <a:r>
                  <a:rPr lang="en-US" altLang="zh-CN" sz="1600" b="1" dirty="0">
                    <a:solidFill>
                      <a:srgbClr val="C00000"/>
                    </a:solidFill>
                    <a:latin typeface="微软雅黑" panose="020B0503020204020204" pitchFamily="34" charset="-122"/>
                    <a:ea typeface="微软雅黑" panose="020B0503020204020204" pitchFamily="34" charset="-122"/>
                  </a:rPr>
                  <a:t>TDF</a:t>
                </a:r>
                <a:r>
                  <a:rPr lang="zh-CN" altLang="en-US" sz="1600" b="1" dirty="0">
                    <a:solidFill>
                      <a:srgbClr val="C00000"/>
                    </a:solidFill>
                    <a:latin typeface="微软雅黑" panose="020B0503020204020204" pitchFamily="34" charset="-122"/>
                    <a:ea typeface="微软雅黑" panose="020B0503020204020204" pitchFamily="34" charset="-122"/>
                  </a:rPr>
                  <a:t>映射</a:t>
                </a:r>
              </a:p>
            </p:txBody>
          </p:sp>
        </p:grpSp>
      </p:grpSp>
      <p:grpSp>
        <p:nvGrpSpPr>
          <p:cNvPr id="5" name="组合 4">
            <a:extLst>
              <a:ext uri="{FF2B5EF4-FFF2-40B4-BE49-F238E27FC236}">
                <a16:creationId xmlns:a16="http://schemas.microsoft.com/office/drawing/2014/main" id="{05226DE8-16E4-E751-B174-90CC7899A80C}"/>
              </a:ext>
            </a:extLst>
          </p:cNvPr>
          <p:cNvGrpSpPr/>
          <p:nvPr/>
        </p:nvGrpSpPr>
        <p:grpSpPr>
          <a:xfrm>
            <a:off x="5897920" y="4368051"/>
            <a:ext cx="5450094" cy="2332661"/>
            <a:chOff x="5897920" y="4368051"/>
            <a:chExt cx="5450094" cy="2332661"/>
          </a:xfrm>
        </p:grpSpPr>
        <p:sp>
          <p:nvSpPr>
            <p:cNvPr id="27" name="矩形 4">
              <a:extLst>
                <a:ext uri="{FF2B5EF4-FFF2-40B4-BE49-F238E27FC236}">
                  <a16:creationId xmlns:a16="http://schemas.microsoft.com/office/drawing/2014/main" id="{16C639C3-BAF0-8309-D754-700EBA0E9385}"/>
                </a:ext>
              </a:extLst>
            </p:cNvPr>
            <p:cNvSpPr>
              <a:spLocks noChangeArrowheads="1"/>
            </p:cNvSpPr>
            <p:nvPr/>
          </p:nvSpPr>
          <p:spPr bwMode="auto">
            <a:xfrm>
              <a:off x="5897920" y="4368051"/>
              <a:ext cx="1762021"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最终设计</a:t>
              </a:r>
            </a:p>
          </p:txBody>
        </p:sp>
        <p:pic>
          <p:nvPicPr>
            <p:cNvPr id="28" name="图片 27">
              <a:extLst>
                <a:ext uri="{FF2B5EF4-FFF2-40B4-BE49-F238E27FC236}">
                  <a16:creationId xmlns:a16="http://schemas.microsoft.com/office/drawing/2014/main" id="{3F20A4A1-ED96-14DF-E92E-947212BD7D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2381" y="4937920"/>
              <a:ext cx="4965633" cy="1382643"/>
            </a:xfrm>
            <a:prstGeom prst="rect">
              <a:avLst/>
            </a:prstGeom>
          </p:spPr>
        </p:pic>
        <p:sp>
          <p:nvSpPr>
            <p:cNvPr id="29" name="文本框 28">
              <a:extLst>
                <a:ext uri="{FF2B5EF4-FFF2-40B4-BE49-F238E27FC236}">
                  <a16:creationId xmlns:a16="http://schemas.microsoft.com/office/drawing/2014/main" id="{417E1188-BB85-EB39-9C9C-D402E0CA44A0}"/>
                </a:ext>
              </a:extLst>
            </p:cNvPr>
            <p:cNvSpPr txBox="1"/>
            <p:nvPr/>
          </p:nvSpPr>
          <p:spPr>
            <a:xfrm>
              <a:off x="6993536" y="6362158"/>
              <a:ext cx="3743325" cy="338554"/>
            </a:xfrm>
            <a:prstGeom prst="rect">
              <a:avLst/>
            </a:prstGeom>
            <a:noFill/>
          </p:spPr>
          <p:txBody>
            <a:bodyPr wrap="square">
              <a:spAutoFit/>
            </a:bodyPr>
            <a:lstStyle/>
            <a:p>
              <a:pPr algn="ctr"/>
              <a:r>
                <a:rPr lang="en-US" altLang="zh-CN" sz="1600" b="1" dirty="0">
                  <a:solidFill>
                    <a:srgbClr val="C00000"/>
                  </a:solidFill>
                  <a:latin typeface="微软雅黑" panose="020B0503020204020204" pitchFamily="34" charset="-122"/>
                  <a:ea typeface="微软雅黑" panose="020B0503020204020204" pitchFamily="34" charset="-122"/>
                </a:rPr>
                <a:t>64</a:t>
              </a:r>
              <a:r>
                <a:rPr lang="zh-CN" altLang="en-US" sz="1600" b="1" dirty="0">
                  <a:solidFill>
                    <a:srgbClr val="C00000"/>
                  </a:solidFill>
                  <a:latin typeface="微软雅黑" panose="020B0503020204020204" pitchFamily="34" charset="-122"/>
                  <a:ea typeface="微软雅黑" panose="020B0503020204020204" pitchFamily="34" charset="-122"/>
                </a:rPr>
                <a:t>组件</a:t>
              </a:r>
              <a:r>
                <a:rPr lang="en-US" altLang="zh-CN" sz="1600" b="1" dirty="0">
                  <a:solidFill>
                    <a:srgbClr val="C00000"/>
                  </a:solidFill>
                  <a:latin typeface="微软雅黑" panose="020B0503020204020204" pitchFamily="34" charset="-122"/>
                  <a:ea typeface="微软雅黑" panose="020B0503020204020204" pitchFamily="34" charset="-122"/>
                </a:rPr>
                <a:t> &gt;&gt;&gt; 448 </a:t>
              </a:r>
              <a:r>
                <a:rPr lang="zh-CN" altLang="en-US" sz="1600" b="1" dirty="0">
                  <a:solidFill>
                    <a:srgbClr val="C00000"/>
                  </a:solidFill>
                  <a:latin typeface="微软雅黑" panose="020B0503020204020204" pitchFamily="34" charset="-122"/>
                  <a:ea typeface="微软雅黑" panose="020B0503020204020204" pitchFamily="34" charset="-122"/>
                </a:rPr>
                <a:t>设计变量</a:t>
              </a:r>
            </a:p>
          </p:txBody>
        </p:sp>
      </p:grpSp>
      <p:sp>
        <p:nvSpPr>
          <p:cNvPr id="2" name="灯片编号占位符 1">
            <a:extLst>
              <a:ext uri="{FF2B5EF4-FFF2-40B4-BE49-F238E27FC236}">
                <a16:creationId xmlns:a16="http://schemas.microsoft.com/office/drawing/2014/main" id="{93220BC3-034E-97D4-31BE-703204A8D839}"/>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736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验证算例</a:t>
            </a:r>
            <a:r>
              <a:rPr lang="en-US" altLang="zh-CN" sz="3200" b="1" dirty="0">
                <a:solidFill>
                  <a:schemeClr val="bg1"/>
                </a:solidFill>
                <a:latin typeface="微软雅黑" panose="020B0503020204020204" pitchFamily="34" charset="-122"/>
                <a:ea typeface="微软雅黑" panose="020B0503020204020204" pitchFamily="34" charset="-122"/>
              </a:rPr>
              <a:t>3</a:t>
            </a:r>
            <a:r>
              <a:rPr lang="zh-CN" altLang="en-US" sz="3200" b="1" dirty="0">
                <a:solidFill>
                  <a:schemeClr val="bg1"/>
                </a:solidFill>
                <a:latin typeface="微软雅黑" panose="020B0503020204020204" pitchFamily="34" charset="-122"/>
                <a:ea typeface="微软雅黑" panose="020B0503020204020204" pitchFamily="34" charset="-122"/>
              </a:rPr>
              <a:t>：</a:t>
            </a:r>
            <a:r>
              <a:rPr lang="en-US" altLang="zh-CN" sz="3200" b="1" dirty="0">
                <a:solidFill>
                  <a:schemeClr val="bg1"/>
                </a:solidFill>
                <a:latin typeface="微软雅黑" panose="020B0503020204020204" pitchFamily="34" charset="-122"/>
                <a:ea typeface="微软雅黑" panose="020B0503020204020204" pitchFamily="34" charset="-122"/>
              </a:rPr>
              <a:t>Möbius</a:t>
            </a:r>
            <a:r>
              <a:rPr lang="zh-CN" altLang="en-US" sz="3200" b="1" dirty="0">
                <a:solidFill>
                  <a:schemeClr val="bg1"/>
                </a:solidFill>
                <a:latin typeface="微软雅黑" panose="020B0503020204020204" pitchFamily="34" charset="-122"/>
                <a:ea typeface="微软雅黑" panose="020B0503020204020204" pitchFamily="34" charset="-122"/>
              </a:rPr>
              <a:t>面算例</a:t>
            </a:r>
          </a:p>
        </p:txBody>
      </p:sp>
      <p:grpSp>
        <p:nvGrpSpPr>
          <p:cNvPr id="3111" name="组合 3110">
            <a:extLst>
              <a:ext uri="{FF2B5EF4-FFF2-40B4-BE49-F238E27FC236}">
                <a16:creationId xmlns:a16="http://schemas.microsoft.com/office/drawing/2014/main" id="{83C3703C-FD87-EF5E-9996-57FCDE3857C4}"/>
              </a:ext>
            </a:extLst>
          </p:cNvPr>
          <p:cNvGrpSpPr/>
          <p:nvPr/>
        </p:nvGrpSpPr>
        <p:grpSpPr>
          <a:xfrm>
            <a:off x="578336" y="575568"/>
            <a:ext cx="4955683" cy="2464964"/>
            <a:chOff x="578336" y="575568"/>
            <a:chExt cx="4955683" cy="2464964"/>
          </a:xfrm>
        </p:grpSpPr>
        <p:sp>
          <p:nvSpPr>
            <p:cNvPr id="3110" name="矩形: 圆角 3109">
              <a:extLst>
                <a:ext uri="{FF2B5EF4-FFF2-40B4-BE49-F238E27FC236}">
                  <a16:creationId xmlns:a16="http://schemas.microsoft.com/office/drawing/2014/main" id="{5ED26A12-6DD7-B16D-021B-5828EAD2653A}"/>
                </a:ext>
              </a:extLst>
            </p:cNvPr>
            <p:cNvSpPr/>
            <p:nvPr/>
          </p:nvSpPr>
          <p:spPr>
            <a:xfrm>
              <a:off x="3083639" y="1178423"/>
              <a:ext cx="2410858" cy="1761071"/>
            </a:xfrm>
            <a:prstGeom prst="roundRect">
              <a:avLst>
                <a:gd name="adj" fmla="val 10177"/>
              </a:avLst>
            </a:prstGeom>
            <a:solidFill>
              <a:schemeClr val="accent5">
                <a:lumMod val="20000"/>
                <a:lumOff val="80000"/>
              </a:schemeClr>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7" name="组合 106">
              <a:extLst>
                <a:ext uri="{FF2B5EF4-FFF2-40B4-BE49-F238E27FC236}">
                  <a16:creationId xmlns:a16="http://schemas.microsoft.com/office/drawing/2014/main" id="{A55D210F-F57B-8F57-EEF7-F30D894E6CB0}"/>
                </a:ext>
              </a:extLst>
            </p:cNvPr>
            <p:cNvGrpSpPr/>
            <p:nvPr/>
          </p:nvGrpSpPr>
          <p:grpSpPr>
            <a:xfrm>
              <a:off x="578336" y="575568"/>
              <a:ext cx="4955683" cy="2464964"/>
              <a:chOff x="578336" y="575568"/>
              <a:chExt cx="4955683" cy="2464964"/>
            </a:xfrm>
          </p:grpSpPr>
          <p:sp>
            <p:nvSpPr>
              <p:cNvPr id="35" name="矩形 4">
                <a:extLst>
                  <a:ext uri="{FF2B5EF4-FFF2-40B4-BE49-F238E27FC236}">
                    <a16:creationId xmlns:a16="http://schemas.microsoft.com/office/drawing/2014/main" id="{6F32F8E7-8F33-4A8F-AE91-39ACB9CDC36A}"/>
                  </a:ext>
                </a:extLst>
              </p:cNvPr>
              <p:cNvSpPr>
                <a:spLocks noChangeArrowheads="1"/>
              </p:cNvSpPr>
              <p:nvPr/>
            </p:nvSpPr>
            <p:spPr bwMode="auto">
              <a:xfrm>
                <a:off x="578336" y="575568"/>
                <a:ext cx="3300904"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边界条件与几何尺寸</a:t>
                </a:r>
              </a:p>
            </p:txBody>
          </p:sp>
          <p:grpSp>
            <p:nvGrpSpPr>
              <p:cNvPr id="57" name="组合 56">
                <a:extLst>
                  <a:ext uri="{FF2B5EF4-FFF2-40B4-BE49-F238E27FC236}">
                    <a16:creationId xmlns:a16="http://schemas.microsoft.com/office/drawing/2014/main" id="{9425A42A-FFBD-CEEE-7114-5EB253B149F1}"/>
                  </a:ext>
                </a:extLst>
              </p:cNvPr>
              <p:cNvGrpSpPr/>
              <p:nvPr/>
            </p:nvGrpSpPr>
            <p:grpSpPr>
              <a:xfrm>
                <a:off x="694350" y="1060545"/>
                <a:ext cx="2323428" cy="1777053"/>
                <a:chOff x="780996" y="997866"/>
                <a:chExt cx="2323428" cy="1777053"/>
              </a:xfrm>
            </p:grpSpPr>
            <p:pic>
              <p:nvPicPr>
                <p:cNvPr id="53" name="图片 52">
                  <a:extLst>
                    <a:ext uri="{FF2B5EF4-FFF2-40B4-BE49-F238E27FC236}">
                      <a16:creationId xmlns:a16="http://schemas.microsoft.com/office/drawing/2014/main" id="{8C68B157-362A-9E6E-F559-A6D0336C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96" y="1036154"/>
                  <a:ext cx="2323428" cy="1738765"/>
                </a:xfrm>
                <a:prstGeom prst="rect">
                  <a:avLst/>
                </a:prstGeom>
              </p:spPr>
            </p:pic>
            <p:grpSp>
              <p:nvGrpSpPr>
                <p:cNvPr id="42" name="组合 41">
                  <a:extLst>
                    <a:ext uri="{FF2B5EF4-FFF2-40B4-BE49-F238E27FC236}">
                      <a16:creationId xmlns:a16="http://schemas.microsoft.com/office/drawing/2014/main" id="{968DE0AD-90B2-1BDD-78FD-A088EF3312EF}"/>
                    </a:ext>
                  </a:extLst>
                </p:cNvPr>
                <p:cNvGrpSpPr/>
                <p:nvPr/>
              </p:nvGrpSpPr>
              <p:grpSpPr>
                <a:xfrm>
                  <a:off x="1595488" y="997866"/>
                  <a:ext cx="356433" cy="1777053"/>
                  <a:chOff x="1773235" y="1116959"/>
                  <a:chExt cx="356433" cy="1777053"/>
                </a:xfrm>
              </p:grpSpPr>
              <p:cxnSp>
                <p:nvCxnSpPr>
                  <p:cNvPr id="13" name="直接箭头连接符 12">
                    <a:extLst>
                      <a:ext uri="{FF2B5EF4-FFF2-40B4-BE49-F238E27FC236}">
                        <a16:creationId xmlns:a16="http://schemas.microsoft.com/office/drawing/2014/main" id="{2B2B5782-9DAA-B034-420B-A7D340C96130}"/>
                      </a:ext>
                    </a:extLst>
                  </p:cNvPr>
                  <p:cNvCxnSpPr>
                    <a:cxnSpLocks/>
                  </p:cNvCxnSpPr>
                  <p:nvPr/>
                </p:nvCxnSpPr>
                <p:spPr>
                  <a:xfrm flipH="1" flipV="1">
                    <a:off x="1994406" y="1116959"/>
                    <a:ext cx="135262" cy="3107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0ACC354-D2D5-9F31-C9DA-7B05270CA46C}"/>
                      </a:ext>
                    </a:extLst>
                  </p:cNvPr>
                  <p:cNvCxnSpPr>
                    <a:cxnSpLocks/>
                    <a:endCxn id="53" idx="2"/>
                  </p:cNvCxnSpPr>
                  <p:nvPr/>
                </p:nvCxnSpPr>
                <p:spPr>
                  <a:xfrm>
                    <a:off x="1773235" y="2873074"/>
                    <a:ext cx="347222" cy="209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1" name="组合 60">
                <a:extLst>
                  <a:ext uri="{FF2B5EF4-FFF2-40B4-BE49-F238E27FC236}">
                    <a16:creationId xmlns:a16="http://schemas.microsoft.com/office/drawing/2014/main" id="{27DCD26B-C4B6-389D-B93A-0D627FB85752}"/>
                  </a:ext>
                </a:extLst>
              </p:cNvPr>
              <p:cNvGrpSpPr/>
              <p:nvPr/>
            </p:nvGrpSpPr>
            <p:grpSpPr>
              <a:xfrm>
                <a:off x="3039842" y="1161433"/>
                <a:ext cx="2494177" cy="1742466"/>
                <a:chOff x="3044398" y="1168360"/>
                <a:chExt cx="2494177" cy="1742466"/>
              </a:xfrm>
            </p:grpSpPr>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E3765633-C19A-9E69-4630-80AC1F0FFD15}"/>
                        </a:ext>
                      </a:extLst>
                    </p:cNvPr>
                    <p:cNvSpPr txBox="1"/>
                    <p:nvPr/>
                  </p:nvSpPr>
                  <p:spPr>
                    <a:xfrm>
                      <a:off x="3044398" y="1168360"/>
                      <a:ext cx="2494177" cy="11383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400" i="1" smtClean="0">
                                    <a:latin typeface="Cambria Math" panose="02040503050406030204" pitchFamily="18" charset="0"/>
                                  </a:rPr>
                                </m:ctrlPr>
                              </m:dPr>
                              <m:e>
                                <m:m>
                                  <m:mPr>
                                    <m:mcs>
                                      <m:mc>
                                        <m:mcPr>
                                          <m:count m:val="1"/>
                                          <m:mcJc m:val="center"/>
                                        </m:mcPr>
                                      </m:mc>
                                    </m:mcs>
                                    <m:ctrlPr>
                                      <a:rPr lang="en-US" altLang="zh-CN" sz="1400" i="1" smtClean="0">
                                        <a:latin typeface="Cambria Math" panose="02040503050406030204" pitchFamily="18" charset="0"/>
                                      </a:rPr>
                                    </m:ctrlPr>
                                  </m:mPr>
                                  <m:mr>
                                    <m:e>
                                      <m:r>
                                        <m:rPr>
                                          <m:brk m:alnAt="7"/>
                                        </m:rP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=−(3+</m:t>
                                      </m:r>
                                      <m:r>
                                        <a:rPr lang="en-US" altLang="zh-CN" sz="1400" b="0" i="1" smtClean="0">
                                          <a:latin typeface="Cambria Math" panose="02040503050406030204" pitchFamily="18" charset="0"/>
                                        </a:rPr>
                                        <m:t>𝑢𝑐𝑜𝑠</m:t>
                                      </m:r>
                                      <m:d>
                                        <m:dPr>
                                          <m:ctrlPr>
                                            <a:rPr lang="en-US" altLang="zh-CN" sz="1400" b="0" i="1" smtClean="0">
                                              <a:latin typeface="Cambria Math" panose="02040503050406030204" pitchFamily="18" charset="0"/>
                                            </a:rPr>
                                          </m:ctrlPr>
                                        </m:dPr>
                                        <m:e>
                                          <m:f>
                                            <m:fPr>
                                              <m:ctrlPr>
                                                <a:rPr lang="en-US" altLang="zh-CN" sz="1400" b="0" i="1" smtClean="0">
                                                  <a:latin typeface="Cambria Math" panose="02040503050406030204" pitchFamily="18" charset="0"/>
                                                </a:rPr>
                                              </m:ctrlPr>
                                            </m:fPr>
                                            <m:num>
                                              <m:r>
                                                <m:rPr>
                                                  <m:brk m:alnAt="7"/>
                                                </m:rPr>
                                                <a:rPr lang="en-US" altLang="zh-CN" sz="1400" b="0" i="1" smtClean="0">
                                                  <a:latin typeface="Cambria Math" panose="02040503050406030204" pitchFamily="18" charset="0"/>
                                                </a:rPr>
                                                <m:t>𝑣</m:t>
                                              </m:r>
                                            </m:num>
                                            <m:den>
                                              <m:r>
                                                <m:rPr>
                                                  <m:brk m:alnAt="7"/>
                                                </m:rPr>
                                                <a:rPr lang="en-US" altLang="zh-CN" sz="1400" b="0" i="1" smtClean="0">
                                                  <a:latin typeface="Cambria Math" panose="02040503050406030204" pitchFamily="18" charset="0"/>
                                                </a:rPr>
                                                <m:t>2</m:t>
                                              </m:r>
                                            </m:den>
                                          </m:f>
                                        </m:e>
                                      </m:d>
                                      <m:r>
                                        <m:rPr>
                                          <m:sty m:val="p"/>
                                          <m:brk m:alnAt="7"/>
                                        </m:rPr>
                                        <a:rPr lang="en-US" altLang="zh-CN" sz="1400" b="0" i="0" smtClean="0">
                                          <a:latin typeface="Cambria Math" panose="02040503050406030204" pitchFamily="18" charset="0"/>
                                        </a:rPr>
                                        <m:t>c</m:t>
                                      </m:r>
                                      <m:r>
                                        <m:rPr>
                                          <m:sty m:val="p"/>
                                        </m:rPr>
                                        <a:rPr lang="en-US" altLang="zh-CN" sz="1400" b="0" i="0" smtClean="0">
                                          <a:latin typeface="Cambria Math" panose="02040503050406030204" pitchFamily="18" charset="0"/>
                                        </a:rPr>
                                        <m:t>os</m:t>
                                      </m:r>
                                      <m:r>
                                        <m:rPr>
                                          <m:brk m:alnAt="7"/>
                                        </m:rPr>
                                        <a:rPr lang="en-US" altLang="zh-CN" sz="1400" b="0" i="1" smtClean="0">
                                          <a:latin typeface="Cambria Math" panose="02040503050406030204" pitchFamily="18" charset="0"/>
                                        </a:rPr>
                                        <m:t>⁡</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𝑣</m:t>
                                      </m:r>
                                      <m:r>
                                        <a:rPr lang="en-US" altLang="zh-CN" sz="1400" b="0" i="1" smtClean="0">
                                          <a:latin typeface="Cambria Math" panose="02040503050406030204" pitchFamily="18" charset="0"/>
                                        </a:rPr>
                                        <m:t>)</m:t>
                                      </m:r>
                                    </m:e>
                                  </m:mr>
                                  <m:mr>
                                    <m:e>
                                      <m:r>
                                        <a:rPr lang="en-US" altLang="zh-CN" sz="1400" b="0" i="1" smtClean="0">
                                          <a:latin typeface="Cambria Math" panose="02040503050406030204" pitchFamily="18" charset="0"/>
                                        </a:rPr>
                                        <m:t>𝑦</m:t>
                                      </m:r>
                                      <m:r>
                                        <a:rPr lang="en-US" altLang="zh-CN" sz="1400" i="1">
                                          <a:latin typeface="Cambria Math" panose="02040503050406030204" pitchFamily="18" charset="0"/>
                                        </a:rPr>
                                        <m:t>=(3+</m:t>
                                      </m:r>
                                      <m:r>
                                        <a:rPr lang="en-US" altLang="zh-CN" sz="1400" i="1">
                                          <a:latin typeface="Cambria Math" panose="02040503050406030204" pitchFamily="18" charset="0"/>
                                        </a:rPr>
                                        <m:t>𝑢𝑐𝑜𝑠</m:t>
                                      </m:r>
                                      <m:d>
                                        <m:dPr>
                                          <m:ctrlPr>
                                            <a:rPr lang="en-US" altLang="zh-CN" sz="1400" i="1">
                                              <a:latin typeface="Cambria Math" panose="02040503050406030204" pitchFamily="18" charset="0"/>
                                            </a:rPr>
                                          </m:ctrlPr>
                                        </m:dPr>
                                        <m:e>
                                          <m:f>
                                            <m:fPr>
                                              <m:ctrlPr>
                                                <a:rPr lang="en-US" altLang="zh-CN" sz="1400" i="1">
                                                  <a:latin typeface="Cambria Math" panose="02040503050406030204" pitchFamily="18" charset="0"/>
                                                </a:rPr>
                                              </m:ctrlPr>
                                            </m:fPr>
                                            <m:num>
                                              <m:r>
                                                <m:rPr>
                                                  <m:brk m:alnAt="7"/>
                                                </m:rPr>
                                                <a:rPr lang="en-US" altLang="zh-CN" sz="1400" i="1">
                                                  <a:latin typeface="Cambria Math" panose="02040503050406030204" pitchFamily="18" charset="0"/>
                                                </a:rPr>
                                                <m:t>𝑣</m:t>
                                              </m:r>
                                            </m:num>
                                            <m:den>
                                              <m:r>
                                                <m:rPr>
                                                  <m:brk m:alnAt="7"/>
                                                </m:rPr>
                                                <a:rPr lang="en-US" altLang="zh-CN" sz="1400" i="1">
                                                  <a:latin typeface="Cambria Math" panose="02040503050406030204" pitchFamily="18" charset="0"/>
                                                </a:rPr>
                                                <m:t>2</m:t>
                                              </m:r>
                                            </m:den>
                                          </m:f>
                                        </m:e>
                                      </m:d>
                                      <m:r>
                                        <m:rPr>
                                          <m:sty m:val="p"/>
                                          <m:brk m:alnAt="7"/>
                                        </m:rPr>
                                        <a:rPr lang="en-US" altLang="zh-CN" sz="1400" b="0" i="0" smtClean="0">
                                          <a:latin typeface="Cambria Math" panose="02040503050406030204" pitchFamily="18" charset="0"/>
                                        </a:rPr>
                                        <m:t>s</m:t>
                                      </m:r>
                                      <m:r>
                                        <m:rPr>
                                          <m:sty m:val="p"/>
                                        </m:rPr>
                                        <a:rPr lang="en-US" altLang="zh-CN" sz="1400" b="0" i="0" smtClean="0">
                                          <a:latin typeface="Cambria Math" panose="02040503050406030204" pitchFamily="18" charset="0"/>
                                        </a:rPr>
                                        <m:t>in</m:t>
                                      </m:r>
                                      <m:r>
                                        <m:rPr>
                                          <m:brk m:alnAt="7"/>
                                        </m:rPr>
                                        <a:rPr lang="en-US" altLang="zh-CN" sz="1400" i="1">
                                          <a:latin typeface="Cambria Math" panose="02040503050406030204" pitchFamily="18" charset="0"/>
                                        </a:rPr>
                                        <m:t>⁡</m:t>
                                      </m:r>
                                      <m:r>
                                        <a:rPr lang="en-US" altLang="zh-CN" sz="1400" i="1">
                                          <a:latin typeface="Cambria Math" panose="02040503050406030204" pitchFamily="18" charset="0"/>
                                        </a:rPr>
                                        <m:t>(</m:t>
                                      </m:r>
                                      <m:r>
                                        <a:rPr lang="en-US" altLang="zh-CN" sz="1400" i="1">
                                          <a:latin typeface="Cambria Math" panose="02040503050406030204" pitchFamily="18" charset="0"/>
                                        </a:rPr>
                                        <m:t>𝑣</m:t>
                                      </m:r>
                                      <m:r>
                                        <a:rPr lang="en-US" altLang="zh-CN" sz="1400" i="1">
                                          <a:latin typeface="Cambria Math" panose="02040503050406030204" pitchFamily="18" charset="0"/>
                                        </a:rPr>
                                        <m:t>)</m:t>
                                      </m:r>
                                    </m:e>
                                  </m:mr>
                                  <m:mr>
                                    <m:e>
                                      <m:r>
                                        <a:rPr lang="en-US" altLang="zh-CN" sz="1400" b="0" i="1" smtClean="0">
                                          <a:latin typeface="Cambria Math" panose="02040503050406030204" pitchFamily="18" charset="0"/>
                                        </a:rPr>
                                        <m:t>𝑧</m:t>
                                      </m:r>
                                      <m:r>
                                        <a:rPr lang="en-US" altLang="zh-CN" sz="1400" b="0" i="1" smtClean="0">
                                          <a:latin typeface="Cambria Math" panose="02040503050406030204" pitchFamily="18" charset="0"/>
                                        </a:rPr>
                                        <m:t>=</m:t>
                                      </m:r>
                                      <m:r>
                                        <m:rPr>
                                          <m:brk m:alnAt="7"/>
                                        </m:rPr>
                                        <a:rPr lang="en-US" altLang="zh-CN" sz="1400" b="0" i="1" smtClean="0">
                                          <a:latin typeface="Cambria Math" panose="02040503050406030204" pitchFamily="18" charset="0"/>
                                        </a:rPr>
                                        <m:t>𝑢</m:t>
                                      </m:r>
                                      <m:r>
                                        <m:rPr>
                                          <m:sty m:val="p"/>
                                          <m:brk m:alnAt="7"/>
                                        </m:rPr>
                                        <a:rPr lang="en-US" altLang="zh-CN" sz="1400">
                                          <a:latin typeface="Cambria Math" panose="02040503050406030204" pitchFamily="18" charset="0"/>
                                        </a:rPr>
                                        <m:t>s</m:t>
                                      </m:r>
                                      <m:r>
                                        <m:rPr>
                                          <m:sty m:val="p"/>
                                        </m:rPr>
                                        <a:rPr lang="en-US" altLang="zh-CN" sz="1400">
                                          <a:latin typeface="Cambria Math" panose="02040503050406030204" pitchFamily="18" charset="0"/>
                                        </a:rPr>
                                        <m:t>in</m:t>
                                      </m:r>
                                      <m:r>
                                        <m:rPr>
                                          <m:brk m:alnAt="7"/>
                                        </m:rPr>
                                        <a:rPr lang="en-US" altLang="zh-CN" sz="1400" i="1">
                                          <a:latin typeface="Cambria Math" panose="02040503050406030204" pitchFamily="18" charset="0"/>
                                        </a:rPr>
                                        <m:t>⁡</m:t>
                                      </m:r>
                                      <m:r>
                                        <a:rPr lang="en-US" altLang="zh-CN" sz="1400" i="1">
                                          <a:latin typeface="Cambria Math" panose="02040503050406030204" pitchFamily="18" charset="0"/>
                                        </a:rPr>
                                        <m:t>(</m:t>
                                      </m:r>
                                      <m:r>
                                        <a:rPr lang="en-US" altLang="zh-CN" sz="1400" i="1">
                                          <a:latin typeface="Cambria Math" panose="02040503050406030204" pitchFamily="18" charset="0"/>
                                        </a:rPr>
                                        <m:t>𝑣</m:t>
                                      </m:r>
                                      <m:r>
                                        <a:rPr lang="en-US" altLang="zh-CN" sz="1400" i="1">
                                          <a:latin typeface="Cambria Math" panose="02040503050406030204" pitchFamily="18" charset="0"/>
                                        </a:rPr>
                                        <m:t>)</m:t>
                                      </m:r>
                                    </m:e>
                                  </m:mr>
                                </m:m>
                              </m:e>
                            </m:d>
                          </m:oMath>
                        </m:oMathPara>
                      </a14:m>
                      <a:endParaRPr lang="zh-CN" altLang="en-US" sz="1400" dirty="0"/>
                    </a:p>
                  </p:txBody>
                </p:sp>
              </mc:Choice>
              <mc:Fallback xmlns="">
                <p:sp>
                  <p:nvSpPr>
                    <p:cNvPr id="56" name="文本框 55">
                      <a:extLst>
                        <a:ext uri="{FF2B5EF4-FFF2-40B4-BE49-F238E27FC236}">
                          <a16:creationId xmlns:a16="http://schemas.microsoft.com/office/drawing/2014/main" id="{E3765633-C19A-9E69-4630-80AC1F0FFD15}"/>
                        </a:ext>
                      </a:extLst>
                    </p:cNvPr>
                    <p:cNvSpPr txBox="1">
                      <a:spLocks noRot="1" noChangeAspect="1" noMove="1" noResize="1" noEditPoints="1" noAdjustHandles="1" noChangeArrowheads="1" noChangeShapeType="1" noTextEdit="1"/>
                    </p:cNvSpPr>
                    <p:nvPr/>
                  </p:nvSpPr>
                  <p:spPr>
                    <a:xfrm>
                      <a:off x="3044398" y="1168360"/>
                      <a:ext cx="2494177" cy="113838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17316A58-DF37-4BB2-B561-152E29BC1046}"/>
                        </a:ext>
                      </a:extLst>
                    </p:cNvPr>
                    <p:cNvSpPr txBox="1"/>
                    <p:nvPr/>
                  </p:nvSpPr>
                  <p:spPr>
                    <a:xfrm>
                      <a:off x="3083850" y="2337912"/>
                      <a:ext cx="1207346" cy="5729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r>
                                        <m:rPr>
                                          <m:brk m:alnAt="7"/>
                                        </m:rPr>
                                        <a:rPr lang="en-US" altLang="zh-CN" sz="1400" i="1">
                                          <a:latin typeface="Cambria Math" panose="02040503050406030204" pitchFamily="18" charset="0"/>
                                        </a:rPr>
                                        <m:t>𝑢</m:t>
                                      </m:r>
                                      <m:r>
                                        <a:rPr lang="en-US" altLang="zh-CN" sz="1400" i="1">
                                          <a:latin typeface="Cambria Math" panose="02040503050406030204" pitchFamily="18" charset="0"/>
                                          <a:ea typeface="Cambria Math" panose="02040503050406030204" pitchFamily="18" charset="0"/>
                                        </a:rPr>
                                        <m:t>∈[−2,</m:t>
                                      </m:r>
                                      <m:r>
                                        <a:rPr lang="en-US" altLang="zh-CN" sz="1400" b="0" i="1" smtClean="0">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2]</m:t>
                                      </m:r>
                                    </m:e>
                                  </m:mr>
                                  <m:mr>
                                    <m:e>
                                      <m:r>
                                        <a:rPr lang="en-US" altLang="zh-CN" sz="1400" i="1">
                                          <a:latin typeface="Cambria Math" panose="02040503050406030204" pitchFamily="18" charset="0"/>
                                        </a:rPr>
                                        <m:t>𝑣</m:t>
                                      </m:r>
                                      <m:r>
                                        <a:rPr lang="en-US" altLang="zh-CN" sz="1400" i="1">
                                          <a:latin typeface="Cambria Math" panose="02040503050406030204" pitchFamily="18" charset="0"/>
                                          <a:ea typeface="Cambria Math" panose="02040503050406030204" pitchFamily="18" charset="0"/>
                                        </a:rPr>
                                        <m:t>∈[0,</m:t>
                                      </m:r>
                                      <m:r>
                                        <a:rPr lang="en-US" altLang="zh-CN" sz="1400" b="0" i="1" smtClean="0">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2</m:t>
                                      </m:r>
                                      <m:r>
                                        <a:rPr lang="en-US" altLang="zh-CN" sz="1400" i="1">
                                          <a:latin typeface="Cambria Math" panose="02040503050406030204" pitchFamily="18" charset="0"/>
                                          <a:ea typeface="Cambria Math" panose="02040503050406030204" pitchFamily="18" charset="0"/>
                                        </a:rPr>
                                        <m:t>𝜋</m:t>
                                      </m:r>
                                      <m:r>
                                        <a:rPr lang="en-US" altLang="zh-CN" sz="1400" i="1">
                                          <a:latin typeface="Cambria Math" panose="02040503050406030204" pitchFamily="18" charset="0"/>
                                          <a:ea typeface="Cambria Math" panose="02040503050406030204" pitchFamily="18" charset="0"/>
                                        </a:rPr>
                                        <m:t>]</m:t>
                                      </m:r>
                                      <m:r>
                                        <m:rPr>
                                          <m:nor/>
                                        </m:rPr>
                                        <a:rPr lang="zh-CN" altLang="en-US" sz="1400" dirty="0"/>
                                        <m:t> </m:t>
                                      </m:r>
                                    </m:e>
                                  </m:mr>
                                </m:m>
                              </m:e>
                            </m:d>
                          </m:oMath>
                        </m:oMathPara>
                      </a14:m>
                      <a:endParaRPr lang="en-US" altLang="zh-CN" sz="1400" dirty="0"/>
                    </a:p>
                  </p:txBody>
                </p:sp>
              </mc:Choice>
              <mc:Fallback xmlns="">
                <p:sp>
                  <p:nvSpPr>
                    <p:cNvPr id="59" name="文本框 58">
                      <a:extLst>
                        <a:ext uri="{FF2B5EF4-FFF2-40B4-BE49-F238E27FC236}">
                          <a16:creationId xmlns:a16="http://schemas.microsoft.com/office/drawing/2014/main" id="{17316A58-DF37-4BB2-B561-152E29BC1046}"/>
                        </a:ext>
                      </a:extLst>
                    </p:cNvPr>
                    <p:cNvSpPr txBox="1">
                      <a:spLocks noRot="1" noChangeAspect="1" noMove="1" noResize="1" noEditPoints="1" noAdjustHandles="1" noChangeArrowheads="1" noChangeShapeType="1" noTextEdit="1"/>
                    </p:cNvSpPr>
                    <p:nvPr/>
                  </p:nvSpPr>
                  <p:spPr>
                    <a:xfrm>
                      <a:off x="3083850" y="2337912"/>
                      <a:ext cx="1207346" cy="572914"/>
                    </a:xfrm>
                    <a:prstGeom prst="rect">
                      <a:avLst/>
                    </a:prstGeom>
                    <a:blipFill>
                      <a:blip r:embed="rId5"/>
                      <a:stretch>
                        <a:fillRect l="-66162" t="-179787" r="-8081" b="-2648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83A0EC2-B577-32AD-867F-44C3848AB1FC}"/>
                        </a:ext>
                      </a:extLst>
                    </p:cNvPr>
                    <p:cNvSpPr txBox="1"/>
                    <p:nvPr/>
                  </p:nvSpPr>
                  <p:spPr>
                    <a:xfrm>
                      <a:off x="4221850" y="2329371"/>
                      <a:ext cx="1207346" cy="5729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sSub>
                                        <m:sSubPr>
                                          <m:ctrlPr>
                                            <a:rPr lang="en-US" altLang="zh-CN" sz="1400" b="1" i="1">
                                              <a:latin typeface="Cambria Math" panose="02040503050406030204" pitchFamily="18" charset="0"/>
                                            </a:rPr>
                                          </m:ctrlPr>
                                        </m:sSubPr>
                                        <m:e>
                                          <m:r>
                                            <m:rPr>
                                              <m:brk m:alnAt="7"/>
                                            </m:rPr>
                                            <a:rPr lang="en-US" altLang="zh-CN" sz="1400" b="1" i="1">
                                              <a:latin typeface="Cambria Math" panose="02040503050406030204" pitchFamily="18" charset="0"/>
                                            </a:rPr>
                                            <m:t>𝑷</m:t>
                                          </m:r>
                                        </m:e>
                                        <m:sub>
                                          <m:r>
                                            <m:rPr>
                                              <m:brk m:alnAt="7"/>
                                            </m:rPr>
                                            <a:rPr lang="en-US" altLang="zh-CN" sz="1400" i="1">
                                              <a:latin typeface="Cambria Math" panose="02040503050406030204" pitchFamily="18" charset="0"/>
                                            </a:rPr>
                                            <m:t>1</m:t>
                                          </m:r>
                                        </m:sub>
                                      </m:sSub>
                                      <m:r>
                                        <m:rPr>
                                          <m:brk m:alnAt="7"/>
                                        </m:rPr>
                                        <a:rPr lang="en-US" altLang="zh-CN" sz="1400" b="0" i="1" smtClean="0">
                                          <a:latin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(3,0,0)</m:t>
                                      </m:r>
                                    </m:e>
                                  </m:mr>
                                  <m:mr>
                                    <m:e>
                                      <m:sSub>
                                        <m:sSubPr>
                                          <m:ctrlPr>
                                            <a:rPr lang="en-US" altLang="zh-CN" sz="1400" b="1" i="1">
                                              <a:latin typeface="Cambria Math" panose="02040503050406030204" pitchFamily="18" charset="0"/>
                                            </a:rPr>
                                          </m:ctrlPr>
                                        </m:sSubPr>
                                        <m:e>
                                          <m:r>
                                            <m:rPr>
                                              <m:brk m:alnAt="7"/>
                                            </m:rPr>
                                            <a:rPr lang="en-US" altLang="zh-CN" sz="1400" b="1" i="1">
                                              <a:latin typeface="Cambria Math" panose="02040503050406030204" pitchFamily="18" charset="0"/>
                                            </a:rPr>
                                            <m:t>𝑷</m:t>
                                          </m:r>
                                        </m:e>
                                        <m:sub>
                                          <m:r>
                                            <a:rPr lang="en-US" altLang="zh-CN" sz="1400" b="1" i="1">
                                              <a:latin typeface="Cambria Math" panose="02040503050406030204" pitchFamily="18" charset="0"/>
                                            </a:rPr>
                                            <m:t>2</m:t>
                                          </m:r>
                                        </m:sub>
                                      </m:sSub>
                                      <m:r>
                                        <m:rPr>
                                          <m:brk m:alnAt="7"/>
                                        </m:rPr>
                                        <a:rPr lang="en-US" altLang="zh-CN" sz="1400" i="1">
                                          <a:latin typeface="Cambria Math" panose="02040503050406030204" pitchFamily="18" charset="0"/>
                                        </a:rPr>
                                        <m:t>=</m:t>
                                      </m:r>
                                      <m:r>
                                        <a:rPr lang="en-US" altLang="zh-CN" sz="1400" b="0" i="1" smtClean="0">
                                          <a:latin typeface="Cambria Math" panose="02040503050406030204" pitchFamily="18" charset="0"/>
                                        </a:rPr>
                                        <m:t>(</m:t>
                                      </m:r>
                                      <m:r>
                                        <a:rPr lang="en-US" altLang="zh-CN" sz="140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5,0,0</m:t>
                                      </m:r>
                                      <m:r>
                                        <a:rPr lang="en-US" altLang="zh-CN" sz="1400" b="0" i="1" smtClean="0">
                                          <a:latin typeface="Cambria Math" panose="02040503050406030204" pitchFamily="18" charset="0"/>
                                          <a:ea typeface="Cambria Math" panose="02040503050406030204" pitchFamily="18" charset="0"/>
                                        </a:rPr>
                                        <m:t>)</m:t>
                                      </m:r>
                                    </m:e>
                                  </m:mr>
                                </m:m>
                              </m:e>
                            </m:d>
                          </m:oMath>
                        </m:oMathPara>
                      </a14:m>
                      <a:endParaRPr lang="en-US" altLang="zh-CN" sz="1400" dirty="0"/>
                    </a:p>
                  </p:txBody>
                </p:sp>
              </mc:Choice>
              <mc:Fallback xmlns="">
                <p:sp>
                  <p:nvSpPr>
                    <p:cNvPr id="60" name="文本框 59">
                      <a:extLst>
                        <a:ext uri="{FF2B5EF4-FFF2-40B4-BE49-F238E27FC236}">
                          <a16:creationId xmlns:a16="http://schemas.microsoft.com/office/drawing/2014/main" id="{D83A0EC2-B577-32AD-867F-44C3848AB1FC}"/>
                        </a:ext>
                      </a:extLst>
                    </p:cNvPr>
                    <p:cNvSpPr txBox="1">
                      <a:spLocks noRot="1" noChangeAspect="1" noMove="1" noResize="1" noEditPoints="1" noAdjustHandles="1" noChangeArrowheads="1" noChangeShapeType="1" noTextEdit="1"/>
                    </p:cNvSpPr>
                    <p:nvPr/>
                  </p:nvSpPr>
                  <p:spPr>
                    <a:xfrm>
                      <a:off x="4221850" y="2329371"/>
                      <a:ext cx="1207346" cy="572914"/>
                    </a:xfrm>
                    <a:prstGeom prst="rect">
                      <a:avLst/>
                    </a:prstGeom>
                    <a:blipFill>
                      <a:blip r:embed="rId6"/>
                      <a:stretch>
                        <a:fillRect l="-66667" t="-179787" r="-11111" b="-26489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DB4363A-5E65-1B40-B3C0-CEC9647B9374}"/>
                      </a:ext>
                    </a:extLst>
                  </p:cNvPr>
                  <p:cNvSpPr txBox="1"/>
                  <p:nvPr/>
                </p:nvSpPr>
                <p:spPr>
                  <a:xfrm>
                    <a:off x="1524122" y="1359345"/>
                    <a:ext cx="57864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bg1"/>
                                  </a:solidFill>
                                  <a:latin typeface="Cambria Math" panose="02040503050406030204" pitchFamily="18" charset="0"/>
                                </a:rPr>
                              </m:ctrlPr>
                            </m:sSubPr>
                            <m:e>
                              <m:r>
                                <m:rPr>
                                  <m:brk m:alnAt="7"/>
                                </m:rPr>
                                <a:rPr lang="en-US" altLang="zh-CN" sz="1400" b="1" i="1">
                                  <a:solidFill>
                                    <a:schemeClr val="bg1"/>
                                  </a:solidFill>
                                  <a:latin typeface="Cambria Math" panose="02040503050406030204" pitchFamily="18" charset="0"/>
                                </a:rPr>
                                <m:t>𝑷</m:t>
                              </m:r>
                            </m:e>
                            <m:sub>
                              <m:r>
                                <m:rPr>
                                  <m:brk m:alnAt="7"/>
                                </m:rPr>
                                <a:rPr lang="en-US" altLang="zh-CN" sz="1400" b="0" i="1" smtClean="0">
                                  <a:solidFill>
                                    <a:schemeClr val="bg1"/>
                                  </a:solidFill>
                                  <a:latin typeface="Cambria Math" panose="02040503050406030204" pitchFamily="18" charset="0"/>
                                </a:rPr>
                                <m:t>1</m:t>
                              </m:r>
                            </m:sub>
                          </m:sSub>
                        </m:oMath>
                      </m:oMathPara>
                    </a14:m>
                    <a:endParaRPr lang="zh-CN" altLang="en-US" dirty="0">
                      <a:solidFill>
                        <a:schemeClr val="bg1"/>
                      </a:solidFill>
                    </a:endParaRPr>
                  </a:p>
                </p:txBody>
              </p:sp>
            </mc:Choice>
            <mc:Fallback xmlns="">
              <p:sp>
                <p:nvSpPr>
                  <p:cNvPr id="63" name="文本框 62">
                    <a:extLst>
                      <a:ext uri="{FF2B5EF4-FFF2-40B4-BE49-F238E27FC236}">
                        <a16:creationId xmlns:a16="http://schemas.microsoft.com/office/drawing/2014/main" id="{FDB4363A-5E65-1B40-B3C0-CEC9647B9374}"/>
                      </a:ext>
                    </a:extLst>
                  </p:cNvPr>
                  <p:cNvSpPr txBox="1">
                    <a:spLocks noRot="1" noChangeAspect="1" noMove="1" noResize="1" noEditPoints="1" noAdjustHandles="1" noChangeArrowheads="1" noChangeShapeType="1" noTextEdit="1"/>
                  </p:cNvSpPr>
                  <p:nvPr/>
                </p:nvSpPr>
                <p:spPr>
                  <a:xfrm>
                    <a:off x="1524122" y="1359345"/>
                    <a:ext cx="578642"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D768CD46-3D9E-7815-F459-06D54809713D}"/>
                      </a:ext>
                    </a:extLst>
                  </p:cNvPr>
                  <p:cNvSpPr txBox="1"/>
                  <p:nvPr/>
                </p:nvSpPr>
                <p:spPr>
                  <a:xfrm>
                    <a:off x="1324423" y="2520881"/>
                    <a:ext cx="57864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bg1"/>
                                  </a:solidFill>
                                  <a:latin typeface="Cambria Math" panose="02040503050406030204" pitchFamily="18" charset="0"/>
                                </a:rPr>
                              </m:ctrlPr>
                            </m:sSubPr>
                            <m:e>
                              <m:r>
                                <m:rPr>
                                  <m:brk m:alnAt="7"/>
                                </m:rPr>
                                <a:rPr lang="en-US" altLang="zh-CN" sz="1400" b="1" i="1">
                                  <a:solidFill>
                                    <a:schemeClr val="bg1"/>
                                  </a:solidFill>
                                  <a:latin typeface="Cambria Math" panose="02040503050406030204" pitchFamily="18" charset="0"/>
                                </a:rPr>
                                <m:t>𝑷</m:t>
                              </m:r>
                            </m:e>
                            <m:sub>
                              <m:r>
                                <a:rPr lang="en-US" altLang="zh-CN" sz="1400" b="0" i="1" smtClean="0">
                                  <a:solidFill>
                                    <a:schemeClr val="bg1"/>
                                  </a:solidFill>
                                  <a:latin typeface="Cambria Math" panose="02040503050406030204" pitchFamily="18" charset="0"/>
                                </a:rPr>
                                <m:t>2</m:t>
                              </m:r>
                            </m:sub>
                          </m:sSub>
                        </m:oMath>
                      </m:oMathPara>
                    </a14:m>
                    <a:endParaRPr lang="zh-CN" altLang="en-US" dirty="0">
                      <a:solidFill>
                        <a:schemeClr val="bg1"/>
                      </a:solidFill>
                    </a:endParaRPr>
                  </a:p>
                </p:txBody>
              </p:sp>
            </mc:Choice>
            <mc:Fallback xmlns="">
              <p:sp>
                <p:nvSpPr>
                  <p:cNvPr id="64" name="文本框 63">
                    <a:extLst>
                      <a:ext uri="{FF2B5EF4-FFF2-40B4-BE49-F238E27FC236}">
                        <a16:creationId xmlns:a16="http://schemas.microsoft.com/office/drawing/2014/main" id="{D768CD46-3D9E-7815-F459-06D54809713D}"/>
                      </a:ext>
                    </a:extLst>
                  </p:cNvPr>
                  <p:cNvSpPr txBox="1">
                    <a:spLocks noRot="1" noChangeAspect="1" noMove="1" noResize="1" noEditPoints="1" noAdjustHandles="1" noChangeArrowheads="1" noChangeShapeType="1" noTextEdit="1"/>
                  </p:cNvSpPr>
                  <p:nvPr/>
                </p:nvSpPr>
                <p:spPr>
                  <a:xfrm>
                    <a:off x="1324423" y="2520881"/>
                    <a:ext cx="578642"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DF5290F3-CB58-9B78-73A6-AE46825A2729}"/>
                      </a:ext>
                    </a:extLst>
                  </p:cNvPr>
                  <p:cNvSpPr txBox="1"/>
                  <p:nvPr/>
                </p:nvSpPr>
                <p:spPr>
                  <a:xfrm>
                    <a:off x="694350" y="1709277"/>
                    <a:ext cx="57864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bg1"/>
                                  </a:solidFill>
                                  <a:latin typeface="Cambria Math" panose="02040503050406030204" pitchFamily="18" charset="0"/>
                                </a:rPr>
                              </m:ctrlPr>
                            </m:sSubPr>
                            <m:e>
                              <m:r>
                                <m:rPr>
                                  <m:brk m:alnAt="7"/>
                                </m:rPr>
                                <a:rPr lang="en-US" altLang="zh-CN" sz="1400" b="1" i="1">
                                  <a:solidFill>
                                    <a:schemeClr val="bg1"/>
                                  </a:solidFill>
                                  <a:latin typeface="Cambria Math" panose="02040503050406030204" pitchFamily="18" charset="0"/>
                                </a:rPr>
                                <m:t>𝑷</m:t>
                              </m:r>
                            </m:e>
                            <m:sub>
                              <m:r>
                                <a:rPr lang="en-US" altLang="zh-CN" sz="1400" b="0" i="1" smtClean="0">
                                  <a:solidFill>
                                    <a:schemeClr val="bg1"/>
                                  </a:solidFill>
                                  <a:latin typeface="Cambria Math" panose="02040503050406030204" pitchFamily="18" charset="0"/>
                                </a:rPr>
                                <m:t>3</m:t>
                              </m:r>
                            </m:sub>
                          </m:sSub>
                        </m:oMath>
                      </m:oMathPara>
                    </a14:m>
                    <a:endParaRPr lang="zh-CN" altLang="en-US" dirty="0">
                      <a:solidFill>
                        <a:schemeClr val="bg1"/>
                      </a:solidFill>
                    </a:endParaRPr>
                  </a:p>
                </p:txBody>
              </p:sp>
            </mc:Choice>
            <mc:Fallback xmlns="">
              <p:sp>
                <p:nvSpPr>
                  <p:cNvPr id="65" name="文本框 64">
                    <a:extLst>
                      <a:ext uri="{FF2B5EF4-FFF2-40B4-BE49-F238E27FC236}">
                        <a16:creationId xmlns:a16="http://schemas.microsoft.com/office/drawing/2014/main" id="{DF5290F3-CB58-9B78-73A6-AE46825A2729}"/>
                      </a:ext>
                    </a:extLst>
                  </p:cNvPr>
                  <p:cNvSpPr txBox="1">
                    <a:spLocks noRot="1" noChangeAspect="1" noMove="1" noResize="1" noEditPoints="1" noAdjustHandles="1" noChangeArrowheads="1" noChangeShapeType="1" noTextEdit="1"/>
                  </p:cNvSpPr>
                  <p:nvPr/>
                </p:nvSpPr>
                <p:spPr>
                  <a:xfrm>
                    <a:off x="694350" y="1709277"/>
                    <a:ext cx="578642"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43A21C1B-E8D6-3464-571F-648122DBF01F}"/>
                      </a:ext>
                    </a:extLst>
                  </p:cNvPr>
                  <p:cNvSpPr txBox="1"/>
                  <p:nvPr/>
                </p:nvSpPr>
                <p:spPr>
                  <a:xfrm>
                    <a:off x="1057455" y="2108653"/>
                    <a:ext cx="57864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bg1"/>
                                  </a:solidFill>
                                  <a:latin typeface="Cambria Math" panose="02040503050406030204" pitchFamily="18" charset="0"/>
                                </a:rPr>
                              </m:ctrlPr>
                            </m:sSubPr>
                            <m:e>
                              <m:r>
                                <m:rPr>
                                  <m:brk m:alnAt="7"/>
                                </m:rPr>
                                <a:rPr lang="en-US" altLang="zh-CN" sz="1400" b="1" i="1">
                                  <a:solidFill>
                                    <a:schemeClr val="bg1"/>
                                  </a:solidFill>
                                  <a:latin typeface="Cambria Math" panose="02040503050406030204" pitchFamily="18" charset="0"/>
                                </a:rPr>
                                <m:t>𝑷</m:t>
                              </m:r>
                            </m:e>
                            <m:sub>
                              <m:r>
                                <a:rPr lang="en-US" altLang="zh-CN" sz="1400" b="0" i="1" smtClean="0">
                                  <a:solidFill>
                                    <a:schemeClr val="bg1"/>
                                  </a:solidFill>
                                  <a:latin typeface="Cambria Math" panose="02040503050406030204" pitchFamily="18" charset="0"/>
                                </a:rPr>
                                <m:t>4</m:t>
                              </m:r>
                            </m:sub>
                          </m:sSub>
                        </m:oMath>
                      </m:oMathPara>
                    </a14:m>
                    <a:endParaRPr lang="zh-CN" altLang="en-US" dirty="0">
                      <a:solidFill>
                        <a:schemeClr val="bg1"/>
                      </a:solidFill>
                    </a:endParaRPr>
                  </a:p>
                </p:txBody>
              </p:sp>
            </mc:Choice>
            <mc:Fallback xmlns="">
              <p:sp>
                <p:nvSpPr>
                  <p:cNvPr id="66" name="文本框 65">
                    <a:extLst>
                      <a:ext uri="{FF2B5EF4-FFF2-40B4-BE49-F238E27FC236}">
                        <a16:creationId xmlns:a16="http://schemas.microsoft.com/office/drawing/2014/main" id="{43A21C1B-E8D6-3464-571F-648122DBF01F}"/>
                      </a:ext>
                    </a:extLst>
                  </p:cNvPr>
                  <p:cNvSpPr txBox="1">
                    <a:spLocks noRot="1" noChangeAspect="1" noMove="1" noResize="1" noEditPoints="1" noAdjustHandles="1" noChangeArrowheads="1" noChangeShapeType="1" noTextEdit="1"/>
                  </p:cNvSpPr>
                  <p:nvPr/>
                </p:nvSpPr>
                <p:spPr>
                  <a:xfrm>
                    <a:off x="1057455" y="2108653"/>
                    <a:ext cx="578642" cy="3077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991442E-1768-0807-9312-63B3BF15A6D6}"/>
                      </a:ext>
                    </a:extLst>
                  </p:cNvPr>
                  <p:cNvSpPr txBox="1"/>
                  <p:nvPr/>
                </p:nvSpPr>
                <p:spPr>
                  <a:xfrm>
                    <a:off x="2026675" y="1526167"/>
                    <a:ext cx="57864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bg1"/>
                                  </a:solidFill>
                                  <a:latin typeface="Cambria Math" panose="02040503050406030204" pitchFamily="18" charset="0"/>
                                </a:rPr>
                              </m:ctrlPr>
                            </m:sSubPr>
                            <m:e>
                              <m:r>
                                <m:rPr>
                                  <m:brk m:alnAt="7"/>
                                </m:rPr>
                                <a:rPr lang="en-US" altLang="zh-CN" sz="1400" b="1" i="1">
                                  <a:solidFill>
                                    <a:schemeClr val="bg1"/>
                                  </a:solidFill>
                                  <a:latin typeface="Cambria Math" panose="02040503050406030204" pitchFamily="18" charset="0"/>
                                </a:rPr>
                                <m:t>𝑷</m:t>
                              </m:r>
                            </m:e>
                            <m:sub>
                              <m:r>
                                <a:rPr lang="en-US" altLang="zh-CN" sz="1400" b="0" i="1" smtClean="0">
                                  <a:solidFill>
                                    <a:schemeClr val="bg1"/>
                                  </a:solidFill>
                                  <a:latin typeface="Cambria Math" panose="02040503050406030204" pitchFamily="18" charset="0"/>
                                </a:rPr>
                                <m:t>5</m:t>
                              </m:r>
                            </m:sub>
                          </m:sSub>
                        </m:oMath>
                      </m:oMathPara>
                    </a14:m>
                    <a:endParaRPr lang="zh-CN" altLang="en-US" dirty="0">
                      <a:solidFill>
                        <a:schemeClr val="bg1"/>
                      </a:solidFill>
                    </a:endParaRPr>
                  </a:p>
                </p:txBody>
              </p:sp>
            </mc:Choice>
            <mc:Fallback xmlns="">
              <p:sp>
                <p:nvSpPr>
                  <p:cNvPr id="67" name="文本框 66">
                    <a:extLst>
                      <a:ext uri="{FF2B5EF4-FFF2-40B4-BE49-F238E27FC236}">
                        <a16:creationId xmlns:a16="http://schemas.microsoft.com/office/drawing/2014/main" id="{7991442E-1768-0807-9312-63B3BF15A6D6}"/>
                      </a:ext>
                    </a:extLst>
                  </p:cNvPr>
                  <p:cNvSpPr txBox="1">
                    <a:spLocks noRot="1" noChangeAspect="1" noMove="1" noResize="1" noEditPoints="1" noAdjustHandles="1" noChangeArrowheads="1" noChangeShapeType="1" noTextEdit="1"/>
                  </p:cNvSpPr>
                  <p:nvPr/>
                </p:nvSpPr>
                <p:spPr>
                  <a:xfrm>
                    <a:off x="2026675" y="1526167"/>
                    <a:ext cx="578642"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229A19D5-CB30-0529-3419-AFCE6F56C800}"/>
                      </a:ext>
                    </a:extLst>
                  </p:cNvPr>
                  <p:cNvSpPr txBox="1"/>
                  <p:nvPr/>
                </p:nvSpPr>
                <p:spPr>
                  <a:xfrm>
                    <a:off x="2511412" y="1790349"/>
                    <a:ext cx="57864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bg1"/>
                                  </a:solidFill>
                                  <a:latin typeface="Cambria Math" panose="02040503050406030204" pitchFamily="18" charset="0"/>
                                </a:rPr>
                              </m:ctrlPr>
                            </m:sSubPr>
                            <m:e>
                              <m:r>
                                <m:rPr>
                                  <m:brk m:alnAt="7"/>
                                </m:rPr>
                                <a:rPr lang="en-US" altLang="zh-CN" sz="1400" b="1" i="1">
                                  <a:solidFill>
                                    <a:schemeClr val="bg1"/>
                                  </a:solidFill>
                                  <a:latin typeface="Cambria Math" panose="02040503050406030204" pitchFamily="18" charset="0"/>
                                </a:rPr>
                                <m:t>𝑷</m:t>
                              </m:r>
                            </m:e>
                            <m:sub>
                              <m:r>
                                <a:rPr lang="en-US" altLang="zh-CN" sz="1400" b="0" i="1" smtClean="0">
                                  <a:solidFill>
                                    <a:schemeClr val="bg1"/>
                                  </a:solidFill>
                                  <a:latin typeface="Cambria Math" panose="02040503050406030204" pitchFamily="18" charset="0"/>
                                </a:rPr>
                                <m:t>6</m:t>
                              </m:r>
                            </m:sub>
                          </m:sSub>
                        </m:oMath>
                      </m:oMathPara>
                    </a14:m>
                    <a:endParaRPr lang="zh-CN" altLang="en-US" dirty="0">
                      <a:solidFill>
                        <a:schemeClr val="bg1"/>
                      </a:solidFill>
                    </a:endParaRPr>
                  </a:p>
                </p:txBody>
              </p:sp>
            </mc:Choice>
            <mc:Fallback xmlns="">
              <p:sp>
                <p:nvSpPr>
                  <p:cNvPr id="68" name="文本框 67">
                    <a:extLst>
                      <a:ext uri="{FF2B5EF4-FFF2-40B4-BE49-F238E27FC236}">
                        <a16:creationId xmlns:a16="http://schemas.microsoft.com/office/drawing/2014/main" id="{229A19D5-CB30-0529-3419-AFCE6F56C800}"/>
                      </a:ext>
                    </a:extLst>
                  </p:cNvPr>
                  <p:cNvSpPr txBox="1">
                    <a:spLocks noRot="1" noChangeAspect="1" noMove="1" noResize="1" noEditPoints="1" noAdjustHandles="1" noChangeArrowheads="1" noChangeShapeType="1" noTextEdit="1"/>
                  </p:cNvSpPr>
                  <p:nvPr/>
                </p:nvSpPr>
                <p:spPr>
                  <a:xfrm>
                    <a:off x="2511412" y="1790349"/>
                    <a:ext cx="578642" cy="30777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E8B79F9D-1C50-410A-E675-E12F1EDC179A}"/>
                      </a:ext>
                    </a:extLst>
                  </p:cNvPr>
                  <p:cNvSpPr txBox="1"/>
                  <p:nvPr/>
                </p:nvSpPr>
                <p:spPr>
                  <a:xfrm>
                    <a:off x="1600912" y="971778"/>
                    <a:ext cx="164859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𝐹</m:t>
                          </m:r>
                          <m:r>
                            <a:rPr lang="en-US" altLang="zh-CN" sz="1400" i="1">
                              <a:latin typeface="Cambria Math" panose="02040503050406030204" pitchFamily="18" charset="0"/>
                            </a:rPr>
                            <m:t>=</m:t>
                          </m:r>
                          <m:r>
                            <a:rPr lang="en-US" altLang="zh-CN" sz="1400" i="1" smtClean="0">
                              <a:latin typeface="Cambria Math" panose="02040503050406030204" pitchFamily="18" charset="0"/>
                            </a:rPr>
                            <m:t>1</m:t>
                          </m:r>
                          <m:r>
                            <a:rPr lang="en-US" altLang="zh-CN" sz="1400" i="1">
                              <a:latin typeface="Cambria Math" panose="02040503050406030204" pitchFamily="18" charset="0"/>
                            </a:rPr>
                            <m:t>0</m:t>
                          </m:r>
                          <m:r>
                            <a:rPr lang="en-US" altLang="zh-CN" sz="1400" i="1" smtClean="0">
                              <a:latin typeface="Cambria Math" panose="02040503050406030204" pitchFamily="18" charset="0"/>
                            </a:rPr>
                            <m:t>0</m:t>
                          </m:r>
                          <m:r>
                            <a:rPr lang="en-US" altLang="zh-CN" sz="1400" i="1">
                              <a:latin typeface="Cambria Math" panose="02040503050406030204" pitchFamily="18" charset="0"/>
                            </a:rPr>
                            <m:t>0</m:t>
                          </m:r>
                          <m:r>
                            <a:rPr lang="en-US" altLang="zh-CN" sz="1400" i="1" smtClean="0">
                              <a:latin typeface="Cambria Math" panose="02040503050406030204" pitchFamily="18" charset="0"/>
                            </a:rPr>
                            <m:t>0</m:t>
                          </m:r>
                        </m:oMath>
                      </m:oMathPara>
                    </a14:m>
                    <a:endParaRPr lang="zh-CN" altLang="en-US" dirty="0">
                      <a:solidFill>
                        <a:schemeClr val="tx1"/>
                      </a:solidFill>
                    </a:endParaRPr>
                  </a:p>
                </p:txBody>
              </p:sp>
            </mc:Choice>
            <mc:Fallback xmlns="">
              <p:sp>
                <p:nvSpPr>
                  <p:cNvPr id="70" name="文本框 69">
                    <a:extLst>
                      <a:ext uri="{FF2B5EF4-FFF2-40B4-BE49-F238E27FC236}">
                        <a16:creationId xmlns:a16="http://schemas.microsoft.com/office/drawing/2014/main" id="{E8B79F9D-1C50-410A-E675-E12F1EDC179A}"/>
                      </a:ext>
                    </a:extLst>
                  </p:cNvPr>
                  <p:cNvSpPr txBox="1">
                    <a:spLocks noRot="1" noChangeAspect="1" noMove="1" noResize="1" noEditPoints="1" noAdjustHandles="1" noChangeArrowheads="1" noChangeShapeType="1" noTextEdit="1"/>
                  </p:cNvSpPr>
                  <p:nvPr/>
                </p:nvSpPr>
                <p:spPr>
                  <a:xfrm>
                    <a:off x="1600912" y="971778"/>
                    <a:ext cx="1648595" cy="30777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894AF4A1-3A73-4ACC-76EA-9DFD756CC107}"/>
                      </a:ext>
                    </a:extLst>
                  </p:cNvPr>
                  <p:cNvSpPr txBox="1"/>
                  <p:nvPr/>
                </p:nvSpPr>
                <p:spPr>
                  <a:xfrm>
                    <a:off x="1912714" y="2732755"/>
                    <a:ext cx="10612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𝐹</m:t>
                          </m:r>
                          <m:r>
                            <a:rPr lang="en-US" altLang="zh-CN" sz="1400" i="1">
                              <a:latin typeface="Cambria Math" panose="02040503050406030204" pitchFamily="18" charset="0"/>
                            </a:rPr>
                            <m:t>=</m:t>
                          </m:r>
                          <m:r>
                            <a:rPr lang="en-US" altLang="zh-CN" sz="1400" i="1" smtClean="0">
                              <a:latin typeface="Cambria Math" panose="02040503050406030204" pitchFamily="18" charset="0"/>
                            </a:rPr>
                            <m:t>1</m:t>
                          </m:r>
                          <m:r>
                            <a:rPr lang="en-US" altLang="zh-CN" sz="1400" i="1">
                              <a:latin typeface="Cambria Math" panose="02040503050406030204" pitchFamily="18" charset="0"/>
                            </a:rPr>
                            <m:t>0</m:t>
                          </m:r>
                          <m:r>
                            <a:rPr lang="en-US" altLang="zh-CN" sz="1400" i="1" smtClean="0">
                              <a:latin typeface="Cambria Math" panose="02040503050406030204" pitchFamily="18" charset="0"/>
                            </a:rPr>
                            <m:t>0</m:t>
                          </m:r>
                          <m:r>
                            <a:rPr lang="en-US" altLang="zh-CN" sz="1400" i="1">
                              <a:latin typeface="Cambria Math" panose="02040503050406030204" pitchFamily="18" charset="0"/>
                            </a:rPr>
                            <m:t>0</m:t>
                          </m:r>
                          <m:r>
                            <a:rPr lang="en-US" altLang="zh-CN" sz="1400" i="1" smtClean="0">
                              <a:latin typeface="Cambria Math" panose="02040503050406030204" pitchFamily="18" charset="0"/>
                            </a:rPr>
                            <m:t>0</m:t>
                          </m:r>
                        </m:oMath>
                      </m:oMathPara>
                    </a14:m>
                    <a:endParaRPr lang="zh-CN" altLang="en-US" dirty="0">
                      <a:solidFill>
                        <a:schemeClr val="tx1"/>
                      </a:solidFill>
                    </a:endParaRPr>
                  </a:p>
                </p:txBody>
              </p:sp>
            </mc:Choice>
            <mc:Fallback xmlns="">
              <p:sp>
                <p:nvSpPr>
                  <p:cNvPr id="71" name="文本框 70">
                    <a:extLst>
                      <a:ext uri="{FF2B5EF4-FFF2-40B4-BE49-F238E27FC236}">
                        <a16:creationId xmlns:a16="http://schemas.microsoft.com/office/drawing/2014/main" id="{894AF4A1-3A73-4ACC-76EA-9DFD756CC107}"/>
                      </a:ext>
                    </a:extLst>
                  </p:cNvPr>
                  <p:cNvSpPr txBox="1">
                    <a:spLocks noRot="1" noChangeAspect="1" noMove="1" noResize="1" noEditPoints="1" noAdjustHandles="1" noChangeArrowheads="1" noChangeShapeType="1" noTextEdit="1"/>
                  </p:cNvSpPr>
                  <p:nvPr/>
                </p:nvSpPr>
                <p:spPr>
                  <a:xfrm>
                    <a:off x="1912714" y="2732755"/>
                    <a:ext cx="1061238" cy="307777"/>
                  </a:xfrm>
                  <a:prstGeom prst="rect">
                    <a:avLst/>
                  </a:prstGeom>
                  <a:blipFill>
                    <a:blip r:embed="rId14"/>
                    <a:stretch>
                      <a:fillRect/>
                    </a:stretch>
                  </a:blipFill>
                </p:spPr>
                <p:txBody>
                  <a:bodyPr/>
                  <a:lstStyle/>
                  <a:p>
                    <a:r>
                      <a:rPr lang="zh-CN" altLang="en-US">
                        <a:noFill/>
                      </a:rPr>
                      <a:t> </a:t>
                    </a:r>
                  </a:p>
                </p:txBody>
              </p:sp>
            </mc:Fallback>
          </mc:AlternateContent>
        </p:grpSp>
      </p:grpSp>
      <p:grpSp>
        <p:nvGrpSpPr>
          <p:cNvPr id="3107" name="组合 3106">
            <a:extLst>
              <a:ext uri="{FF2B5EF4-FFF2-40B4-BE49-F238E27FC236}">
                <a16:creationId xmlns:a16="http://schemas.microsoft.com/office/drawing/2014/main" id="{29AF52AD-EF77-09F0-F240-EBEA675E9018}"/>
              </a:ext>
            </a:extLst>
          </p:cNvPr>
          <p:cNvGrpSpPr/>
          <p:nvPr/>
        </p:nvGrpSpPr>
        <p:grpSpPr>
          <a:xfrm>
            <a:off x="5897920" y="575568"/>
            <a:ext cx="5313176" cy="3728852"/>
            <a:chOff x="5897920" y="575568"/>
            <a:chExt cx="5313176" cy="3728852"/>
          </a:xfrm>
        </p:grpSpPr>
        <p:sp>
          <p:nvSpPr>
            <p:cNvPr id="37" name="矩形 4">
              <a:extLst>
                <a:ext uri="{FF2B5EF4-FFF2-40B4-BE49-F238E27FC236}">
                  <a16:creationId xmlns:a16="http://schemas.microsoft.com/office/drawing/2014/main" id="{9CB0835D-5AD6-4C11-5C9D-754DBF0CA2D6}"/>
                </a:ext>
              </a:extLst>
            </p:cNvPr>
            <p:cNvSpPr>
              <a:spLocks noChangeArrowheads="1"/>
            </p:cNvSpPr>
            <p:nvPr/>
          </p:nvSpPr>
          <p:spPr bwMode="auto">
            <a:xfrm>
              <a:off x="5897920" y="575568"/>
              <a:ext cx="1762021"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迭代历史</a:t>
              </a:r>
            </a:p>
          </p:txBody>
        </p:sp>
        <p:pic>
          <p:nvPicPr>
            <p:cNvPr id="3099" name="图片 3098">
              <a:extLst>
                <a:ext uri="{FF2B5EF4-FFF2-40B4-BE49-F238E27FC236}">
                  <a16:creationId xmlns:a16="http://schemas.microsoft.com/office/drawing/2014/main" id="{BEDD083B-160C-0302-75FF-6323524F229A}"/>
                </a:ext>
              </a:extLst>
            </p:cNvPr>
            <p:cNvPicPr>
              <a:picLocks noChangeAspect="1"/>
            </p:cNvPicPr>
            <p:nvPr/>
          </p:nvPicPr>
          <p:blipFill>
            <a:blip r:embed="rId15"/>
            <a:stretch>
              <a:fillRect/>
            </a:stretch>
          </p:blipFill>
          <p:spPr>
            <a:xfrm>
              <a:off x="6733535" y="1069341"/>
              <a:ext cx="4477561" cy="3235079"/>
            </a:xfrm>
            <a:prstGeom prst="rect">
              <a:avLst/>
            </a:prstGeom>
          </p:spPr>
        </p:pic>
      </p:grpSp>
      <p:grpSp>
        <p:nvGrpSpPr>
          <p:cNvPr id="3108" name="组合 3107">
            <a:extLst>
              <a:ext uri="{FF2B5EF4-FFF2-40B4-BE49-F238E27FC236}">
                <a16:creationId xmlns:a16="http://schemas.microsoft.com/office/drawing/2014/main" id="{0F9F700F-005B-AD4D-F83B-52D0DCDCE23B}"/>
              </a:ext>
            </a:extLst>
          </p:cNvPr>
          <p:cNvGrpSpPr/>
          <p:nvPr/>
        </p:nvGrpSpPr>
        <p:grpSpPr>
          <a:xfrm>
            <a:off x="5897920" y="4356822"/>
            <a:ext cx="5313176" cy="2323464"/>
            <a:chOff x="5897920" y="4356822"/>
            <a:chExt cx="5313176" cy="2323464"/>
          </a:xfrm>
        </p:grpSpPr>
        <p:grpSp>
          <p:nvGrpSpPr>
            <p:cNvPr id="5" name="组合 4">
              <a:extLst>
                <a:ext uri="{FF2B5EF4-FFF2-40B4-BE49-F238E27FC236}">
                  <a16:creationId xmlns:a16="http://schemas.microsoft.com/office/drawing/2014/main" id="{05226DE8-16E4-E751-B174-90CC7899A80C}"/>
                </a:ext>
              </a:extLst>
            </p:cNvPr>
            <p:cNvGrpSpPr/>
            <p:nvPr/>
          </p:nvGrpSpPr>
          <p:grpSpPr>
            <a:xfrm>
              <a:off x="5897920" y="4356822"/>
              <a:ext cx="4923624" cy="2323464"/>
              <a:chOff x="5897920" y="4356822"/>
              <a:chExt cx="4923624" cy="2323464"/>
            </a:xfrm>
          </p:grpSpPr>
          <p:sp>
            <p:nvSpPr>
              <p:cNvPr id="27" name="矩形 4">
                <a:extLst>
                  <a:ext uri="{FF2B5EF4-FFF2-40B4-BE49-F238E27FC236}">
                    <a16:creationId xmlns:a16="http://schemas.microsoft.com/office/drawing/2014/main" id="{16C639C3-BAF0-8309-D754-700EBA0E9385}"/>
                  </a:ext>
                </a:extLst>
              </p:cNvPr>
              <p:cNvSpPr>
                <a:spLocks noChangeArrowheads="1"/>
              </p:cNvSpPr>
              <p:nvPr/>
            </p:nvSpPr>
            <p:spPr bwMode="auto">
              <a:xfrm>
                <a:off x="5897920" y="4356822"/>
                <a:ext cx="1762021"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最终设计</a:t>
                </a:r>
              </a:p>
            </p:txBody>
          </p:sp>
          <p:sp>
            <p:nvSpPr>
              <p:cNvPr id="29" name="文本框 28">
                <a:extLst>
                  <a:ext uri="{FF2B5EF4-FFF2-40B4-BE49-F238E27FC236}">
                    <a16:creationId xmlns:a16="http://schemas.microsoft.com/office/drawing/2014/main" id="{417E1188-BB85-EB39-9C9C-D402E0CA44A0}"/>
                  </a:ext>
                </a:extLst>
              </p:cNvPr>
              <p:cNvSpPr txBox="1"/>
              <p:nvPr/>
            </p:nvSpPr>
            <p:spPr>
              <a:xfrm>
                <a:off x="7078219" y="6341732"/>
                <a:ext cx="3743325" cy="338554"/>
              </a:xfrm>
              <a:prstGeom prst="rect">
                <a:avLst/>
              </a:prstGeom>
              <a:noFill/>
            </p:spPr>
            <p:txBody>
              <a:bodyPr wrap="square">
                <a:spAutoFit/>
              </a:bodyPr>
              <a:lstStyle/>
              <a:p>
                <a:pPr algn="ctr"/>
                <a:r>
                  <a:rPr lang="en-US" altLang="zh-CN" sz="1600" b="1" dirty="0">
                    <a:solidFill>
                      <a:srgbClr val="C00000"/>
                    </a:solidFill>
                    <a:latin typeface="微软雅黑" panose="020B0503020204020204" pitchFamily="34" charset="-122"/>
                    <a:ea typeface="微软雅黑" panose="020B0503020204020204" pitchFamily="34" charset="-122"/>
                  </a:rPr>
                  <a:t>72</a:t>
                </a:r>
                <a:r>
                  <a:rPr lang="zh-CN" altLang="en-US" sz="1600" b="1" dirty="0">
                    <a:solidFill>
                      <a:srgbClr val="C00000"/>
                    </a:solidFill>
                    <a:latin typeface="微软雅黑" panose="020B0503020204020204" pitchFamily="34" charset="-122"/>
                    <a:ea typeface="微软雅黑" panose="020B0503020204020204" pitchFamily="34" charset="-122"/>
                  </a:rPr>
                  <a:t>组件</a:t>
                </a:r>
                <a:r>
                  <a:rPr lang="en-US" altLang="zh-CN" sz="1600" b="1" dirty="0">
                    <a:solidFill>
                      <a:srgbClr val="C00000"/>
                    </a:solidFill>
                    <a:latin typeface="微软雅黑" panose="020B0503020204020204" pitchFamily="34" charset="-122"/>
                    <a:ea typeface="微软雅黑" panose="020B0503020204020204" pitchFamily="34" charset="-122"/>
                  </a:rPr>
                  <a:t> &gt;&gt;&gt; 504 </a:t>
                </a:r>
                <a:r>
                  <a:rPr lang="zh-CN" altLang="en-US" sz="1600" b="1" dirty="0">
                    <a:solidFill>
                      <a:srgbClr val="C00000"/>
                    </a:solidFill>
                    <a:latin typeface="微软雅黑" panose="020B0503020204020204" pitchFamily="34" charset="-122"/>
                    <a:ea typeface="微软雅黑" panose="020B0503020204020204" pitchFamily="34" charset="-122"/>
                  </a:rPr>
                  <a:t>设计变量</a:t>
                </a:r>
              </a:p>
            </p:txBody>
          </p:sp>
        </p:grpSp>
        <p:pic>
          <p:nvPicPr>
            <p:cNvPr id="3100" name="图片 3099">
              <a:extLst>
                <a:ext uri="{FF2B5EF4-FFF2-40B4-BE49-F238E27FC236}">
                  <a16:creationId xmlns:a16="http://schemas.microsoft.com/office/drawing/2014/main" id="{6B15D3F5-2EBD-0A4A-FC81-DCA7198EDC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53332" y="4903861"/>
              <a:ext cx="1762020" cy="1409616"/>
            </a:xfrm>
            <a:prstGeom prst="rect">
              <a:avLst/>
            </a:prstGeom>
          </p:spPr>
        </p:pic>
        <p:pic>
          <p:nvPicPr>
            <p:cNvPr id="3102" name="图片 3101">
              <a:extLst>
                <a:ext uri="{FF2B5EF4-FFF2-40B4-BE49-F238E27FC236}">
                  <a16:creationId xmlns:a16="http://schemas.microsoft.com/office/drawing/2014/main" id="{DBCFB3CD-CEDA-DCCD-2EB6-6680A408CD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00494" y="4844068"/>
              <a:ext cx="1310602" cy="1474428"/>
            </a:xfrm>
            <a:prstGeom prst="rect">
              <a:avLst/>
            </a:prstGeom>
          </p:spPr>
        </p:pic>
        <p:pic>
          <p:nvPicPr>
            <p:cNvPr id="3104" name="图片 3103">
              <a:extLst>
                <a:ext uri="{FF2B5EF4-FFF2-40B4-BE49-F238E27FC236}">
                  <a16:creationId xmlns:a16="http://schemas.microsoft.com/office/drawing/2014/main" id="{D77AD7AD-29BD-F4F5-29F1-974202D4EBC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80607" y="4855465"/>
              <a:ext cx="1383416" cy="765432"/>
            </a:xfrm>
            <a:prstGeom prst="rect">
              <a:avLst/>
            </a:prstGeom>
          </p:spPr>
        </p:pic>
        <p:pic>
          <p:nvPicPr>
            <p:cNvPr id="3106" name="图片 3105">
              <a:extLst>
                <a:ext uri="{FF2B5EF4-FFF2-40B4-BE49-F238E27FC236}">
                  <a16:creationId xmlns:a16="http://schemas.microsoft.com/office/drawing/2014/main" id="{CA7C3556-09DB-C9DD-88A1-BE6D9136AC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77671" y="5620897"/>
              <a:ext cx="1658480" cy="659529"/>
            </a:xfrm>
            <a:prstGeom prst="rect">
              <a:avLst/>
            </a:prstGeom>
          </p:spPr>
        </p:pic>
      </p:grpSp>
      <p:sp>
        <p:nvSpPr>
          <p:cNvPr id="2" name="灯片编号占位符 1">
            <a:extLst>
              <a:ext uri="{FF2B5EF4-FFF2-40B4-BE49-F238E27FC236}">
                <a16:creationId xmlns:a16="http://schemas.microsoft.com/office/drawing/2014/main" id="{43652836-7F34-8D89-61F9-162257BC4148}"/>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9D6827FC-905D-3E0A-D45D-CC89CB8D14E3}"/>
              </a:ext>
            </a:extLst>
          </p:cNvPr>
          <p:cNvGrpSpPr/>
          <p:nvPr/>
        </p:nvGrpSpPr>
        <p:grpSpPr>
          <a:xfrm>
            <a:off x="578336" y="3011462"/>
            <a:ext cx="4378384" cy="3668824"/>
            <a:chOff x="578336" y="3011462"/>
            <a:chExt cx="4378384" cy="3668824"/>
          </a:xfrm>
        </p:grpSpPr>
        <p:sp>
          <p:nvSpPr>
            <p:cNvPr id="30" name="矩形 4">
              <a:extLst>
                <a:ext uri="{FF2B5EF4-FFF2-40B4-BE49-F238E27FC236}">
                  <a16:creationId xmlns:a16="http://schemas.microsoft.com/office/drawing/2014/main" id="{F81F1FB0-7344-40B5-4ACA-DEF2C8EB7AAF}"/>
                </a:ext>
              </a:extLst>
            </p:cNvPr>
            <p:cNvSpPr>
              <a:spLocks noChangeArrowheads="1"/>
            </p:cNvSpPr>
            <p:nvPr/>
          </p:nvSpPr>
          <p:spPr bwMode="auto">
            <a:xfrm>
              <a:off x="578336" y="3011462"/>
              <a:ext cx="3300904"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曲面分割与组件布局</a:t>
              </a:r>
            </a:p>
          </p:txBody>
        </p:sp>
        <p:grpSp>
          <p:nvGrpSpPr>
            <p:cNvPr id="111" name="组合 110">
              <a:extLst>
                <a:ext uri="{FF2B5EF4-FFF2-40B4-BE49-F238E27FC236}">
                  <a16:creationId xmlns:a16="http://schemas.microsoft.com/office/drawing/2014/main" id="{2FB27519-0D9E-D34F-3782-F83D3AEC49AF}"/>
                </a:ext>
              </a:extLst>
            </p:cNvPr>
            <p:cNvGrpSpPr/>
            <p:nvPr/>
          </p:nvGrpSpPr>
          <p:grpSpPr>
            <a:xfrm>
              <a:off x="2584822" y="3522895"/>
              <a:ext cx="1945831" cy="1218468"/>
              <a:chOff x="2512687" y="3496931"/>
              <a:chExt cx="1945831" cy="1218468"/>
            </a:xfrm>
          </p:grpSpPr>
          <p:pic>
            <p:nvPicPr>
              <p:cNvPr id="108" name="图片 107">
                <a:extLst>
                  <a:ext uri="{FF2B5EF4-FFF2-40B4-BE49-F238E27FC236}">
                    <a16:creationId xmlns:a16="http://schemas.microsoft.com/office/drawing/2014/main" id="{0973B57E-299D-C04D-E5FD-A6E7DD847AE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12687" y="3496931"/>
                <a:ext cx="908127" cy="1218468"/>
              </a:xfrm>
              <a:prstGeom prst="rect">
                <a:avLst/>
              </a:prstGeom>
            </p:spPr>
          </p:pic>
          <p:pic>
            <p:nvPicPr>
              <p:cNvPr id="109" name="图片 108">
                <a:extLst>
                  <a:ext uri="{FF2B5EF4-FFF2-40B4-BE49-F238E27FC236}">
                    <a16:creationId xmlns:a16="http://schemas.microsoft.com/office/drawing/2014/main" id="{B581F6C1-CD44-987B-13AE-9047062334D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97671" y="3496931"/>
                <a:ext cx="860847" cy="1218468"/>
              </a:xfrm>
              <a:prstGeom prst="rect">
                <a:avLst/>
              </a:prstGeom>
            </p:spPr>
          </p:pic>
          <p:sp>
            <p:nvSpPr>
              <p:cNvPr id="110" name="十字形 109">
                <a:extLst>
                  <a:ext uri="{FF2B5EF4-FFF2-40B4-BE49-F238E27FC236}">
                    <a16:creationId xmlns:a16="http://schemas.microsoft.com/office/drawing/2014/main" id="{4E7EDA1C-826F-9D5D-376D-0B82B238743E}"/>
                  </a:ext>
                </a:extLst>
              </p:cNvPr>
              <p:cNvSpPr/>
              <p:nvPr/>
            </p:nvSpPr>
            <p:spPr>
              <a:xfrm>
                <a:off x="3411319" y="3981822"/>
                <a:ext cx="194947" cy="197030"/>
              </a:xfrm>
              <a:prstGeom prst="plus">
                <a:avLst>
                  <a:gd name="adj" fmla="val 3556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4" name="图片 3">
              <a:extLst>
                <a:ext uri="{FF2B5EF4-FFF2-40B4-BE49-F238E27FC236}">
                  <a16:creationId xmlns:a16="http://schemas.microsoft.com/office/drawing/2014/main" id="{BD6209AD-21BD-990A-45AE-A4449B7E684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40254" y="4918421"/>
              <a:ext cx="1822711" cy="1398960"/>
            </a:xfrm>
            <a:prstGeom prst="rect">
              <a:avLst/>
            </a:prstGeom>
          </p:spPr>
        </p:pic>
        <p:grpSp>
          <p:nvGrpSpPr>
            <p:cNvPr id="6" name="组合 5">
              <a:extLst>
                <a:ext uri="{FF2B5EF4-FFF2-40B4-BE49-F238E27FC236}">
                  <a16:creationId xmlns:a16="http://schemas.microsoft.com/office/drawing/2014/main" id="{34DF6E07-EF57-4CB1-3DCE-D6A40EE91766}"/>
                </a:ext>
              </a:extLst>
            </p:cNvPr>
            <p:cNvGrpSpPr/>
            <p:nvPr/>
          </p:nvGrpSpPr>
          <p:grpSpPr>
            <a:xfrm>
              <a:off x="3242517" y="4903861"/>
              <a:ext cx="1714203" cy="845780"/>
              <a:chOff x="3217385" y="3383722"/>
              <a:chExt cx="1714203" cy="845780"/>
            </a:xfrm>
          </p:grpSpPr>
          <p:pic>
            <p:nvPicPr>
              <p:cNvPr id="7" name="图片 6">
                <a:extLst>
                  <a:ext uri="{FF2B5EF4-FFF2-40B4-BE49-F238E27FC236}">
                    <a16:creationId xmlns:a16="http://schemas.microsoft.com/office/drawing/2014/main" id="{4C1CED03-0D38-5131-E1EA-9479F2635D1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653323" y="3383722"/>
                <a:ext cx="278265" cy="845780"/>
              </a:xfrm>
              <a:prstGeom prst="rect">
                <a:avLst/>
              </a:prstGeom>
            </p:spPr>
          </p:pic>
          <p:sp>
            <p:nvSpPr>
              <p:cNvPr id="8" name="对话气泡: 圆角矩形 7">
                <a:extLst>
                  <a:ext uri="{FF2B5EF4-FFF2-40B4-BE49-F238E27FC236}">
                    <a16:creationId xmlns:a16="http://schemas.microsoft.com/office/drawing/2014/main" id="{0BDE6131-624E-3D93-C8A6-FADE2076465B}"/>
                  </a:ext>
                </a:extLst>
              </p:cNvPr>
              <p:cNvSpPr/>
              <p:nvPr/>
            </p:nvSpPr>
            <p:spPr>
              <a:xfrm>
                <a:off x="3217385" y="3448050"/>
                <a:ext cx="652086" cy="582519"/>
              </a:xfrm>
              <a:prstGeom prst="wedgeRoundRectCallout">
                <a:avLst>
                  <a:gd name="adj1" fmla="val 161754"/>
                  <a:gd name="adj2" fmla="val 2000"/>
                  <a:gd name="adj3" fmla="val 16667"/>
                </a:avLst>
              </a:prstGeom>
              <a:noFill/>
              <a:ln w="28575">
                <a:solidFill>
                  <a:srgbClr val="EB7C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 name="图片 8">
              <a:extLst>
                <a:ext uri="{FF2B5EF4-FFF2-40B4-BE49-F238E27FC236}">
                  <a16:creationId xmlns:a16="http://schemas.microsoft.com/office/drawing/2014/main" id="{0EA08999-69EB-ACA5-75CE-8FF79D051C9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08652" y="4300763"/>
              <a:ext cx="1667796" cy="1235316"/>
            </a:xfrm>
            <a:prstGeom prst="rect">
              <a:avLst/>
            </a:prstGeom>
          </p:spPr>
        </p:pic>
        <p:sp>
          <p:nvSpPr>
            <p:cNvPr id="10" name="文本框 9">
              <a:extLst>
                <a:ext uri="{FF2B5EF4-FFF2-40B4-BE49-F238E27FC236}">
                  <a16:creationId xmlns:a16="http://schemas.microsoft.com/office/drawing/2014/main" id="{24FF73A3-926A-41CD-EB6F-142C86F75FD1}"/>
                </a:ext>
              </a:extLst>
            </p:cNvPr>
            <p:cNvSpPr txBox="1"/>
            <p:nvPr/>
          </p:nvSpPr>
          <p:spPr>
            <a:xfrm>
              <a:off x="1055767" y="6341732"/>
              <a:ext cx="3564545" cy="338554"/>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非定向曲面的分割与组件布局</a:t>
              </a:r>
            </a:p>
          </p:txBody>
        </p:sp>
      </p:grpSp>
    </p:spTree>
    <p:extLst>
      <p:ext uri="{BB962C8B-B14F-4D97-AF65-F5344CB8AC3E}">
        <p14:creationId xmlns:p14="http://schemas.microsoft.com/office/powerpoint/2010/main" val="4031191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验证算例</a:t>
            </a:r>
            <a:r>
              <a:rPr lang="en-US" altLang="zh-CN" sz="3200" b="1" dirty="0">
                <a:solidFill>
                  <a:schemeClr val="bg1"/>
                </a:solidFill>
                <a:latin typeface="微软雅黑" panose="020B0503020204020204" pitchFamily="34" charset="-122"/>
                <a:ea typeface="微软雅黑" panose="020B0503020204020204" pitchFamily="34" charset="-122"/>
              </a:rPr>
              <a:t>4</a:t>
            </a:r>
            <a:r>
              <a:rPr lang="zh-CN" altLang="en-US" sz="3200" b="1" dirty="0">
                <a:solidFill>
                  <a:schemeClr val="bg1"/>
                </a:solidFill>
                <a:latin typeface="微软雅黑" panose="020B0503020204020204" pitchFamily="34" charset="-122"/>
                <a:ea typeface="微软雅黑" panose="020B0503020204020204" pitchFamily="34" charset="-122"/>
              </a:rPr>
              <a:t>：三通管道算例</a:t>
            </a:r>
          </a:p>
        </p:txBody>
      </p:sp>
      <p:grpSp>
        <p:nvGrpSpPr>
          <p:cNvPr id="2" name="组合 1">
            <a:extLst>
              <a:ext uri="{FF2B5EF4-FFF2-40B4-BE49-F238E27FC236}">
                <a16:creationId xmlns:a16="http://schemas.microsoft.com/office/drawing/2014/main" id="{CF8DF7B5-9E51-9C68-2626-E00AC12FBC8E}"/>
              </a:ext>
            </a:extLst>
          </p:cNvPr>
          <p:cNvGrpSpPr/>
          <p:nvPr/>
        </p:nvGrpSpPr>
        <p:grpSpPr>
          <a:xfrm>
            <a:off x="513578" y="575568"/>
            <a:ext cx="4163196" cy="2738803"/>
            <a:chOff x="513578" y="575568"/>
            <a:chExt cx="4163196" cy="2738803"/>
          </a:xfrm>
        </p:grpSpPr>
        <p:pic>
          <p:nvPicPr>
            <p:cNvPr id="20" name="图片 19">
              <a:extLst>
                <a:ext uri="{FF2B5EF4-FFF2-40B4-BE49-F238E27FC236}">
                  <a16:creationId xmlns:a16="http://schemas.microsoft.com/office/drawing/2014/main" id="{8C47363A-3601-148C-52B6-AE857EFA6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01" y="1027072"/>
              <a:ext cx="3593873" cy="2287299"/>
            </a:xfrm>
            <a:prstGeom prst="rect">
              <a:avLst/>
            </a:prstGeom>
          </p:spPr>
        </p:pic>
        <p:sp>
          <p:nvSpPr>
            <p:cNvPr id="21" name="矩形 4">
              <a:extLst>
                <a:ext uri="{FF2B5EF4-FFF2-40B4-BE49-F238E27FC236}">
                  <a16:creationId xmlns:a16="http://schemas.microsoft.com/office/drawing/2014/main" id="{1A1D9444-3D3B-5F76-EBAD-C940D562ED0E}"/>
                </a:ext>
              </a:extLst>
            </p:cNvPr>
            <p:cNvSpPr>
              <a:spLocks noChangeArrowheads="1"/>
            </p:cNvSpPr>
            <p:nvPr/>
          </p:nvSpPr>
          <p:spPr bwMode="auto">
            <a:xfrm>
              <a:off x="513578" y="575568"/>
              <a:ext cx="3300904"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边界条件与几何尺寸</a:t>
              </a:r>
            </a:p>
          </p:txBody>
        </p:sp>
      </p:grpSp>
      <p:grpSp>
        <p:nvGrpSpPr>
          <p:cNvPr id="5" name="组合 4">
            <a:extLst>
              <a:ext uri="{FF2B5EF4-FFF2-40B4-BE49-F238E27FC236}">
                <a16:creationId xmlns:a16="http://schemas.microsoft.com/office/drawing/2014/main" id="{868C298B-A536-246E-C6CE-728EC8B1F98C}"/>
              </a:ext>
            </a:extLst>
          </p:cNvPr>
          <p:cNvGrpSpPr/>
          <p:nvPr/>
        </p:nvGrpSpPr>
        <p:grpSpPr>
          <a:xfrm>
            <a:off x="5796914" y="3065037"/>
            <a:ext cx="5687309" cy="3542027"/>
            <a:chOff x="5796914" y="3065037"/>
            <a:chExt cx="5687309" cy="3542027"/>
          </a:xfrm>
        </p:grpSpPr>
        <p:grpSp>
          <p:nvGrpSpPr>
            <p:cNvPr id="50" name="组合 49">
              <a:extLst>
                <a:ext uri="{FF2B5EF4-FFF2-40B4-BE49-F238E27FC236}">
                  <a16:creationId xmlns:a16="http://schemas.microsoft.com/office/drawing/2014/main" id="{32BCF3EF-CC84-83B5-2EC5-53F1A3C39631}"/>
                </a:ext>
              </a:extLst>
            </p:cNvPr>
            <p:cNvGrpSpPr/>
            <p:nvPr/>
          </p:nvGrpSpPr>
          <p:grpSpPr>
            <a:xfrm>
              <a:off x="5796914" y="3065037"/>
              <a:ext cx="5203726" cy="2436600"/>
              <a:chOff x="5805041" y="3065037"/>
              <a:chExt cx="5203726" cy="2436600"/>
            </a:xfrm>
          </p:grpSpPr>
          <p:sp>
            <p:nvSpPr>
              <p:cNvPr id="52" name="矩形 4">
                <a:extLst>
                  <a:ext uri="{FF2B5EF4-FFF2-40B4-BE49-F238E27FC236}">
                    <a16:creationId xmlns:a16="http://schemas.microsoft.com/office/drawing/2014/main" id="{47F42D78-608B-3DF8-92D2-C71221055128}"/>
                  </a:ext>
                </a:extLst>
              </p:cNvPr>
              <p:cNvSpPr>
                <a:spLocks noChangeArrowheads="1"/>
              </p:cNvSpPr>
              <p:nvPr/>
            </p:nvSpPr>
            <p:spPr bwMode="auto">
              <a:xfrm>
                <a:off x="5805041" y="3065037"/>
                <a:ext cx="3300904"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结构演化与最终设计</a:t>
                </a:r>
              </a:p>
            </p:txBody>
          </p:sp>
          <p:pic>
            <p:nvPicPr>
              <p:cNvPr id="54" name="图片 53">
                <a:extLst>
                  <a:ext uri="{FF2B5EF4-FFF2-40B4-BE49-F238E27FC236}">
                    <a16:creationId xmlns:a16="http://schemas.microsoft.com/office/drawing/2014/main" id="{76981E47-72C1-11D7-B678-A1EC9B3354DA}"/>
                  </a:ext>
                </a:extLst>
              </p:cNvPr>
              <p:cNvPicPr>
                <a:picLocks noChangeAspect="1"/>
              </p:cNvPicPr>
              <p:nvPr/>
            </p:nvPicPr>
            <p:blipFill rotWithShape="1">
              <a:blip r:embed="rId4">
                <a:extLst>
                  <a:ext uri="{28A0092B-C50C-407E-A947-70E740481C1C}">
                    <a14:useLocalDpi xmlns:a14="http://schemas.microsoft.com/office/drawing/2010/main" val="0"/>
                  </a:ext>
                </a:extLst>
              </a:blip>
              <a:srcRect l="1454" t="1059" r="4056" b="46291"/>
              <a:stretch/>
            </p:blipFill>
            <p:spPr>
              <a:xfrm>
                <a:off x="6686051" y="3521858"/>
                <a:ext cx="4322716" cy="1979779"/>
              </a:xfrm>
              <a:prstGeom prst="rect">
                <a:avLst/>
              </a:prstGeom>
            </p:spPr>
          </p:pic>
        </p:grpSp>
        <p:grpSp>
          <p:nvGrpSpPr>
            <p:cNvPr id="12" name="组合 11">
              <a:extLst>
                <a:ext uri="{FF2B5EF4-FFF2-40B4-BE49-F238E27FC236}">
                  <a16:creationId xmlns:a16="http://schemas.microsoft.com/office/drawing/2014/main" id="{B4CB9D62-DF6A-78E2-1775-84D94F95B152}"/>
                </a:ext>
              </a:extLst>
            </p:cNvPr>
            <p:cNvGrpSpPr/>
            <p:nvPr/>
          </p:nvGrpSpPr>
          <p:grpSpPr>
            <a:xfrm>
              <a:off x="6172707" y="5479600"/>
              <a:ext cx="5311516" cy="1127464"/>
              <a:chOff x="6195605" y="5508175"/>
              <a:chExt cx="5311516" cy="1127464"/>
            </a:xfrm>
          </p:grpSpPr>
          <p:pic>
            <p:nvPicPr>
              <p:cNvPr id="57" name="图片 56">
                <a:extLst>
                  <a:ext uri="{FF2B5EF4-FFF2-40B4-BE49-F238E27FC236}">
                    <a16:creationId xmlns:a16="http://schemas.microsoft.com/office/drawing/2014/main" id="{8CF8C9E9-2029-2710-CFBA-F1F80DF01007}"/>
                  </a:ext>
                </a:extLst>
              </p:cNvPr>
              <p:cNvPicPr>
                <a:picLocks noChangeAspect="1"/>
              </p:cNvPicPr>
              <p:nvPr/>
            </p:nvPicPr>
            <p:blipFill rotWithShape="1">
              <a:blip r:embed="rId4">
                <a:extLst>
                  <a:ext uri="{28A0092B-C50C-407E-A947-70E740481C1C}">
                    <a14:useLocalDpi xmlns:a14="http://schemas.microsoft.com/office/drawing/2010/main" val="0"/>
                  </a:ext>
                </a:extLst>
              </a:blip>
              <a:srcRect l="24393" t="64445" r="5253" b="12232"/>
              <a:stretch/>
            </p:blipFill>
            <p:spPr>
              <a:xfrm>
                <a:off x="7475523" y="5508175"/>
                <a:ext cx="4031598" cy="1127463"/>
              </a:xfrm>
              <a:prstGeom prst="rect">
                <a:avLst/>
              </a:prstGeom>
            </p:spPr>
          </p:pic>
          <p:pic>
            <p:nvPicPr>
              <p:cNvPr id="58" name="图片 57">
                <a:extLst>
                  <a:ext uri="{FF2B5EF4-FFF2-40B4-BE49-F238E27FC236}">
                    <a16:creationId xmlns:a16="http://schemas.microsoft.com/office/drawing/2014/main" id="{D52E9EB5-2167-9BA2-AC11-1476E9195E1F}"/>
                  </a:ext>
                </a:extLst>
              </p:cNvPr>
              <p:cNvPicPr>
                <a:picLocks noChangeAspect="1"/>
              </p:cNvPicPr>
              <p:nvPr/>
            </p:nvPicPr>
            <p:blipFill rotWithShape="1">
              <a:blip r:embed="rId5">
                <a:extLst>
                  <a:ext uri="{28A0092B-C50C-407E-A947-70E740481C1C}">
                    <a14:useLocalDpi xmlns:a14="http://schemas.microsoft.com/office/drawing/2010/main" val="0"/>
                  </a:ext>
                </a:extLst>
              </a:blip>
              <a:srcRect l="22916" r="20416" b="2973"/>
              <a:stretch/>
            </p:blipFill>
            <p:spPr>
              <a:xfrm>
                <a:off x="6195605" y="5525367"/>
                <a:ext cx="1270576" cy="1110272"/>
              </a:xfrm>
              <a:prstGeom prst="rect">
                <a:avLst/>
              </a:prstGeom>
            </p:spPr>
          </p:pic>
        </p:grpSp>
      </p:grpSp>
      <p:grpSp>
        <p:nvGrpSpPr>
          <p:cNvPr id="9" name="组合 8">
            <a:extLst>
              <a:ext uri="{FF2B5EF4-FFF2-40B4-BE49-F238E27FC236}">
                <a16:creationId xmlns:a16="http://schemas.microsoft.com/office/drawing/2014/main" id="{7EB9EE98-5882-AB7E-A8EA-22E3C76691F7}"/>
              </a:ext>
            </a:extLst>
          </p:cNvPr>
          <p:cNvGrpSpPr/>
          <p:nvPr/>
        </p:nvGrpSpPr>
        <p:grpSpPr>
          <a:xfrm>
            <a:off x="513578" y="3429000"/>
            <a:ext cx="4264990" cy="3200358"/>
            <a:chOff x="513578" y="3429000"/>
            <a:chExt cx="4264990" cy="3200358"/>
          </a:xfrm>
        </p:grpSpPr>
        <p:pic>
          <p:nvPicPr>
            <p:cNvPr id="8" name="图片 7">
              <a:extLst>
                <a:ext uri="{FF2B5EF4-FFF2-40B4-BE49-F238E27FC236}">
                  <a16:creationId xmlns:a16="http://schemas.microsoft.com/office/drawing/2014/main" id="{40BB49AE-C864-3B98-B7E8-9ECC6082EF35}"/>
                </a:ext>
              </a:extLst>
            </p:cNvPr>
            <p:cNvPicPr>
              <a:picLocks noChangeAspect="1"/>
            </p:cNvPicPr>
            <p:nvPr/>
          </p:nvPicPr>
          <p:blipFill>
            <a:blip r:embed="rId6"/>
            <a:stretch>
              <a:fillRect/>
            </a:stretch>
          </p:blipFill>
          <p:spPr>
            <a:xfrm>
              <a:off x="986615" y="3903259"/>
              <a:ext cx="3683192" cy="2360104"/>
            </a:xfrm>
            <a:prstGeom prst="rect">
              <a:avLst/>
            </a:prstGeom>
          </p:spPr>
        </p:pic>
        <p:grpSp>
          <p:nvGrpSpPr>
            <p:cNvPr id="6" name="组合 5">
              <a:extLst>
                <a:ext uri="{FF2B5EF4-FFF2-40B4-BE49-F238E27FC236}">
                  <a16:creationId xmlns:a16="http://schemas.microsoft.com/office/drawing/2014/main" id="{F7EE580E-260B-3A4E-3844-66E6DF3A0961}"/>
                </a:ext>
              </a:extLst>
            </p:cNvPr>
            <p:cNvGrpSpPr/>
            <p:nvPr/>
          </p:nvGrpSpPr>
          <p:grpSpPr>
            <a:xfrm>
              <a:off x="513578" y="3429000"/>
              <a:ext cx="4264990" cy="3200358"/>
              <a:chOff x="513578" y="3314371"/>
              <a:chExt cx="4264990" cy="3200358"/>
            </a:xfrm>
          </p:grpSpPr>
          <p:sp>
            <p:nvSpPr>
              <p:cNvPr id="23" name="矩形 4">
                <a:extLst>
                  <a:ext uri="{FF2B5EF4-FFF2-40B4-BE49-F238E27FC236}">
                    <a16:creationId xmlns:a16="http://schemas.microsoft.com/office/drawing/2014/main" id="{F65D7637-342D-8B6B-7ABB-6DEF3B6A8474}"/>
                  </a:ext>
                </a:extLst>
              </p:cNvPr>
              <p:cNvSpPr>
                <a:spLocks noChangeArrowheads="1"/>
              </p:cNvSpPr>
              <p:nvPr/>
            </p:nvSpPr>
            <p:spPr bwMode="auto">
              <a:xfrm>
                <a:off x="513578" y="3314371"/>
                <a:ext cx="2993127"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几何分割与参数化</a:t>
                </a:r>
              </a:p>
            </p:txBody>
          </p:sp>
          <p:sp>
            <p:nvSpPr>
              <p:cNvPr id="24" name="文本框 23">
                <a:extLst>
                  <a:ext uri="{FF2B5EF4-FFF2-40B4-BE49-F238E27FC236}">
                    <a16:creationId xmlns:a16="http://schemas.microsoft.com/office/drawing/2014/main" id="{69D4587C-0A21-FB34-D020-8ED791EDD1AB}"/>
                  </a:ext>
                </a:extLst>
              </p:cNvPr>
              <p:cNvSpPr txBox="1"/>
              <p:nvPr/>
            </p:nvSpPr>
            <p:spPr>
              <a:xfrm>
                <a:off x="570984" y="6176175"/>
                <a:ext cx="4207584" cy="338554"/>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全局参数化由分片参数化的组合实现</a:t>
                </a:r>
              </a:p>
            </p:txBody>
          </p:sp>
        </p:grpSp>
      </p:grpSp>
      <p:grpSp>
        <p:nvGrpSpPr>
          <p:cNvPr id="4" name="组合 3">
            <a:extLst>
              <a:ext uri="{FF2B5EF4-FFF2-40B4-BE49-F238E27FC236}">
                <a16:creationId xmlns:a16="http://schemas.microsoft.com/office/drawing/2014/main" id="{CD668C8D-B47E-5047-386A-54C6D11EC350}"/>
              </a:ext>
            </a:extLst>
          </p:cNvPr>
          <p:cNvGrpSpPr/>
          <p:nvPr/>
        </p:nvGrpSpPr>
        <p:grpSpPr>
          <a:xfrm>
            <a:off x="5796914" y="573680"/>
            <a:ext cx="5216287" cy="2491853"/>
            <a:chOff x="5796914" y="573680"/>
            <a:chExt cx="5216287" cy="2491853"/>
          </a:xfrm>
        </p:grpSpPr>
        <p:pic>
          <p:nvPicPr>
            <p:cNvPr id="26" name="图片 25">
              <a:extLst>
                <a:ext uri="{FF2B5EF4-FFF2-40B4-BE49-F238E27FC236}">
                  <a16:creationId xmlns:a16="http://schemas.microsoft.com/office/drawing/2014/main" id="{4A63F44D-655B-5AE1-0DF2-1DF2BE6CC311}"/>
                </a:ext>
              </a:extLst>
            </p:cNvPr>
            <p:cNvPicPr>
              <a:picLocks noChangeAspect="1"/>
            </p:cNvPicPr>
            <p:nvPr/>
          </p:nvPicPr>
          <p:blipFill rotWithShape="1">
            <a:blip r:embed="rId7">
              <a:extLst>
                <a:ext uri="{28A0092B-C50C-407E-A947-70E740481C1C}">
                  <a14:useLocalDpi xmlns:a14="http://schemas.microsoft.com/office/drawing/2010/main" val="0"/>
                </a:ext>
              </a:extLst>
            </a:blip>
            <a:srcRect b="9183"/>
            <a:stretch/>
          </p:blipFill>
          <p:spPr>
            <a:xfrm>
              <a:off x="6635291" y="995528"/>
              <a:ext cx="4377910" cy="2070005"/>
            </a:xfrm>
            <a:prstGeom prst="rect">
              <a:avLst/>
            </a:prstGeom>
          </p:spPr>
        </p:pic>
        <p:sp>
          <p:nvSpPr>
            <p:cNvPr id="27" name="矩形 4">
              <a:extLst>
                <a:ext uri="{FF2B5EF4-FFF2-40B4-BE49-F238E27FC236}">
                  <a16:creationId xmlns:a16="http://schemas.microsoft.com/office/drawing/2014/main" id="{CF4F0BCF-F009-C2EC-090E-51239F48C8BB}"/>
                </a:ext>
              </a:extLst>
            </p:cNvPr>
            <p:cNvSpPr>
              <a:spLocks noChangeArrowheads="1"/>
            </p:cNvSpPr>
            <p:nvPr/>
          </p:nvSpPr>
          <p:spPr bwMode="auto">
            <a:xfrm>
              <a:off x="5796914" y="573680"/>
              <a:ext cx="1762021"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初始布局</a:t>
              </a:r>
            </a:p>
          </p:txBody>
        </p:sp>
      </p:grpSp>
      <p:sp>
        <p:nvSpPr>
          <p:cNvPr id="7" name="灯片编号占位符 1">
            <a:extLst>
              <a:ext uri="{FF2B5EF4-FFF2-40B4-BE49-F238E27FC236}">
                <a16:creationId xmlns:a16="http://schemas.microsoft.com/office/drawing/2014/main" id="{D15E30E8-FB7A-E3C7-2310-AC3F4E8CA052}"/>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4157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研究小结</a:t>
            </a:r>
          </a:p>
        </p:txBody>
      </p:sp>
      <p:sp>
        <p:nvSpPr>
          <p:cNvPr id="29" name="文本框 28">
            <a:extLst>
              <a:ext uri="{FF2B5EF4-FFF2-40B4-BE49-F238E27FC236}">
                <a16:creationId xmlns:a16="http://schemas.microsoft.com/office/drawing/2014/main" id="{4E269DFC-4830-5E88-0BA6-00A62C13FDEF}"/>
              </a:ext>
            </a:extLst>
          </p:cNvPr>
          <p:cNvSpPr txBox="1"/>
          <p:nvPr/>
        </p:nvSpPr>
        <p:spPr>
          <a:xfrm>
            <a:off x="637084" y="4777887"/>
            <a:ext cx="9697541" cy="1842940"/>
          </a:xfrm>
          <a:prstGeom prst="rect">
            <a:avLst/>
          </a:prstGeom>
          <a:noFill/>
        </p:spPr>
        <p:txBody>
          <a:bodyPr wrap="square" rtlCol="0">
            <a:spAutoFit/>
          </a:bodyPr>
          <a:lstStyle>
            <a:defPPr>
              <a:defRPr lang="zh-CN"/>
            </a:defPPr>
            <a:lvl1pPr marL="342900" marR="0" lvl="0" indent="-342900" fontAlgn="auto">
              <a:lnSpc>
                <a:spcPct val="150000"/>
              </a:lnSpc>
              <a:spcBef>
                <a:spcPts val="0"/>
              </a:spcBef>
              <a:spcAft>
                <a:spcPts val="600"/>
              </a:spcAft>
              <a:buClr>
                <a:srgbClr val="C00000"/>
              </a:buClr>
              <a:buSzTx/>
              <a:buFont typeface="Wingdings" panose="05000000000000000000" pitchFamily="2" charset="2"/>
              <a:buChar char="ü"/>
              <a:tabLst/>
              <a:defRPr sz="2400" b="1">
                <a:solidFill>
                  <a:srgbClr val="003399"/>
                </a:solidFill>
                <a:latin typeface="微软雅黑" panose="020B0503020204020204" pitchFamily="34" charset="-122"/>
                <a:ea typeface="微软雅黑" panose="020B0503020204020204" pitchFamily="34" charset="-122"/>
              </a:defRPr>
            </a:lvl1pPr>
          </a:lstStyle>
          <a:p>
            <a:pPr>
              <a:buFont typeface="Wingdings" panose="05000000000000000000" pitchFamily="2" charset="2"/>
              <a:buChar char="p"/>
            </a:pPr>
            <a:r>
              <a:rPr lang="zh-CN" altLang="en-US" dirty="0"/>
              <a:t>优化层面：其他力学问题（特征值、动力学、大变形）</a:t>
            </a:r>
            <a:endParaRPr lang="en-US" altLang="zh-CN" dirty="0"/>
          </a:p>
          <a:p>
            <a:pPr>
              <a:buFont typeface="Wingdings" panose="05000000000000000000" pitchFamily="2" charset="2"/>
              <a:buChar char="p"/>
            </a:pPr>
            <a:r>
              <a:rPr lang="zh-CN" altLang="en-US" dirty="0"/>
              <a:t>其他物理场（声光电磁热）其他应用领域（建筑、可穿戴电子器件</a:t>
            </a:r>
            <a:endParaRPr lang="en-US" altLang="zh-CN" dirty="0"/>
          </a:p>
          <a:p>
            <a:pPr>
              <a:buFont typeface="Wingdings" panose="05000000000000000000" pitchFamily="2" charset="2"/>
              <a:buChar char="p"/>
            </a:pPr>
            <a:r>
              <a:rPr lang="zh-CN" altLang="en-US" dirty="0"/>
              <a:t>计算层面：曲面域相关数值计算</a:t>
            </a:r>
            <a:r>
              <a:rPr lang="en-US" altLang="zh-CN" dirty="0"/>
              <a:t>…</a:t>
            </a:r>
          </a:p>
        </p:txBody>
      </p:sp>
      <p:grpSp>
        <p:nvGrpSpPr>
          <p:cNvPr id="2" name="组合 1">
            <a:extLst>
              <a:ext uri="{FF2B5EF4-FFF2-40B4-BE49-F238E27FC236}">
                <a16:creationId xmlns:a16="http://schemas.microsoft.com/office/drawing/2014/main" id="{20B9748F-B348-DBE6-C896-E8C630D17A8C}"/>
              </a:ext>
            </a:extLst>
          </p:cNvPr>
          <p:cNvGrpSpPr/>
          <p:nvPr/>
        </p:nvGrpSpPr>
        <p:grpSpPr>
          <a:xfrm>
            <a:off x="637084" y="674358"/>
            <a:ext cx="10737285" cy="3941848"/>
            <a:chOff x="637084" y="245334"/>
            <a:chExt cx="10737285" cy="3941848"/>
          </a:xfrm>
        </p:grpSpPr>
        <p:sp>
          <p:nvSpPr>
            <p:cNvPr id="23" name="TextBox 19">
              <a:extLst>
                <a:ext uri="{FF2B5EF4-FFF2-40B4-BE49-F238E27FC236}">
                  <a16:creationId xmlns:a16="http://schemas.microsoft.com/office/drawing/2014/main" id="{598AB857-1C59-19C6-1F34-B05079E030D4}"/>
                </a:ext>
              </a:extLst>
            </p:cNvPr>
            <p:cNvSpPr txBox="1"/>
            <p:nvPr/>
          </p:nvSpPr>
          <p:spPr>
            <a:xfrm>
              <a:off x="637084" y="245334"/>
              <a:ext cx="10737285" cy="2473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600"/>
                </a:spcAft>
                <a:buClr>
                  <a:srgbClr val="C00000"/>
                </a:buClr>
                <a:buSzTx/>
                <a:buFont typeface="Wingdings" panose="05000000000000000000" pitchFamily="2" charset="2"/>
                <a:buChar char="ü"/>
                <a:tabLst/>
                <a:defRPr/>
              </a:pPr>
              <a:r>
                <a:rPr lang="zh-CN" altLang="en-US" sz="2400" b="1" dirty="0">
                  <a:solidFill>
                    <a:srgbClr val="003399"/>
                  </a:solidFill>
                  <a:latin typeface="微软雅黑" panose="020B0503020204020204" pitchFamily="34" charset="-122"/>
                  <a:ea typeface="微软雅黑" panose="020B0503020204020204" pitchFamily="34" charset="-122"/>
                </a:rPr>
                <a:t>提出了一种基于壳体模型的薄壁结构拓扑优化方法</a:t>
              </a:r>
              <a:endParaRPr lang="en-US" altLang="zh-CN" sz="2400" b="1" dirty="0">
                <a:solidFill>
                  <a:srgbClr val="003399"/>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600"/>
                </a:spcAft>
                <a:buClr>
                  <a:srgbClr val="C00000"/>
                </a:buClr>
                <a:buSzTx/>
                <a:buFont typeface="Wingdings" panose="05000000000000000000" pitchFamily="2" charset="2"/>
                <a:buChar char="ü"/>
                <a:tabLst/>
                <a:defRPr/>
              </a:pPr>
              <a:r>
                <a:rPr lang="zh-CN" altLang="en-US" sz="2400" b="1" dirty="0">
                  <a:solidFill>
                    <a:srgbClr val="003399"/>
                  </a:solidFill>
                  <a:latin typeface="微软雅黑" panose="020B0503020204020204" pitchFamily="34" charset="-122"/>
                  <a:ea typeface="微软雅黑" panose="020B0503020204020204" pitchFamily="34" charset="-122"/>
                </a:rPr>
                <a:t>结合了移动可变形组件法、共形参数化、曲面切割和多面片拼接技术</a:t>
              </a:r>
              <a:endParaRPr lang="en-US" altLang="zh-CN" sz="2400" b="1" dirty="0">
                <a:solidFill>
                  <a:srgbClr val="003399"/>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600"/>
                </a:spcAft>
                <a:buClr>
                  <a:srgbClr val="C00000"/>
                </a:buClr>
                <a:buSzTx/>
                <a:buFont typeface="Wingdings" panose="05000000000000000000" pitchFamily="2" charset="2"/>
                <a:buChar char="ü"/>
                <a:tabLst/>
                <a:defRPr/>
              </a:pPr>
              <a:r>
                <a:rPr lang="zh-CN" altLang="en-US" sz="2400" b="1" dirty="0">
                  <a:solidFill>
                    <a:srgbClr val="003399"/>
                  </a:solidFill>
                  <a:latin typeface="微软雅黑" panose="020B0503020204020204" pitchFamily="34" charset="-122"/>
                  <a:ea typeface="微软雅黑" panose="020B0503020204020204" pitchFamily="34" charset="-122"/>
                </a:rPr>
                <a:t>基于网格模型描述，实现了与三维扫描技术、商业</a:t>
              </a:r>
              <a:r>
                <a:rPr lang="en-US" altLang="zh-CN" sz="2400" b="1" dirty="0">
                  <a:solidFill>
                    <a:srgbClr val="003399"/>
                  </a:solidFill>
                  <a:latin typeface="微软雅黑" panose="020B0503020204020204" pitchFamily="34" charset="-122"/>
                  <a:ea typeface="微软雅黑" panose="020B0503020204020204" pitchFamily="34" charset="-122"/>
                </a:rPr>
                <a:t>CAE</a:t>
              </a:r>
              <a:r>
                <a:rPr lang="zh-CN" altLang="en-US" sz="2400" b="1" dirty="0">
                  <a:solidFill>
                    <a:srgbClr val="003399"/>
                  </a:solidFill>
                  <a:latin typeface="微软雅黑" panose="020B0503020204020204" pitchFamily="34" charset="-122"/>
                  <a:ea typeface="微软雅黑" panose="020B0503020204020204" pitchFamily="34" charset="-122"/>
                </a:rPr>
                <a:t>软件的无缝衔接</a:t>
              </a:r>
              <a:endParaRPr lang="en-US" altLang="zh-CN" sz="2400" b="1" dirty="0">
                <a:solidFill>
                  <a:srgbClr val="003399"/>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600"/>
                </a:spcAft>
                <a:buClr>
                  <a:srgbClr val="C00000"/>
                </a:buClr>
                <a:buSzTx/>
                <a:buFont typeface="Wingdings" panose="05000000000000000000" pitchFamily="2" charset="2"/>
                <a:buChar char="ü"/>
                <a:tabLst/>
                <a:defRPr/>
              </a:pPr>
              <a:r>
                <a:rPr lang="zh-CN" altLang="en-US" sz="2400" b="1" dirty="0">
                  <a:solidFill>
                    <a:srgbClr val="003399"/>
                  </a:solidFill>
                  <a:latin typeface="微软雅黑" panose="020B0503020204020204" pitchFamily="34" charset="-122"/>
                  <a:ea typeface="微软雅黑" panose="020B0503020204020204" pitchFamily="34" charset="-122"/>
                </a:rPr>
                <a:t>设计变量少、收敛迭代快、设计结果边界清晰、可处理复杂曲面薄壁结构</a:t>
              </a:r>
              <a:endParaRPr lang="en-US" altLang="zh-CN" sz="2400" b="1" dirty="0">
                <a:solidFill>
                  <a:srgbClr val="003399"/>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A9DA9D04-B260-BB0A-7334-08D5382E5AD3}"/>
                </a:ext>
              </a:extLst>
            </p:cNvPr>
            <p:cNvGrpSpPr/>
            <p:nvPr/>
          </p:nvGrpSpPr>
          <p:grpSpPr>
            <a:xfrm>
              <a:off x="1284650" y="2912536"/>
              <a:ext cx="9320233" cy="1274646"/>
              <a:chOff x="1229188" y="2537526"/>
              <a:chExt cx="9320233" cy="1274646"/>
            </a:xfrm>
          </p:grpSpPr>
          <p:pic>
            <p:nvPicPr>
              <p:cNvPr id="63" name="图片 62">
                <a:extLst>
                  <a:ext uri="{FF2B5EF4-FFF2-40B4-BE49-F238E27FC236}">
                    <a16:creationId xmlns:a16="http://schemas.microsoft.com/office/drawing/2014/main" id="{100AE674-2E23-1AC6-4350-398C85996D08}"/>
                  </a:ext>
                </a:extLst>
              </p:cNvPr>
              <p:cNvPicPr>
                <a:picLocks noChangeAspect="1"/>
              </p:cNvPicPr>
              <p:nvPr/>
            </p:nvPicPr>
            <p:blipFill rotWithShape="1">
              <a:blip r:embed="rId3">
                <a:extLst>
                  <a:ext uri="{28A0092B-C50C-407E-A947-70E740481C1C}">
                    <a14:useLocalDpi xmlns:a14="http://schemas.microsoft.com/office/drawing/2010/main" val="0"/>
                  </a:ext>
                </a:extLst>
              </a:blip>
              <a:srcRect l="30919" t="6225" r="36041" b="3999"/>
              <a:stretch/>
            </p:blipFill>
            <p:spPr>
              <a:xfrm>
                <a:off x="1229188" y="2646639"/>
                <a:ext cx="1921655" cy="1121969"/>
              </a:xfrm>
              <a:prstGeom prst="rect">
                <a:avLst/>
              </a:prstGeom>
            </p:spPr>
          </p:pic>
          <p:pic>
            <p:nvPicPr>
              <p:cNvPr id="64" name="图片 63">
                <a:extLst>
                  <a:ext uri="{FF2B5EF4-FFF2-40B4-BE49-F238E27FC236}">
                    <a16:creationId xmlns:a16="http://schemas.microsoft.com/office/drawing/2014/main" id="{44E84CB6-F79C-D79C-6718-317900C934A2}"/>
                  </a:ext>
                </a:extLst>
              </p:cNvPr>
              <p:cNvPicPr>
                <a:picLocks noChangeAspect="1"/>
              </p:cNvPicPr>
              <p:nvPr/>
            </p:nvPicPr>
            <p:blipFill rotWithShape="1">
              <a:blip r:embed="rId4">
                <a:extLst>
                  <a:ext uri="{28A0092B-C50C-407E-A947-70E740481C1C}">
                    <a14:useLocalDpi xmlns:a14="http://schemas.microsoft.com/office/drawing/2010/main" val="0"/>
                  </a:ext>
                </a:extLst>
              </a:blip>
              <a:srcRect l="73256" t="3628" r="1029" b="4896"/>
              <a:stretch/>
            </p:blipFill>
            <p:spPr>
              <a:xfrm>
                <a:off x="9272521" y="2537526"/>
                <a:ext cx="1276900" cy="1264779"/>
              </a:xfrm>
              <a:prstGeom prst="rect">
                <a:avLst/>
              </a:prstGeom>
            </p:spPr>
          </p:pic>
          <p:pic>
            <p:nvPicPr>
              <p:cNvPr id="65" name="图片 64">
                <a:extLst>
                  <a:ext uri="{FF2B5EF4-FFF2-40B4-BE49-F238E27FC236}">
                    <a16:creationId xmlns:a16="http://schemas.microsoft.com/office/drawing/2014/main" id="{61447ABC-22FC-F5FD-C640-8B6797538997}"/>
                  </a:ext>
                </a:extLst>
              </p:cNvPr>
              <p:cNvPicPr>
                <a:picLocks noChangeAspect="1"/>
              </p:cNvPicPr>
              <p:nvPr/>
            </p:nvPicPr>
            <p:blipFill rotWithShape="1">
              <a:blip r:embed="rId5">
                <a:extLst>
                  <a:ext uri="{28A0092B-C50C-407E-A947-70E740481C1C}">
                    <a14:useLocalDpi xmlns:a14="http://schemas.microsoft.com/office/drawing/2010/main" val="0"/>
                  </a:ext>
                </a:extLst>
              </a:blip>
              <a:srcRect l="1949" t="64445" r="5035" b="12232"/>
              <a:stretch/>
            </p:blipFill>
            <p:spPr>
              <a:xfrm>
                <a:off x="3201782" y="2538848"/>
                <a:ext cx="6019800" cy="1273324"/>
              </a:xfrm>
              <a:prstGeom prst="rect">
                <a:avLst/>
              </a:prstGeom>
            </p:spPr>
          </p:pic>
        </p:grpSp>
      </p:grpSp>
      <p:sp>
        <p:nvSpPr>
          <p:cNvPr id="4" name="灯片编号占位符 1">
            <a:extLst>
              <a:ext uri="{FF2B5EF4-FFF2-40B4-BE49-F238E27FC236}">
                <a16:creationId xmlns:a16="http://schemas.microsoft.com/office/drawing/2014/main" id="{085EA0BD-00A8-8603-81E7-C4955D562CFD}"/>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860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58E2-F860-A71B-074B-6C9B841E87B8}"/>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20356F0F-C7D3-1E83-029A-B063FAAC9578}"/>
              </a:ext>
            </a:extLst>
          </p:cNvPr>
          <p:cNvSpPr/>
          <p:nvPr/>
        </p:nvSpPr>
        <p:spPr>
          <a:xfrm>
            <a:off x="0" y="2232025"/>
            <a:ext cx="12192000" cy="501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 </a:t>
            </a: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曲壳形貌设计（第四章）</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itchFamily="34" charset="-122"/>
            </a:endParaRPr>
          </a:p>
        </p:txBody>
      </p:sp>
    </p:spTree>
    <p:extLst>
      <p:ext uri="{BB962C8B-B14F-4D97-AF65-F5344CB8AC3E}">
        <p14:creationId xmlns:p14="http://schemas.microsoft.com/office/powerpoint/2010/main" val="594907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42474-6E4C-10D8-324E-89A3EF0807A2}"/>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21344AB7-250D-360B-78F1-121B195E8EA2}"/>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研究动机与问题描述</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74E8E072-2543-9315-88FA-B7AA9FDA255B}"/>
              </a:ext>
            </a:extLst>
          </p:cNvPr>
          <p:cNvGrpSpPr/>
          <p:nvPr/>
        </p:nvGrpSpPr>
        <p:grpSpPr>
          <a:xfrm>
            <a:off x="475905" y="656459"/>
            <a:ext cx="5029847" cy="2586249"/>
            <a:chOff x="475905" y="656459"/>
            <a:chExt cx="5029847" cy="2586249"/>
          </a:xfrm>
        </p:grpSpPr>
        <p:grpSp>
          <p:nvGrpSpPr>
            <p:cNvPr id="28" name="组合 27">
              <a:extLst>
                <a:ext uri="{FF2B5EF4-FFF2-40B4-BE49-F238E27FC236}">
                  <a16:creationId xmlns:a16="http://schemas.microsoft.com/office/drawing/2014/main" id="{D07A10D5-482E-C18A-F3EB-D0F3036E8808}"/>
                </a:ext>
              </a:extLst>
            </p:cNvPr>
            <p:cNvGrpSpPr/>
            <p:nvPr/>
          </p:nvGrpSpPr>
          <p:grpSpPr>
            <a:xfrm>
              <a:off x="1088417" y="1136016"/>
              <a:ext cx="4417335" cy="2106692"/>
              <a:chOff x="1075438" y="4056206"/>
              <a:chExt cx="4417335" cy="2106692"/>
            </a:xfrm>
          </p:grpSpPr>
          <p:sp>
            <p:nvSpPr>
              <p:cNvPr id="18" name="文本框 17">
                <a:extLst>
                  <a:ext uri="{FF2B5EF4-FFF2-40B4-BE49-F238E27FC236}">
                    <a16:creationId xmlns:a16="http://schemas.microsoft.com/office/drawing/2014/main" id="{DF27E2DF-2269-7460-FCD5-583C61E556E3}"/>
                  </a:ext>
                </a:extLst>
              </p:cNvPr>
              <p:cNvSpPr txBox="1"/>
              <p:nvPr/>
            </p:nvSpPr>
            <p:spPr>
              <a:xfrm>
                <a:off x="1076665" y="5793566"/>
                <a:ext cx="4329112" cy="369332"/>
              </a:xfrm>
              <a:prstGeom prst="rect">
                <a:avLst/>
              </a:prstGeom>
              <a:noFill/>
              <a:ln w="9525">
                <a:noFill/>
                <a:miter lim="800000"/>
                <a:headEnd/>
                <a:tailEnd/>
              </a:ln>
            </p:spPr>
            <p:txBody>
              <a:bodyPr wrap="square">
                <a:spAutoFit/>
              </a:bodyPr>
              <a:lstStyle>
                <a:defPPr>
                  <a:defRPr lang="zh-CN"/>
                </a:defPPr>
                <a:lvl1pPr algn="ctr">
                  <a:defRPr sz="2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800" dirty="0">
                    <a:solidFill>
                      <a:srgbClr val="002060"/>
                    </a:solidFill>
                  </a:rPr>
                  <a:t>纸桥结构</a:t>
                </a:r>
                <a:r>
                  <a:rPr lang="zh-CN" altLang="en-US" sz="1800" dirty="0">
                    <a:solidFill>
                      <a:srgbClr val="203864"/>
                    </a:solidFill>
                  </a:rPr>
                  <a:t>凹凸不平的</a:t>
                </a:r>
                <a:r>
                  <a:rPr lang="zh-CN" altLang="en-US" sz="1800" dirty="0"/>
                  <a:t>形貌可大幅提升刚度</a:t>
                </a:r>
                <a:endParaRPr lang="en-US" altLang="zh-CN" sz="1800" dirty="0"/>
              </a:p>
            </p:txBody>
          </p:sp>
          <p:pic>
            <p:nvPicPr>
              <p:cNvPr id="471" name="图片 470">
                <a:extLst>
                  <a:ext uri="{FF2B5EF4-FFF2-40B4-BE49-F238E27FC236}">
                    <a16:creationId xmlns:a16="http://schemas.microsoft.com/office/drawing/2014/main" id="{92F7A59C-EA88-040C-F5E6-CED025539CA6}"/>
                  </a:ext>
                </a:extLst>
              </p:cNvPr>
              <p:cNvPicPr>
                <a:picLocks noChangeAspect="1"/>
              </p:cNvPicPr>
              <p:nvPr/>
            </p:nvPicPr>
            <p:blipFill>
              <a:blip r:embed="rId3"/>
              <a:stretch>
                <a:fillRect/>
              </a:stretch>
            </p:blipFill>
            <p:spPr>
              <a:xfrm>
                <a:off x="1075438" y="4056206"/>
                <a:ext cx="2153191" cy="1617254"/>
              </a:xfrm>
              <a:prstGeom prst="rect">
                <a:avLst/>
              </a:prstGeom>
            </p:spPr>
          </p:pic>
          <p:pic>
            <p:nvPicPr>
              <p:cNvPr id="472" name="图片 471">
                <a:extLst>
                  <a:ext uri="{FF2B5EF4-FFF2-40B4-BE49-F238E27FC236}">
                    <a16:creationId xmlns:a16="http://schemas.microsoft.com/office/drawing/2014/main" id="{109F7299-0B9E-DF07-4C7F-10E5A510FB89}"/>
                  </a:ext>
                </a:extLst>
              </p:cNvPr>
              <p:cNvPicPr>
                <a:picLocks noChangeAspect="1"/>
              </p:cNvPicPr>
              <p:nvPr/>
            </p:nvPicPr>
            <p:blipFill>
              <a:blip r:embed="rId4"/>
              <a:stretch>
                <a:fillRect/>
              </a:stretch>
            </p:blipFill>
            <p:spPr>
              <a:xfrm>
                <a:off x="3353748" y="4062502"/>
                <a:ext cx="2139025" cy="1610958"/>
              </a:xfrm>
              <a:prstGeom prst="rect">
                <a:avLst/>
              </a:prstGeom>
            </p:spPr>
          </p:pic>
        </p:grpSp>
        <p:sp>
          <p:nvSpPr>
            <p:cNvPr id="24" name="TextBox 19">
              <a:extLst>
                <a:ext uri="{FF2B5EF4-FFF2-40B4-BE49-F238E27FC236}">
                  <a16:creationId xmlns:a16="http://schemas.microsoft.com/office/drawing/2014/main" id="{C3CEB772-9BBB-371D-D2AA-4189D97BE73D}"/>
                </a:ext>
              </a:extLst>
            </p:cNvPr>
            <p:cNvSpPr txBox="1"/>
            <p:nvPr/>
          </p:nvSpPr>
          <p:spPr>
            <a:xfrm>
              <a:off x="475905" y="656459"/>
              <a:ext cx="20640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想法起源</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D1C6E8F9-20AE-1479-EC79-7550744EB8BA}"/>
              </a:ext>
            </a:extLst>
          </p:cNvPr>
          <p:cNvGrpSpPr/>
          <p:nvPr/>
        </p:nvGrpSpPr>
        <p:grpSpPr>
          <a:xfrm>
            <a:off x="6033503" y="4570787"/>
            <a:ext cx="5579057" cy="1945018"/>
            <a:chOff x="6037629" y="4690048"/>
            <a:chExt cx="5579057" cy="1945018"/>
          </a:xfrm>
        </p:grpSpPr>
        <p:grpSp>
          <p:nvGrpSpPr>
            <p:cNvPr id="9" name="组合 8">
              <a:extLst>
                <a:ext uri="{FF2B5EF4-FFF2-40B4-BE49-F238E27FC236}">
                  <a16:creationId xmlns:a16="http://schemas.microsoft.com/office/drawing/2014/main" id="{8D64E34B-5FD8-1FF0-29F9-12F57A722422}"/>
                </a:ext>
              </a:extLst>
            </p:cNvPr>
            <p:cNvGrpSpPr/>
            <p:nvPr/>
          </p:nvGrpSpPr>
          <p:grpSpPr>
            <a:xfrm>
              <a:off x="6474316" y="5173415"/>
              <a:ext cx="5142370" cy="1461651"/>
              <a:chOff x="911007" y="2233616"/>
              <a:chExt cx="5142370" cy="2447453"/>
            </a:xfrm>
          </p:grpSpPr>
          <p:grpSp>
            <p:nvGrpSpPr>
              <p:cNvPr id="36" name="组合 35">
                <a:extLst>
                  <a:ext uri="{FF2B5EF4-FFF2-40B4-BE49-F238E27FC236}">
                    <a16:creationId xmlns:a16="http://schemas.microsoft.com/office/drawing/2014/main" id="{0C683A55-D6AF-4FF5-B232-C2380F4A9EFC}"/>
                  </a:ext>
                </a:extLst>
              </p:cNvPr>
              <p:cNvGrpSpPr/>
              <p:nvPr/>
            </p:nvGrpSpPr>
            <p:grpSpPr>
              <a:xfrm>
                <a:off x="911007" y="2233616"/>
                <a:ext cx="4775994" cy="1804259"/>
                <a:chOff x="961860" y="2576823"/>
                <a:chExt cx="4855649" cy="1804259"/>
              </a:xfrm>
            </p:grpSpPr>
            <p:pic>
              <p:nvPicPr>
                <p:cNvPr id="38" name="图片 37">
                  <a:extLst>
                    <a:ext uri="{FF2B5EF4-FFF2-40B4-BE49-F238E27FC236}">
                      <a16:creationId xmlns:a16="http://schemas.microsoft.com/office/drawing/2014/main" id="{40F1B063-8648-AC22-6295-AAE18A4A5837}"/>
                    </a:ext>
                  </a:extLst>
                </p:cNvPr>
                <p:cNvPicPr>
                  <a:picLocks noChangeAspect="1"/>
                </p:cNvPicPr>
                <p:nvPr/>
              </p:nvPicPr>
              <p:blipFill rotWithShape="1">
                <a:blip r:embed="rId5">
                  <a:extLst>
                    <a:ext uri="{28A0092B-C50C-407E-A947-70E740481C1C}">
                      <a14:useLocalDpi xmlns:a14="http://schemas.microsoft.com/office/drawing/2010/main" val="0"/>
                    </a:ext>
                  </a:extLst>
                </a:blip>
                <a:srcRect b="57449"/>
                <a:stretch/>
              </p:blipFill>
              <p:spPr>
                <a:xfrm>
                  <a:off x="961860" y="2576823"/>
                  <a:ext cx="4855649" cy="1804259"/>
                </a:xfrm>
                <a:prstGeom prst="rect">
                  <a:avLst/>
                </a:prstGeom>
              </p:spPr>
            </p:pic>
            <p:sp>
              <p:nvSpPr>
                <p:cNvPr id="39" name="矩形 38">
                  <a:extLst>
                    <a:ext uri="{FF2B5EF4-FFF2-40B4-BE49-F238E27FC236}">
                      <a16:creationId xmlns:a16="http://schemas.microsoft.com/office/drawing/2014/main" id="{610DFE0B-3C65-F601-7BA4-02AC612843FB}"/>
                    </a:ext>
                  </a:extLst>
                </p:cNvPr>
                <p:cNvSpPr/>
                <p:nvPr/>
              </p:nvSpPr>
              <p:spPr>
                <a:xfrm>
                  <a:off x="996896" y="2576823"/>
                  <a:ext cx="334376" cy="3531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a:extLst>
                  <a:ext uri="{FF2B5EF4-FFF2-40B4-BE49-F238E27FC236}">
                    <a16:creationId xmlns:a16="http://schemas.microsoft.com/office/drawing/2014/main" id="{AAEA9F20-472A-755B-0E28-9EF764218508}"/>
                  </a:ext>
                </a:extLst>
              </p:cNvPr>
              <p:cNvSpPr txBox="1"/>
              <p:nvPr/>
            </p:nvSpPr>
            <p:spPr>
              <a:xfrm>
                <a:off x="971424" y="4062643"/>
                <a:ext cx="5081953" cy="618426"/>
              </a:xfrm>
              <a:prstGeom prst="rect">
                <a:avLst/>
              </a:prstGeom>
              <a:noFill/>
              <a:ln w="9525">
                <a:noFill/>
                <a:miter lim="800000"/>
                <a:headEnd/>
                <a:tailEnd/>
              </a:ln>
            </p:spPr>
            <p:txBody>
              <a:bodyPr wrap="square">
                <a:spAutoFit/>
              </a:bodyPr>
              <a:lstStyle>
                <a:defPPr>
                  <a:defRPr lang="zh-CN"/>
                </a:defPPr>
                <a:lvl1pPr algn="ctr">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800" dirty="0">
                    <a:solidFill>
                      <a:srgbClr val="002060"/>
                    </a:solidFill>
                  </a:rPr>
                  <a:t>反问题：如何设计</a:t>
                </a:r>
                <a:r>
                  <a:rPr lang="zh-CN" altLang="en-US" sz="1800" dirty="0"/>
                  <a:t>形貌变化</a:t>
                </a:r>
                <a:r>
                  <a:rPr lang="zh-CN" altLang="en-US" sz="1800" dirty="0">
                    <a:solidFill>
                      <a:srgbClr val="002060"/>
                    </a:solidFill>
                  </a:rPr>
                  <a:t>提升壳体结构的性能？</a:t>
                </a:r>
              </a:p>
            </p:txBody>
          </p:sp>
        </p:grpSp>
        <p:sp>
          <p:nvSpPr>
            <p:cNvPr id="27" name="TextBox 19">
              <a:extLst>
                <a:ext uri="{FF2B5EF4-FFF2-40B4-BE49-F238E27FC236}">
                  <a16:creationId xmlns:a16="http://schemas.microsoft.com/office/drawing/2014/main" id="{5034858B-AFA5-4305-E53A-7970B0F74BA8}"/>
                </a:ext>
              </a:extLst>
            </p:cNvPr>
            <p:cNvSpPr txBox="1"/>
            <p:nvPr/>
          </p:nvSpPr>
          <p:spPr>
            <a:xfrm>
              <a:off x="6037629" y="4690048"/>
              <a:ext cx="1762021" cy="461665"/>
            </a:xfrm>
            <a:prstGeom prst="rect">
              <a:avLst/>
            </a:prstGeom>
            <a:noFill/>
          </p:spPr>
          <p:txBody>
            <a:bodyPr wrap="none" rtlCol="0">
              <a:spAutoFit/>
            </a:bodyPr>
            <a:lstStyle>
              <a:defPPr>
                <a:defRPr lang="zh-CN"/>
              </a:defPPr>
              <a:lvl1pPr marL="342900" indent="-342900">
                <a:buClr>
                  <a:srgbClr val="C00000"/>
                </a:buClr>
                <a:buFont typeface="Wingdings" panose="05000000000000000000" pitchFamily="2" charset="2"/>
                <a:buChar char="p"/>
                <a:defRPr sz="2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lumMod val="50000"/>
                    </a:schemeClr>
                  </a:solidFill>
                </a:rPr>
                <a:t>引出问题</a:t>
              </a:r>
            </a:p>
          </p:txBody>
        </p:sp>
      </p:grpSp>
      <p:grpSp>
        <p:nvGrpSpPr>
          <p:cNvPr id="15" name="组合 14">
            <a:extLst>
              <a:ext uri="{FF2B5EF4-FFF2-40B4-BE49-F238E27FC236}">
                <a16:creationId xmlns:a16="http://schemas.microsoft.com/office/drawing/2014/main" id="{05971E11-380B-CE3E-C84A-03CBE84B5C68}"/>
              </a:ext>
            </a:extLst>
          </p:cNvPr>
          <p:cNvGrpSpPr/>
          <p:nvPr/>
        </p:nvGrpSpPr>
        <p:grpSpPr>
          <a:xfrm>
            <a:off x="5995595" y="656459"/>
            <a:ext cx="5283467" cy="3843187"/>
            <a:chOff x="5995595" y="656459"/>
            <a:chExt cx="5283467" cy="3843187"/>
          </a:xfrm>
        </p:grpSpPr>
        <p:pic>
          <p:nvPicPr>
            <p:cNvPr id="5" name="图片 4">
              <a:extLst>
                <a:ext uri="{FF2B5EF4-FFF2-40B4-BE49-F238E27FC236}">
                  <a16:creationId xmlns:a16="http://schemas.microsoft.com/office/drawing/2014/main" id="{975FA098-E5DA-57BD-445C-7503388C790A}"/>
                </a:ext>
              </a:extLst>
            </p:cNvPr>
            <p:cNvPicPr>
              <a:picLocks noChangeAspect="1"/>
            </p:cNvPicPr>
            <p:nvPr/>
          </p:nvPicPr>
          <p:blipFill>
            <a:blip r:embed="rId6"/>
            <a:stretch>
              <a:fillRect/>
            </a:stretch>
          </p:blipFill>
          <p:spPr>
            <a:xfrm>
              <a:off x="8693614" y="1218816"/>
              <a:ext cx="2408742" cy="1054494"/>
            </a:xfrm>
            <a:prstGeom prst="rect">
              <a:avLst/>
            </a:prstGeom>
          </p:spPr>
        </p:pic>
        <p:pic>
          <p:nvPicPr>
            <p:cNvPr id="6" name="图片 5">
              <a:extLst>
                <a:ext uri="{FF2B5EF4-FFF2-40B4-BE49-F238E27FC236}">
                  <a16:creationId xmlns:a16="http://schemas.microsoft.com/office/drawing/2014/main" id="{DC1A829C-526D-B19D-DA0C-4BE06D5FDDDB}"/>
                </a:ext>
              </a:extLst>
            </p:cNvPr>
            <p:cNvPicPr>
              <a:picLocks noChangeAspect="1"/>
            </p:cNvPicPr>
            <p:nvPr/>
          </p:nvPicPr>
          <p:blipFill>
            <a:blip r:embed="rId7"/>
            <a:srcRect l="6183" b="70000"/>
            <a:stretch>
              <a:fillRect/>
            </a:stretch>
          </p:blipFill>
          <p:spPr>
            <a:xfrm>
              <a:off x="6454557" y="1152960"/>
              <a:ext cx="2042853" cy="1301823"/>
            </a:xfrm>
            <a:prstGeom prst="rect">
              <a:avLst/>
            </a:prstGeom>
          </p:spPr>
        </p:pic>
        <p:sp>
          <p:nvSpPr>
            <p:cNvPr id="48" name="TextBox 19">
              <a:extLst>
                <a:ext uri="{FF2B5EF4-FFF2-40B4-BE49-F238E27FC236}">
                  <a16:creationId xmlns:a16="http://schemas.microsoft.com/office/drawing/2014/main" id="{C663E5D1-7652-E47A-67F5-AD487F049692}"/>
                </a:ext>
              </a:extLst>
            </p:cNvPr>
            <p:cNvSpPr txBox="1"/>
            <p:nvPr/>
          </p:nvSpPr>
          <p:spPr>
            <a:xfrm>
              <a:off x="5995595" y="656459"/>
              <a:ext cx="2377574" cy="461665"/>
            </a:xfrm>
            <a:prstGeom prst="rect">
              <a:avLst/>
            </a:prstGeom>
            <a:noFill/>
          </p:spPr>
          <p:txBody>
            <a:bodyPr wrap="none" rtlCol="0">
              <a:spAutoFit/>
            </a:bodyPr>
            <a:lstStyle>
              <a:defPPr>
                <a:defRPr lang="zh-CN"/>
              </a:defPPr>
              <a:lvl1pPr marL="342900" indent="-342900">
                <a:buClr>
                  <a:srgbClr val="C00000"/>
                </a:buClr>
                <a:buFont typeface="Wingdings" panose="05000000000000000000" pitchFamily="2" charset="2"/>
                <a:buChar char="p"/>
                <a:defRPr sz="2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lumMod val="50000"/>
                    </a:schemeClr>
                  </a:solidFill>
                </a:rPr>
                <a:t>形貌研究现状</a:t>
              </a:r>
            </a:p>
          </p:txBody>
        </p:sp>
        <p:grpSp>
          <p:nvGrpSpPr>
            <p:cNvPr id="49" name="组合 48">
              <a:extLst>
                <a:ext uri="{FF2B5EF4-FFF2-40B4-BE49-F238E27FC236}">
                  <a16:creationId xmlns:a16="http://schemas.microsoft.com/office/drawing/2014/main" id="{4F2961FB-2101-C047-E253-64120443C407}"/>
                </a:ext>
              </a:extLst>
            </p:cNvPr>
            <p:cNvGrpSpPr>
              <a:grpSpLocks noChangeAspect="1"/>
            </p:cNvGrpSpPr>
            <p:nvPr/>
          </p:nvGrpSpPr>
          <p:grpSpPr>
            <a:xfrm>
              <a:off x="6832315" y="2427509"/>
              <a:ext cx="4058461" cy="1199960"/>
              <a:chOff x="6866633" y="1110979"/>
              <a:chExt cx="4209987" cy="1244761"/>
            </a:xfrm>
          </p:grpSpPr>
          <p:pic>
            <p:nvPicPr>
              <p:cNvPr id="50" name="图片 49">
                <a:extLst>
                  <a:ext uri="{FF2B5EF4-FFF2-40B4-BE49-F238E27FC236}">
                    <a16:creationId xmlns:a16="http://schemas.microsoft.com/office/drawing/2014/main" id="{1FCE8CD1-F6F2-270B-DCD3-22D524D66299}"/>
                  </a:ext>
                </a:extLst>
              </p:cNvPr>
              <p:cNvPicPr>
                <a:picLocks noChangeAspect="1"/>
              </p:cNvPicPr>
              <p:nvPr/>
            </p:nvPicPr>
            <p:blipFill rotWithShape="1">
              <a:blip r:embed="rId8"/>
              <a:srcRect t="59722"/>
              <a:stretch/>
            </p:blipFill>
            <p:spPr>
              <a:xfrm>
                <a:off x="6866633" y="1110979"/>
                <a:ext cx="4209987" cy="1244761"/>
              </a:xfrm>
              <a:prstGeom prst="rect">
                <a:avLst/>
              </a:prstGeom>
            </p:spPr>
          </p:pic>
          <p:sp>
            <p:nvSpPr>
              <p:cNvPr id="51" name="矩形 50">
                <a:extLst>
                  <a:ext uri="{FF2B5EF4-FFF2-40B4-BE49-F238E27FC236}">
                    <a16:creationId xmlns:a16="http://schemas.microsoft.com/office/drawing/2014/main" id="{49F2E6D9-EDFB-1E2F-A071-7B34F50BC90B}"/>
                  </a:ext>
                </a:extLst>
              </p:cNvPr>
              <p:cNvSpPr/>
              <p:nvPr/>
            </p:nvSpPr>
            <p:spPr>
              <a:xfrm>
                <a:off x="6972300" y="1147640"/>
                <a:ext cx="133350" cy="166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90DF149C-EB92-BFC3-7216-90E4E699DC6F}"/>
                  </a:ext>
                </a:extLst>
              </p:cNvPr>
              <p:cNvSpPr/>
              <p:nvPr/>
            </p:nvSpPr>
            <p:spPr>
              <a:xfrm>
                <a:off x="8620125" y="1116924"/>
                <a:ext cx="133350" cy="166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0" name="文本框 449">
              <a:extLst>
                <a:ext uri="{FF2B5EF4-FFF2-40B4-BE49-F238E27FC236}">
                  <a16:creationId xmlns:a16="http://schemas.microsoft.com/office/drawing/2014/main" id="{F0D9D2A5-966B-0507-CFA7-7B264EFE5808}"/>
                </a:ext>
              </a:extLst>
            </p:cNvPr>
            <p:cNvSpPr txBox="1"/>
            <p:nvPr/>
          </p:nvSpPr>
          <p:spPr>
            <a:xfrm>
              <a:off x="7294868" y="3642261"/>
              <a:ext cx="3498352" cy="276999"/>
            </a:xfrm>
            <a:prstGeom prst="rect">
              <a:avLst/>
            </a:prstGeom>
            <a:noFill/>
          </p:spPr>
          <p:txBody>
            <a:bodyPr wrap="square">
              <a:spAutoFit/>
            </a:bodyPr>
            <a:lstStyle/>
            <a:p>
              <a:pPr algn="ctr">
                <a:buClr>
                  <a:srgbClr val="C00000"/>
                </a:buClr>
                <a:defRPr/>
              </a:pP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Liang et. al., </a:t>
              </a:r>
              <a:r>
                <a:rPr lang="en-US" altLang="zh-CN" sz="1200" b="1" i="1" dirty="0">
                  <a:latin typeface="Times New Roman" panose="02020603050405020304" pitchFamily="18" charset="0"/>
                  <a:ea typeface="微软雅黑" panose="020B0503020204020204" pitchFamily="34" charset="-122"/>
                  <a:cs typeface="Times New Roman" panose="02020603050405020304" pitchFamily="18" charset="0"/>
                </a:rPr>
                <a:t>PNAS</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2011; Mitchell et. al., </a:t>
              </a:r>
              <a:r>
                <a:rPr lang="en-US" altLang="zh-CN" sz="1200" b="1" i="1" dirty="0">
                  <a:latin typeface="Times New Roman" panose="02020603050405020304" pitchFamily="18" charset="0"/>
                  <a:ea typeface="微软雅黑" panose="020B0503020204020204" pitchFamily="34" charset="-122"/>
                  <a:cs typeface="Times New Roman" panose="02020603050405020304" pitchFamily="18" charset="0"/>
                </a:rPr>
                <a:t>NM</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2016</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F6C2221D-C941-48B2-ED97-43983631BFDC}"/>
                </a:ext>
              </a:extLst>
            </p:cNvPr>
            <p:cNvSpPr txBox="1"/>
            <p:nvPr/>
          </p:nvSpPr>
          <p:spPr>
            <a:xfrm>
              <a:off x="6503068" y="3914871"/>
              <a:ext cx="4775994" cy="584775"/>
            </a:xfrm>
            <a:prstGeom prst="rect">
              <a:avLst/>
            </a:prstGeom>
            <a:noFill/>
            <a:ln w="9525">
              <a:noFill/>
              <a:miter lim="800000"/>
              <a:headEnd/>
              <a:tailEnd/>
            </a:ln>
          </p:spPr>
          <p:txBody>
            <a:bodyPr wrap="square">
              <a:spAutoFit/>
            </a:bodyPr>
            <a:lstStyle>
              <a:defPPr>
                <a:defRPr lang="zh-CN"/>
              </a:defPPr>
              <a:lvl1pPr algn="ctr">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800" dirty="0">
                  <a:solidFill>
                    <a:srgbClr val="002060"/>
                  </a:solidFill>
                </a:rPr>
                <a:t>现有的形貌研究主要</a:t>
              </a:r>
              <a:r>
                <a:rPr lang="zh-CN" altLang="en-US" sz="1800" dirty="0"/>
                <a:t>集中于正问题</a:t>
              </a:r>
            </a:p>
            <a:p>
              <a:r>
                <a:rPr lang="zh-CN" altLang="en-US" sz="1400" dirty="0">
                  <a:solidFill>
                    <a:schemeClr val="tx1"/>
                  </a:solidFill>
                </a:rPr>
                <a:t>（形貌生成的解读、生物薄膜裂纹扩展的探索）</a:t>
              </a:r>
            </a:p>
          </p:txBody>
        </p:sp>
      </p:grpSp>
      <p:grpSp>
        <p:nvGrpSpPr>
          <p:cNvPr id="25" name="组合 24">
            <a:extLst>
              <a:ext uri="{FF2B5EF4-FFF2-40B4-BE49-F238E27FC236}">
                <a16:creationId xmlns:a16="http://schemas.microsoft.com/office/drawing/2014/main" id="{18B47DCB-1AD4-6176-B3A2-95F862A86A74}"/>
              </a:ext>
            </a:extLst>
          </p:cNvPr>
          <p:cNvGrpSpPr/>
          <p:nvPr/>
        </p:nvGrpSpPr>
        <p:grpSpPr>
          <a:xfrm>
            <a:off x="475905" y="3396595"/>
            <a:ext cx="5354088" cy="3130499"/>
            <a:chOff x="475905" y="3396595"/>
            <a:chExt cx="5354088" cy="3130499"/>
          </a:xfrm>
        </p:grpSpPr>
        <p:grpSp>
          <p:nvGrpSpPr>
            <p:cNvPr id="13" name="组合 12">
              <a:extLst>
                <a:ext uri="{FF2B5EF4-FFF2-40B4-BE49-F238E27FC236}">
                  <a16:creationId xmlns:a16="http://schemas.microsoft.com/office/drawing/2014/main" id="{64476538-1C4B-DBA2-906B-E8695A7120DD}"/>
                </a:ext>
              </a:extLst>
            </p:cNvPr>
            <p:cNvGrpSpPr/>
            <p:nvPr/>
          </p:nvGrpSpPr>
          <p:grpSpPr>
            <a:xfrm>
              <a:off x="475905" y="3396595"/>
              <a:ext cx="5354088" cy="3130499"/>
              <a:chOff x="475905" y="3396595"/>
              <a:chExt cx="5354088" cy="3130499"/>
            </a:xfrm>
          </p:grpSpPr>
          <p:grpSp>
            <p:nvGrpSpPr>
              <p:cNvPr id="475" name="组合 474">
                <a:extLst>
                  <a:ext uri="{FF2B5EF4-FFF2-40B4-BE49-F238E27FC236}">
                    <a16:creationId xmlns:a16="http://schemas.microsoft.com/office/drawing/2014/main" id="{00D42803-251E-116F-A52F-9B998B412E60}"/>
                  </a:ext>
                </a:extLst>
              </p:cNvPr>
              <p:cNvGrpSpPr/>
              <p:nvPr/>
            </p:nvGrpSpPr>
            <p:grpSpPr>
              <a:xfrm>
                <a:off x="475905" y="3396595"/>
                <a:ext cx="5354088" cy="3130499"/>
                <a:chOff x="475905" y="3396595"/>
                <a:chExt cx="5354088" cy="3130499"/>
              </a:xfrm>
            </p:grpSpPr>
            <p:sp>
              <p:nvSpPr>
                <p:cNvPr id="29" name="TextBox 19">
                  <a:extLst>
                    <a:ext uri="{FF2B5EF4-FFF2-40B4-BE49-F238E27FC236}">
                      <a16:creationId xmlns:a16="http://schemas.microsoft.com/office/drawing/2014/main" id="{08083FFE-A7AF-5A3A-D88A-A2DC30FE9237}"/>
                    </a:ext>
                  </a:extLst>
                </p:cNvPr>
                <p:cNvSpPr txBox="1"/>
                <p:nvPr/>
              </p:nvSpPr>
              <p:spPr>
                <a:xfrm>
                  <a:off x="475905" y="3396595"/>
                  <a:ext cx="20640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机理解释</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64" name="组合 463">
                  <a:extLst>
                    <a:ext uri="{FF2B5EF4-FFF2-40B4-BE49-F238E27FC236}">
                      <a16:creationId xmlns:a16="http://schemas.microsoft.com/office/drawing/2014/main" id="{B1952AE7-5589-4188-8B72-7ADB9274C0C3}"/>
                    </a:ext>
                  </a:extLst>
                </p:cNvPr>
                <p:cNvGrpSpPr/>
                <p:nvPr/>
              </p:nvGrpSpPr>
              <p:grpSpPr>
                <a:xfrm>
                  <a:off x="540209" y="3840137"/>
                  <a:ext cx="2078692" cy="2650232"/>
                  <a:chOff x="3604532" y="3864624"/>
                  <a:chExt cx="2078692" cy="2650232"/>
                </a:xfrm>
              </p:grpSpPr>
              <p:pic>
                <p:nvPicPr>
                  <p:cNvPr id="455" name="图片 454">
                    <a:extLst>
                      <a:ext uri="{FF2B5EF4-FFF2-40B4-BE49-F238E27FC236}">
                        <a16:creationId xmlns:a16="http://schemas.microsoft.com/office/drawing/2014/main" id="{2C372D18-A0B9-D706-276A-0B1506DB37D2}"/>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19128" y="3864624"/>
                    <a:ext cx="2064096" cy="2056740"/>
                  </a:xfrm>
                  <a:prstGeom prst="rect">
                    <a:avLst/>
                  </a:prstGeom>
                  <a:noFill/>
                  <a:ln>
                    <a:noFill/>
                  </a:ln>
                </p:spPr>
              </p:pic>
              <p:sp>
                <p:nvSpPr>
                  <p:cNvPr id="457" name="文本框 456">
                    <a:extLst>
                      <a:ext uri="{FF2B5EF4-FFF2-40B4-BE49-F238E27FC236}">
                        <a16:creationId xmlns:a16="http://schemas.microsoft.com/office/drawing/2014/main" id="{F8796697-1095-C467-E129-81E29E12E664}"/>
                      </a:ext>
                    </a:extLst>
                  </p:cNvPr>
                  <p:cNvSpPr txBox="1"/>
                  <p:nvPr/>
                </p:nvSpPr>
                <p:spPr>
                  <a:xfrm>
                    <a:off x="3604532" y="5899303"/>
                    <a:ext cx="2067305" cy="615553"/>
                  </a:xfrm>
                  <a:prstGeom prst="rect">
                    <a:avLst/>
                  </a:prstGeom>
                  <a:noFill/>
                  <a:ln w="9525">
                    <a:noFill/>
                    <a:miter lim="800000"/>
                    <a:headEnd/>
                    <a:tailEnd/>
                  </a:ln>
                </p:spPr>
                <p:txBody>
                  <a:bodyPr wrap="square">
                    <a:spAutoFit/>
                  </a:bodyPr>
                  <a:lstStyle>
                    <a:defPPr>
                      <a:defRPr lang="zh-CN"/>
                    </a:defPPr>
                    <a:lvl1pPr algn="ctr">
                      <a:defRPr sz="2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800" dirty="0">
                        <a:solidFill>
                          <a:srgbClr val="203864"/>
                        </a:solidFill>
                      </a:rPr>
                      <a:t>加筋设计</a:t>
                    </a:r>
                    <a:endParaRPr lang="en-US" altLang="zh-CN" sz="1800" dirty="0">
                      <a:solidFill>
                        <a:srgbClr val="203864"/>
                      </a:solidFill>
                    </a:endParaRPr>
                  </a:p>
                  <a:p>
                    <a:r>
                      <a:rPr lang="zh-CN" altLang="en-US" sz="1600" dirty="0"/>
                      <a:t>面外材料抑制变形</a:t>
                    </a:r>
                  </a:p>
                </p:txBody>
              </p:sp>
            </p:grpSp>
            <p:grpSp>
              <p:nvGrpSpPr>
                <p:cNvPr id="474" name="组合 473">
                  <a:extLst>
                    <a:ext uri="{FF2B5EF4-FFF2-40B4-BE49-F238E27FC236}">
                      <a16:creationId xmlns:a16="http://schemas.microsoft.com/office/drawing/2014/main" id="{A270E77A-B6A0-F120-2967-9FD57C557FB5}"/>
                    </a:ext>
                  </a:extLst>
                </p:cNvPr>
                <p:cNvGrpSpPr/>
                <p:nvPr/>
              </p:nvGrpSpPr>
              <p:grpSpPr>
                <a:xfrm>
                  <a:off x="3583992" y="3840137"/>
                  <a:ext cx="2246001" cy="2686957"/>
                  <a:chOff x="489994" y="3845088"/>
                  <a:chExt cx="2246001" cy="2686957"/>
                </a:xfrm>
              </p:grpSpPr>
              <p:pic>
                <p:nvPicPr>
                  <p:cNvPr id="470" name="图片 469">
                    <a:extLst>
                      <a:ext uri="{FF2B5EF4-FFF2-40B4-BE49-F238E27FC236}">
                        <a16:creationId xmlns:a16="http://schemas.microsoft.com/office/drawing/2014/main" id="{1EE74CE5-B074-2CFC-ABC9-099E3587A895}"/>
                      </a:ext>
                    </a:extLst>
                  </p:cNvPr>
                  <p:cNvPicPr>
                    <a:picLocks noChangeAspect="1"/>
                  </p:cNvPicPr>
                  <p:nvPr/>
                </p:nvPicPr>
                <p:blipFill>
                  <a:blip r:embed="rId10"/>
                  <a:stretch>
                    <a:fillRect/>
                  </a:stretch>
                </p:blipFill>
                <p:spPr>
                  <a:xfrm>
                    <a:off x="580948" y="3845088"/>
                    <a:ext cx="2064095" cy="2035184"/>
                  </a:xfrm>
                  <a:prstGeom prst="rect">
                    <a:avLst/>
                  </a:prstGeom>
                  <a:noFill/>
                </p:spPr>
              </p:pic>
              <p:sp>
                <p:nvSpPr>
                  <p:cNvPr id="473" name="文本框 472">
                    <a:extLst>
                      <a:ext uri="{FF2B5EF4-FFF2-40B4-BE49-F238E27FC236}">
                        <a16:creationId xmlns:a16="http://schemas.microsoft.com/office/drawing/2014/main" id="{9A064A45-69EF-AF3D-BAD6-549721528947}"/>
                      </a:ext>
                    </a:extLst>
                  </p:cNvPr>
                  <p:cNvSpPr txBox="1"/>
                  <p:nvPr/>
                </p:nvSpPr>
                <p:spPr>
                  <a:xfrm>
                    <a:off x="489994" y="5916492"/>
                    <a:ext cx="2246001" cy="615553"/>
                  </a:xfrm>
                  <a:prstGeom prst="rect">
                    <a:avLst/>
                  </a:prstGeom>
                  <a:noFill/>
                  <a:ln w="9525">
                    <a:noFill/>
                    <a:miter lim="800000"/>
                    <a:headEnd/>
                    <a:tailEnd/>
                  </a:ln>
                </p:spPr>
                <p:txBody>
                  <a:bodyPr wrap="square">
                    <a:spAutoFit/>
                  </a:bodyPr>
                  <a:lstStyle>
                    <a:defPPr>
                      <a:defRPr lang="zh-CN"/>
                    </a:defPPr>
                    <a:lvl1pPr algn="ctr">
                      <a:defRPr sz="2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800" b="1" dirty="0">
                        <a:solidFill>
                          <a:srgbClr val="002060"/>
                        </a:solidFill>
                        <a:latin typeface="微软雅黑" panose="020B0503020204020204" pitchFamily="34" charset="-122"/>
                        <a:ea typeface="微软雅黑" panose="020B0503020204020204" pitchFamily="34" charset="-122"/>
                        <a:cs typeface="微软雅黑" panose="020B0503020204020204" charset="-122"/>
                      </a:rPr>
                      <a:t>形貌设计</a:t>
                    </a:r>
                    <a:endParaRPr lang="en-US" altLang="zh-CN" sz="1800" b="1" dirty="0">
                      <a:solidFill>
                        <a:srgbClr val="002060"/>
                      </a:solidFill>
                      <a:latin typeface="微软雅黑" panose="020B0503020204020204" pitchFamily="34" charset="-122"/>
                      <a:ea typeface="微软雅黑" panose="020B0503020204020204" pitchFamily="34" charset="-122"/>
                      <a:cs typeface="微软雅黑" panose="020B0503020204020204" charset="-122"/>
                    </a:endParaRPr>
                  </a:p>
                  <a:p>
                    <a:r>
                      <a:rPr lang="zh-CN" altLang="en-US" sz="1600" dirty="0"/>
                      <a:t>惯性矩和抗弯刚度</a:t>
                    </a:r>
                  </a:p>
                </p:txBody>
              </p:sp>
            </p:grpSp>
          </p:grpSp>
          <p:sp>
            <p:nvSpPr>
              <p:cNvPr id="11" name="箭头: 右 10">
                <a:extLst>
                  <a:ext uri="{FF2B5EF4-FFF2-40B4-BE49-F238E27FC236}">
                    <a16:creationId xmlns:a16="http://schemas.microsoft.com/office/drawing/2014/main" id="{F1DC2042-BD53-4158-70BB-E5A5EEFD126F}"/>
                  </a:ext>
                </a:extLst>
              </p:cNvPr>
              <p:cNvSpPr/>
              <p:nvPr/>
            </p:nvSpPr>
            <p:spPr>
              <a:xfrm>
                <a:off x="2650755" y="4864709"/>
                <a:ext cx="1126892" cy="320170"/>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7F6CE8B-029C-C30F-B396-05A5A877E905}"/>
                  </a:ext>
                </a:extLst>
              </p:cNvPr>
              <p:cNvSpPr txBox="1"/>
              <p:nvPr/>
            </p:nvSpPr>
            <p:spPr>
              <a:xfrm>
                <a:off x="2757477" y="4570787"/>
                <a:ext cx="866396" cy="400110"/>
              </a:xfrm>
              <a:prstGeom prst="rect">
                <a:avLst/>
              </a:prstGeom>
              <a:noFill/>
              <a:ln>
                <a:noFill/>
              </a:ln>
            </p:spPr>
            <p:txBody>
              <a:bodyPr wrap="square">
                <a:spAutoFit/>
              </a:bodyPr>
              <a:lstStyle/>
              <a:p>
                <a:pPr algn="ctr"/>
                <a:r>
                  <a:rPr lang="zh-CN" altLang="en-US"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类比</a:t>
                </a:r>
              </a:p>
            </p:txBody>
          </p:sp>
        </p:grpSp>
        <p:sp>
          <p:nvSpPr>
            <p:cNvPr id="21" name="文本框 20">
              <a:extLst>
                <a:ext uri="{FF2B5EF4-FFF2-40B4-BE49-F238E27FC236}">
                  <a16:creationId xmlns:a16="http://schemas.microsoft.com/office/drawing/2014/main" id="{0152CB7C-2B77-913D-5500-C646008D5020}"/>
                </a:ext>
              </a:extLst>
            </p:cNvPr>
            <p:cNvSpPr txBox="1"/>
            <p:nvPr/>
          </p:nvSpPr>
          <p:spPr>
            <a:xfrm>
              <a:off x="2550341" y="5159621"/>
              <a:ext cx="1270187" cy="307777"/>
            </a:xfrm>
            <a:prstGeom prst="rect">
              <a:avLst/>
            </a:prstGeom>
            <a:noFill/>
          </p:spPr>
          <p:txBody>
            <a:bodyPr wrap="square">
              <a:spAutoFit/>
            </a:bodyPr>
            <a:lstStyle/>
            <a:p>
              <a:r>
                <a:rPr lang="zh-CN" altLang="en-US" sz="1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如何抑制变形？</a:t>
              </a:r>
            </a:p>
          </p:txBody>
        </p:sp>
      </p:grpSp>
      <p:sp>
        <p:nvSpPr>
          <p:cNvPr id="3" name="灯片编号占位符 1">
            <a:extLst>
              <a:ext uri="{FF2B5EF4-FFF2-40B4-BE49-F238E27FC236}">
                <a16:creationId xmlns:a16="http://schemas.microsoft.com/office/drawing/2014/main" id="{D468B253-8517-DF84-49B9-5DE1A3A1EEE4}"/>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3061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4EE763-63A9-45AA-BA84-322CF9B439B0}"/>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研究面临的难题</a:t>
            </a:r>
          </a:p>
        </p:txBody>
      </p:sp>
      <p:grpSp>
        <p:nvGrpSpPr>
          <p:cNvPr id="28" name="组合 27">
            <a:extLst>
              <a:ext uri="{FF2B5EF4-FFF2-40B4-BE49-F238E27FC236}">
                <a16:creationId xmlns:a16="http://schemas.microsoft.com/office/drawing/2014/main" id="{4BA482D2-1BC9-1A7D-67F7-BDD2085DE5B3}"/>
              </a:ext>
            </a:extLst>
          </p:cNvPr>
          <p:cNvGrpSpPr/>
          <p:nvPr/>
        </p:nvGrpSpPr>
        <p:grpSpPr>
          <a:xfrm>
            <a:off x="475904" y="3095266"/>
            <a:ext cx="10564160" cy="2819749"/>
            <a:chOff x="475905" y="606219"/>
            <a:chExt cx="10564160" cy="2819749"/>
          </a:xfrm>
        </p:grpSpPr>
        <p:grpSp>
          <p:nvGrpSpPr>
            <p:cNvPr id="6" name="组合 5">
              <a:extLst>
                <a:ext uri="{FF2B5EF4-FFF2-40B4-BE49-F238E27FC236}">
                  <a16:creationId xmlns:a16="http://schemas.microsoft.com/office/drawing/2014/main" id="{4CB8AE7D-64BE-BC85-18A3-1D41A74665A9}"/>
                </a:ext>
              </a:extLst>
            </p:cNvPr>
            <p:cNvGrpSpPr/>
            <p:nvPr/>
          </p:nvGrpSpPr>
          <p:grpSpPr>
            <a:xfrm>
              <a:off x="992678" y="1019066"/>
              <a:ext cx="10047387" cy="2406902"/>
              <a:chOff x="992678" y="988922"/>
              <a:chExt cx="10047387" cy="2406902"/>
            </a:xfrm>
          </p:grpSpPr>
          <p:grpSp>
            <p:nvGrpSpPr>
              <p:cNvPr id="5" name="组合 4">
                <a:extLst>
                  <a:ext uri="{FF2B5EF4-FFF2-40B4-BE49-F238E27FC236}">
                    <a16:creationId xmlns:a16="http://schemas.microsoft.com/office/drawing/2014/main" id="{24016458-9BF4-E77B-ECCE-961054B1BFD1}"/>
                  </a:ext>
                </a:extLst>
              </p:cNvPr>
              <p:cNvGrpSpPr/>
              <p:nvPr/>
            </p:nvGrpSpPr>
            <p:grpSpPr>
              <a:xfrm>
                <a:off x="992678" y="988922"/>
                <a:ext cx="10047387" cy="2406902"/>
                <a:chOff x="1092880" y="1166119"/>
                <a:chExt cx="10047387" cy="2406902"/>
              </a:xfrm>
            </p:grpSpPr>
            <p:pic>
              <p:nvPicPr>
                <p:cNvPr id="25" name="图片 24">
                  <a:extLst>
                    <a:ext uri="{FF2B5EF4-FFF2-40B4-BE49-F238E27FC236}">
                      <a16:creationId xmlns:a16="http://schemas.microsoft.com/office/drawing/2014/main" id="{98642E1E-53A9-D4D9-D89F-D7D806E035A1}"/>
                    </a:ext>
                  </a:extLst>
                </p:cNvPr>
                <p:cNvPicPr>
                  <a:picLocks noChangeAspect="1"/>
                </p:cNvPicPr>
                <p:nvPr/>
              </p:nvPicPr>
              <p:blipFill rotWithShape="1">
                <a:blip r:embed="rId3"/>
                <a:srcRect l="31529" t="11987" r="26588" b="14183"/>
                <a:stretch/>
              </p:blipFill>
              <p:spPr>
                <a:xfrm>
                  <a:off x="1092880" y="1166119"/>
                  <a:ext cx="2052021" cy="2034728"/>
                </a:xfrm>
                <a:prstGeom prst="rect">
                  <a:avLst/>
                </a:prstGeom>
              </p:spPr>
            </p:pic>
            <p:pic>
              <p:nvPicPr>
                <p:cNvPr id="26" name="图片 25">
                  <a:extLst>
                    <a:ext uri="{FF2B5EF4-FFF2-40B4-BE49-F238E27FC236}">
                      <a16:creationId xmlns:a16="http://schemas.microsoft.com/office/drawing/2014/main" id="{EA61951B-8E5F-7FD9-81AE-0A0AFDDBA34F}"/>
                    </a:ext>
                  </a:extLst>
                </p:cNvPr>
                <p:cNvPicPr>
                  <a:picLocks noChangeAspect="1"/>
                </p:cNvPicPr>
                <p:nvPr/>
              </p:nvPicPr>
              <p:blipFill rotWithShape="1">
                <a:blip r:embed="rId4"/>
                <a:srcRect l="41529" t="10942" r="18118" b="20457"/>
                <a:stretch/>
              </p:blipFill>
              <p:spPr>
                <a:xfrm>
                  <a:off x="3402366" y="1166119"/>
                  <a:ext cx="2127779" cy="2034728"/>
                </a:xfrm>
                <a:prstGeom prst="rect">
                  <a:avLst/>
                </a:prstGeom>
              </p:spPr>
            </p:pic>
            <p:sp>
              <p:nvSpPr>
                <p:cNvPr id="27" name="TextBox 19">
                  <a:extLst>
                    <a:ext uri="{FF2B5EF4-FFF2-40B4-BE49-F238E27FC236}">
                      <a16:creationId xmlns:a16="http://schemas.microsoft.com/office/drawing/2014/main" id="{B9BD383A-3CF8-8BF5-D0C0-C36C44EE725E}"/>
                    </a:ext>
                  </a:extLst>
                </p:cNvPr>
                <p:cNvSpPr txBox="1"/>
                <p:nvPr/>
              </p:nvSpPr>
              <p:spPr>
                <a:xfrm>
                  <a:off x="1092880" y="3203689"/>
                  <a:ext cx="4514432" cy="369332"/>
                </a:xfrm>
                <a:prstGeom prst="rect">
                  <a:avLst/>
                </a:prstGeom>
                <a:noFill/>
                <a:ln w="9525">
                  <a:noFill/>
                  <a:miter lim="800000"/>
                  <a:headEnd/>
                  <a:tailEnd/>
                </a:ln>
              </p:spPr>
              <p:txBody>
                <a:bodyPr wrap="square">
                  <a:spAutoFit/>
                </a:bodyPr>
                <a:lstStyle>
                  <a:defPPr>
                    <a:defRPr lang="zh-CN"/>
                  </a:defPPr>
                  <a:lvl1pPr algn="just">
                    <a:defRPr sz="2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800" dirty="0"/>
                    <a:t>样条模型（</a:t>
                  </a:r>
                  <a:r>
                    <a:rPr lang="en-US" altLang="zh-CN" sz="1800" dirty="0"/>
                    <a:t>Bezier, NURBS, T-spline…</a:t>
                  </a:r>
                  <a:r>
                    <a:rPr lang="zh-CN" altLang="en-US" sz="1800" dirty="0"/>
                    <a:t>）</a:t>
                  </a:r>
                  <a:endParaRPr lang="en-US" altLang="zh-CN" sz="1800" dirty="0"/>
                </a:p>
              </p:txBody>
            </p:sp>
            <p:sp>
              <p:nvSpPr>
                <p:cNvPr id="29" name="文本框 28">
                  <a:extLst>
                    <a:ext uri="{FF2B5EF4-FFF2-40B4-BE49-F238E27FC236}">
                      <a16:creationId xmlns:a16="http://schemas.microsoft.com/office/drawing/2014/main" id="{BA815A77-ACD1-93DA-97D2-C7F2DA2BA9E0}"/>
                    </a:ext>
                  </a:extLst>
                </p:cNvPr>
                <p:cNvSpPr txBox="1"/>
                <p:nvPr/>
              </p:nvSpPr>
              <p:spPr>
                <a:xfrm>
                  <a:off x="6319958" y="3203689"/>
                  <a:ext cx="4820309" cy="369332"/>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网格模型（</a:t>
                  </a:r>
                  <a:r>
                    <a:rPr lang="en-US" altLang="zh-CN" dirty="0"/>
                    <a:t>Triangle,</a:t>
                  </a:r>
                  <a:r>
                    <a:rPr lang="zh-CN" altLang="en-US" dirty="0"/>
                    <a:t> </a:t>
                  </a:r>
                  <a:r>
                    <a:rPr lang="en-US" altLang="zh-CN" dirty="0"/>
                    <a:t>Tetra,</a:t>
                  </a:r>
                  <a:r>
                    <a:rPr lang="zh-CN" altLang="en-US" dirty="0"/>
                    <a:t> </a:t>
                  </a:r>
                  <a:r>
                    <a:rPr lang="en-US" altLang="zh-CN" dirty="0"/>
                    <a:t>Hexahedral…</a:t>
                  </a:r>
                  <a:r>
                    <a:rPr lang="zh-CN" altLang="en-US" dirty="0"/>
                    <a:t>）</a:t>
                  </a:r>
                </a:p>
              </p:txBody>
            </p:sp>
          </p:grpSp>
          <p:pic>
            <p:nvPicPr>
              <p:cNvPr id="3" name="图片 2">
                <a:extLst>
                  <a:ext uri="{FF2B5EF4-FFF2-40B4-BE49-F238E27FC236}">
                    <a16:creationId xmlns:a16="http://schemas.microsoft.com/office/drawing/2014/main" id="{EB5286CF-B1FC-55D1-10E3-462EE3B290FF}"/>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t="357"/>
              <a:stretch/>
            </p:blipFill>
            <p:spPr>
              <a:xfrm>
                <a:off x="6492297" y="1013444"/>
                <a:ext cx="1414340" cy="2055769"/>
              </a:xfrm>
              <a:prstGeom prst="rect">
                <a:avLst/>
              </a:prstGeom>
            </p:spPr>
          </p:pic>
          <p:pic>
            <p:nvPicPr>
              <p:cNvPr id="10" name="图片 9">
                <a:extLst>
                  <a:ext uri="{FF2B5EF4-FFF2-40B4-BE49-F238E27FC236}">
                    <a16:creationId xmlns:a16="http://schemas.microsoft.com/office/drawing/2014/main" id="{A292EC6B-6265-F8A6-ED30-501F16A201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8417" y="1063387"/>
                <a:ext cx="2222787" cy="1979962"/>
              </a:xfrm>
              <a:prstGeom prst="rect">
                <a:avLst/>
              </a:prstGeom>
            </p:spPr>
          </p:pic>
        </p:grpSp>
        <p:sp>
          <p:nvSpPr>
            <p:cNvPr id="8" name="TextBox 19">
              <a:extLst>
                <a:ext uri="{FF2B5EF4-FFF2-40B4-BE49-F238E27FC236}">
                  <a16:creationId xmlns:a16="http://schemas.microsoft.com/office/drawing/2014/main" id="{1C6BCA0A-6F0A-2411-C0EE-0C263576794E}"/>
                </a:ext>
              </a:extLst>
            </p:cNvPr>
            <p:cNvSpPr txBox="1"/>
            <p:nvPr/>
          </p:nvSpPr>
          <p:spPr>
            <a:xfrm>
              <a:off x="475905" y="606219"/>
              <a:ext cx="760977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难题二：如何推广应用于具有复杂中曲面的壳体结构</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4447436D-4D3C-445A-D699-D5B0EDE61650}"/>
              </a:ext>
            </a:extLst>
          </p:cNvPr>
          <p:cNvGrpSpPr/>
          <p:nvPr/>
        </p:nvGrpSpPr>
        <p:grpSpPr>
          <a:xfrm>
            <a:off x="475905" y="641179"/>
            <a:ext cx="11310810" cy="2244867"/>
            <a:chOff x="475905" y="3461019"/>
            <a:chExt cx="11310810" cy="2244867"/>
          </a:xfrm>
        </p:grpSpPr>
        <p:sp>
          <p:nvSpPr>
            <p:cNvPr id="94" name="文本框 93">
              <a:extLst>
                <a:ext uri="{FF2B5EF4-FFF2-40B4-BE49-F238E27FC236}">
                  <a16:creationId xmlns:a16="http://schemas.microsoft.com/office/drawing/2014/main" id="{F763942E-0FE0-3C88-E761-B675091AA49F}"/>
                </a:ext>
              </a:extLst>
            </p:cNvPr>
            <p:cNvSpPr txBox="1"/>
            <p:nvPr/>
          </p:nvSpPr>
          <p:spPr>
            <a:xfrm>
              <a:off x="8056311" y="3847733"/>
              <a:ext cx="3674879" cy="584775"/>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Arial" panose="020B0604020202020204" pitchFamily="34" charset="0"/>
                <a:buChar char="•"/>
              </a:pPr>
              <a:r>
                <a:rPr lang="zh-CN" altLang="en-US" sz="1600" dirty="0">
                  <a:solidFill>
                    <a:schemeClr val="tx2"/>
                  </a:solidFill>
                </a:rPr>
                <a:t>复杂形貌的</a:t>
              </a:r>
              <a:r>
                <a:rPr lang="zh-CN" altLang="en-US" sz="1600" b="1" dirty="0">
                  <a:solidFill>
                    <a:schemeClr val="tx2"/>
                  </a:solidFill>
                  <a:latin typeface="微软雅黑" panose="020B0503020204020204" pitchFamily="34" charset="-122"/>
                  <a:ea typeface="微软雅黑" panose="020B0503020204020204" pitchFamily="34" charset="-122"/>
                </a:rPr>
                <a:t>描述</a:t>
              </a:r>
              <a:r>
                <a:rPr lang="zh-CN" altLang="en-US" sz="1600" dirty="0">
                  <a:solidFill>
                    <a:schemeClr val="tx2"/>
                  </a:solidFill>
                </a:rPr>
                <a:t>需要考虑</a:t>
              </a:r>
              <a:r>
                <a:rPr lang="zh-CN" altLang="en-US" sz="1600" dirty="0"/>
                <a:t>边界形状</a:t>
              </a:r>
              <a:r>
                <a:rPr lang="zh-CN" altLang="en-US" sz="1600" dirty="0">
                  <a:solidFill>
                    <a:schemeClr val="tx2"/>
                  </a:solidFill>
                </a:rPr>
                <a:t>和</a:t>
              </a:r>
              <a:r>
                <a:rPr lang="zh-CN" altLang="en-US" sz="1600" dirty="0"/>
                <a:t>高度变化</a:t>
              </a:r>
            </a:p>
          </p:txBody>
        </p:sp>
        <p:sp>
          <p:nvSpPr>
            <p:cNvPr id="9" name="TextBox 19">
              <a:extLst>
                <a:ext uri="{FF2B5EF4-FFF2-40B4-BE49-F238E27FC236}">
                  <a16:creationId xmlns:a16="http://schemas.microsoft.com/office/drawing/2014/main" id="{4A4E8376-1E40-61EA-526B-A672FDB51129}"/>
                </a:ext>
              </a:extLst>
            </p:cNvPr>
            <p:cNvSpPr txBox="1"/>
            <p:nvPr/>
          </p:nvSpPr>
          <p:spPr>
            <a:xfrm>
              <a:off x="475905" y="3461019"/>
              <a:ext cx="637866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难题一：如何对复杂的形貌进行参数化描述</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89C5EE5-0189-4A91-CF1C-D4299303FD22}"/>
                </a:ext>
              </a:extLst>
            </p:cNvPr>
            <p:cNvPicPr>
              <a:picLocks noChangeAspect="1"/>
            </p:cNvPicPr>
            <p:nvPr/>
          </p:nvPicPr>
          <p:blipFill rotWithShape="1">
            <a:blip r:embed="rId8">
              <a:extLst>
                <a:ext uri="{28A0092B-C50C-407E-A947-70E740481C1C}">
                  <a14:useLocalDpi xmlns:a14="http://schemas.microsoft.com/office/drawing/2010/main" val="0"/>
                </a:ext>
              </a:extLst>
            </a:blip>
            <a:srcRect r="35975"/>
            <a:stretch/>
          </p:blipFill>
          <p:spPr>
            <a:xfrm>
              <a:off x="3057277" y="3991778"/>
              <a:ext cx="2153541" cy="1714108"/>
            </a:xfrm>
            <a:prstGeom prst="rect">
              <a:avLst/>
            </a:prstGeom>
          </p:spPr>
        </p:pic>
        <p:pic>
          <p:nvPicPr>
            <p:cNvPr id="12" name="图片 11">
              <a:extLst>
                <a:ext uri="{FF2B5EF4-FFF2-40B4-BE49-F238E27FC236}">
                  <a16:creationId xmlns:a16="http://schemas.microsoft.com/office/drawing/2014/main" id="{C98588C8-827A-28AF-48AB-55363ABAF5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4131" y="3973783"/>
              <a:ext cx="2318867" cy="1714107"/>
            </a:xfrm>
            <a:prstGeom prst="rect">
              <a:avLst/>
            </a:prstGeom>
          </p:spPr>
        </p:pic>
        <p:pic>
          <p:nvPicPr>
            <p:cNvPr id="13" name="Picture 2">
              <a:extLst>
                <a:ext uri="{FF2B5EF4-FFF2-40B4-BE49-F238E27FC236}">
                  <a16:creationId xmlns:a16="http://schemas.microsoft.com/office/drawing/2014/main" id="{DE4A5489-1454-C719-1082-242E4F8B28B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4945"/>
            <a:stretch/>
          </p:blipFill>
          <p:spPr bwMode="auto">
            <a:xfrm>
              <a:off x="992678" y="3962255"/>
              <a:ext cx="1801286" cy="1737165"/>
            </a:xfrm>
            <a:prstGeom prst="rect">
              <a:avLst/>
            </a:prstGeom>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1E90661A-1B96-2E03-3109-CD1914D071C1}"/>
                </a:ext>
              </a:extLst>
            </p:cNvPr>
            <p:cNvSpPr txBox="1"/>
            <p:nvPr/>
          </p:nvSpPr>
          <p:spPr>
            <a:xfrm>
              <a:off x="8056311" y="5098321"/>
              <a:ext cx="3631149" cy="584775"/>
            </a:xfrm>
            <a:prstGeom prst="rect">
              <a:avLst/>
            </a:prstGeom>
            <a:noFill/>
            <a:ln w="9525">
              <a:noFill/>
              <a:miter lim="800000"/>
              <a:headEnd/>
              <a:tailEnd/>
            </a:ln>
          </p:spPr>
          <p:txBody>
            <a:bodyPr wrap="square">
              <a:spAutoFit/>
            </a:bodyPr>
            <a:lstStyle>
              <a:defPPr>
                <a:defRPr lang="zh-CN"/>
              </a:defPPr>
              <a:lvl1pPr algn="just">
                <a:defRPr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marL="285750" indent="-285750">
                <a:buFont typeface="Arial" panose="020B0604020202020204" pitchFamily="34" charset="0"/>
                <a:buChar char="•"/>
              </a:pPr>
              <a:r>
                <a:rPr lang="zh-CN" altLang="en-US" sz="1600" dirty="0">
                  <a:solidFill>
                    <a:schemeClr val="tx2"/>
                  </a:solidFill>
                </a:rPr>
                <a:t>基于节点描述需要</a:t>
              </a:r>
              <a:r>
                <a:rPr lang="en-US" altLang="zh-CN" sz="1400" dirty="0"/>
                <a:t>Morphing</a:t>
              </a:r>
              <a:r>
                <a:rPr lang="zh-CN" altLang="en-US" sz="1600" dirty="0"/>
                <a:t>算子</a:t>
              </a:r>
              <a:r>
                <a:rPr lang="zh-CN" altLang="en-US" sz="1600" dirty="0">
                  <a:solidFill>
                    <a:schemeClr val="tx2"/>
                  </a:solidFill>
                </a:rPr>
                <a:t>来正则化网格且</a:t>
              </a:r>
              <a:r>
                <a:rPr lang="zh-CN" altLang="en-US" sz="1600" dirty="0"/>
                <a:t>设计变量数目巨大</a:t>
              </a:r>
            </a:p>
          </p:txBody>
        </p:sp>
        <p:sp>
          <p:nvSpPr>
            <p:cNvPr id="16" name="文本框 15">
              <a:extLst>
                <a:ext uri="{FF2B5EF4-FFF2-40B4-BE49-F238E27FC236}">
                  <a16:creationId xmlns:a16="http://schemas.microsoft.com/office/drawing/2014/main" id="{6C45510F-DEC0-7CFF-55A3-48F0D5381612}"/>
                </a:ext>
              </a:extLst>
            </p:cNvPr>
            <p:cNvSpPr txBox="1"/>
            <p:nvPr/>
          </p:nvSpPr>
          <p:spPr>
            <a:xfrm>
              <a:off x="8041217" y="4462736"/>
              <a:ext cx="3745498" cy="584775"/>
            </a:xfrm>
            <a:prstGeom prst="rect">
              <a:avLst/>
            </a:prstGeom>
            <a:noFill/>
            <a:ln w="9525">
              <a:noFill/>
              <a:miter lim="800000"/>
              <a:headEnd/>
              <a:tailEnd/>
            </a:ln>
          </p:spPr>
          <p:txBody>
            <a:bodyPr wrap="square">
              <a:spAutoFit/>
            </a:bodyPr>
            <a:lstStyle>
              <a:defPPr>
                <a:defRPr lang="zh-CN"/>
              </a:defPPr>
              <a:lvl1pPr marL="285750" indent="-285750" algn="just">
                <a:buFont typeface="Arial" panose="020B0604020202020204" pitchFamily="34" charset="0"/>
                <a:buChar char="•"/>
                <a:defRPr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solidFill>
                    <a:schemeClr val="tx2"/>
                  </a:solidFill>
                </a:rPr>
                <a:t>直接采用</a:t>
              </a:r>
              <a:r>
                <a:rPr lang="en-US" altLang="zh-CN" dirty="0">
                  <a:solidFill>
                    <a:schemeClr val="tx2"/>
                  </a:solidFill>
                </a:rPr>
                <a:t>CAD</a:t>
              </a:r>
              <a:r>
                <a:rPr lang="zh-CN" altLang="en-US" dirty="0">
                  <a:solidFill>
                    <a:schemeClr val="tx2"/>
                  </a:solidFill>
                </a:rPr>
                <a:t>工具可能需</a:t>
              </a:r>
              <a:r>
                <a:rPr lang="zh-CN" altLang="en-US" dirty="0"/>
                <a:t>多次重构参数描述</a:t>
              </a:r>
              <a:r>
                <a:rPr lang="zh-CN" altLang="en-US" dirty="0">
                  <a:solidFill>
                    <a:schemeClr val="tx2"/>
                  </a:solidFill>
                </a:rPr>
                <a:t>（迭代）才能表达形貌细节</a:t>
              </a:r>
              <a:endParaRPr lang="en-US" altLang="zh-CN" dirty="0">
                <a:solidFill>
                  <a:schemeClr val="tx2"/>
                </a:solidFill>
              </a:endParaRPr>
            </a:p>
          </p:txBody>
        </p:sp>
      </p:grpSp>
      <p:sp>
        <p:nvSpPr>
          <p:cNvPr id="19" name="TextBox 19">
            <a:extLst>
              <a:ext uri="{FF2B5EF4-FFF2-40B4-BE49-F238E27FC236}">
                <a16:creationId xmlns:a16="http://schemas.microsoft.com/office/drawing/2014/main" id="{782834F6-0419-C953-40D9-15A3904CB083}"/>
              </a:ext>
            </a:extLst>
          </p:cNvPr>
          <p:cNvSpPr txBox="1"/>
          <p:nvPr/>
        </p:nvSpPr>
        <p:spPr>
          <a:xfrm>
            <a:off x="475904" y="6147026"/>
            <a:ext cx="1131081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难题三：如何构建优化列式并进行灵敏度分析，使得设计进程自动化？</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F7803271-25A4-C6B8-5E84-54D0DA6C410E}"/>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5307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A9C99A-5F9C-C5FA-58BB-74697F055347}"/>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采用样条组件进行平面形貌的刻画</a:t>
            </a:r>
            <a:endParaRPr lang="zh-CN" altLang="en-US" sz="32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grpSp>
        <p:nvGrpSpPr>
          <p:cNvPr id="24" name="组合 23">
            <a:extLst>
              <a:ext uri="{FF2B5EF4-FFF2-40B4-BE49-F238E27FC236}">
                <a16:creationId xmlns:a16="http://schemas.microsoft.com/office/drawing/2014/main" id="{D8326141-DA08-1E91-FB84-3F39E94EAE84}"/>
              </a:ext>
            </a:extLst>
          </p:cNvPr>
          <p:cNvGrpSpPr/>
          <p:nvPr/>
        </p:nvGrpSpPr>
        <p:grpSpPr>
          <a:xfrm>
            <a:off x="497174" y="3602764"/>
            <a:ext cx="3608680" cy="3023569"/>
            <a:chOff x="497174" y="3602764"/>
            <a:chExt cx="3608680" cy="3023569"/>
          </a:xfrm>
        </p:grpSpPr>
        <p:grpSp>
          <p:nvGrpSpPr>
            <p:cNvPr id="18" name="组合 17">
              <a:extLst>
                <a:ext uri="{FF2B5EF4-FFF2-40B4-BE49-F238E27FC236}">
                  <a16:creationId xmlns:a16="http://schemas.microsoft.com/office/drawing/2014/main" id="{90936799-9EC2-959F-0171-C567E285C8D0}"/>
                </a:ext>
              </a:extLst>
            </p:cNvPr>
            <p:cNvGrpSpPr/>
            <p:nvPr/>
          </p:nvGrpSpPr>
          <p:grpSpPr>
            <a:xfrm>
              <a:off x="497174" y="3602764"/>
              <a:ext cx="3608680" cy="3023569"/>
              <a:chOff x="497174" y="3602764"/>
              <a:chExt cx="3608680" cy="3023569"/>
            </a:xfrm>
          </p:grpSpPr>
          <p:pic>
            <p:nvPicPr>
              <p:cNvPr id="478" name="图片 477">
                <a:extLst>
                  <a:ext uri="{FF2B5EF4-FFF2-40B4-BE49-F238E27FC236}">
                    <a16:creationId xmlns:a16="http://schemas.microsoft.com/office/drawing/2014/main" id="{F5795C03-A782-2E83-B052-588A85843D8E}"/>
                  </a:ext>
                </a:extLst>
              </p:cNvPr>
              <p:cNvPicPr>
                <a:picLocks noChangeAspect="1"/>
              </p:cNvPicPr>
              <p:nvPr/>
            </p:nvPicPr>
            <p:blipFill>
              <a:blip r:embed="rId3">
                <a:extLst>
                  <a:ext uri="{28A0092B-C50C-407E-A947-70E740481C1C}">
                    <a14:useLocalDpi xmlns:a14="http://schemas.microsoft.com/office/drawing/2010/main" val="0"/>
                  </a:ext>
                </a:extLst>
              </a:blip>
              <a:srcRect l="11081"/>
              <a:stretch>
                <a:fillRect/>
              </a:stretch>
            </p:blipFill>
            <p:spPr>
              <a:xfrm>
                <a:off x="1184236" y="4064429"/>
                <a:ext cx="2429606" cy="1908468"/>
              </a:xfrm>
              <a:prstGeom prst="rect">
                <a:avLst/>
              </a:prstGeom>
            </p:spPr>
          </p:pic>
          <p:sp>
            <p:nvSpPr>
              <p:cNvPr id="428" name="TextBox 19">
                <a:extLst>
                  <a:ext uri="{FF2B5EF4-FFF2-40B4-BE49-F238E27FC236}">
                    <a16:creationId xmlns:a16="http://schemas.microsoft.com/office/drawing/2014/main" id="{2F855D9F-2953-318C-D35D-7B7289E5A8DE}"/>
                  </a:ext>
                </a:extLst>
              </p:cNvPr>
              <p:cNvSpPr txBox="1"/>
              <p:nvPr/>
            </p:nvSpPr>
            <p:spPr>
              <a:xfrm>
                <a:off x="497174" y="3602764"/>
                <a:ext cx="3608680"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样条形貌组件构建技术</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7" name="文本框 97 2">
                <a:extLst>
                  <a:ext uri="{FF2B5EF4-FFF2-40B4-BE49-F238E27FC236}">
                    <a16:creationId xmlns:a16="http://schemas.microsoft.com/office/drawing/2014/main" id="{B86FD03B-9F1A-A867-CC74-9FACF582D0C2}"/>
                  </a:ext>
                </a:extLst>
              </p:cNvPr>
              <p:cNvSpPr txBox="1"/>
              <p:nvPr/>
            </p:nvSpPr>
            <p:spPr>
              <a:xfrm>
                <a:off x="984646" y="5980002"/>
                <a:ext cx="2954655" cy="646331"/>
              </a:xfrm>
              <a:prstGeom prst="rect">
                <a:avLst/>
              </a:prstGeom>
              <a:solidFill>
                <a:schemeClr val="bg1"/>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样条工具构造拓扑描述函数</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刻画形貌组件边缘</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51" name="矩形 450">
              <a:extLst>
                <a:ext uri="{FF2B5EF4-FFF2-40B4-BE49-F238E27FC236}">
                  <a16:creationId xmlns:a16="http://schemas.microsoft.com/office/drawing/2014/main" id="{CD96286E-F104-48BD-F6BC-12C47F7E72D4}"/>
                </a:ext>
              </a:extLst>
            </p:cNvPr>
            <p:cNvSpPr/>
            <p:nvPr/>
          </p:nvSpPr>
          <p:spPr>
            <a:xfrm>
              <a:off x="1151869" y="5683332"/>
              <a:ext cx="279990" cy="1829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a:extLst>
              <a:ext uri="{FF2B5EF4-FFF2-40B4-BE49-F238E27FC236}">
                <a16:creationId xmlns:a16="http://schemas.microsoft.com/office/drawing/2014/main" id="{3D846BC0-6AE4-7CE4-E840-281AA40F8F42}"/>
              </a:ext>
            </a:extLst>
          </p:cNvPr>
          <p:cNvGrpSpPr/>
          <p:nvPr/>
        </p:nvGrpSpPr>
        <p:grpSpPr>
          <a:xfrm>
            <a:off x="1110439" y="1035385"/>
            <a:ext cx="10341294" cy="2545237"/>
            <a:chOff x="1110439" y="1035385"/>
            <a:chExt cx="10341294" cy="2545237"/>
          </a:xfrm>
        </p:grpSpPr>
        <p:sp>
          <p:nvSpPr>
            <p:cNvPr id="7" name="文本框 6">
              <a:extLst>
                <a:ext uri="{FF2B5EF4-FFF2-40B4-BE49-F238E27FC236}">
                  <a16:creationId xmlns:a16="http://schemas.microsoft.com/office/drawing/2014/main" id="{27D24D76-5C34-7CA9-8FA0-5FCEF5AE7147}"/>
                </a:ext>
              </a:extLst>
            </p:cNvPr>
            <p:cNvSpPr txBox="1"/>
            <p:nvPr/>
          </p:nvSpPr>
          <p:spPr>
            <a:xfrm>
              <a:off x="1110439" y="3121714"/>
              <a:ext cx="10341294" cy="458908"/>
            </a:xfrm>
            <a:prstGeom prst="rect">
              <a:avLst/>
            </a:prstGeom>
            <a:noFill/>
          </p:spPr>
          <p:txBody>
            <a:bodyPr wrap="none">
              <a:spAutoFit/>
            </a:bodyPr>
            <a:lstStyle/>
            <a:p>
              <a:pPr algn="ctr">
                <a:lnSpc>
                  <a:spcPct val="150000"/>
                </a:lnSpc>
                <a:defRPr/>
              </a:pPr>
              <a:r>
                <a:rPr lang="zh-CN" altLang="en-US" sz="1800" b="1" kern="1500" dirty="0">
                  <a:latin typeface="微软雅黑" panose="020B0503020204020204" pitchFamily="34" charset="-122"/>
                  <a:ea typeface="微软雅黑" panose="020B0503020204020204" pitchFamily="34" charset="-122"/>
                </a:rPr>
                <a:t>设计形貌需要解答</a:t>
              </a:r>
              <a:r>
                <a:rPr lang="zh-CN" altLang="en-US" sz="1800" b="1" kern="1500" dirty="0">
                  <a:solidFill>
                    <a:srgbClr val="C00000"/>
                  </a:solidFill>
                  <a:latin typeface="微软雅黑" panose="020B0503020204020204" pitchFamily="34" charset="-122"/>
                  <a:ea typeface="微软雅黑" panose="020B0503020204020204" pitchFamily="34" charset="-122"/>
                </a:rPr>
                <a:t>“在哪些区域进行形貌扰动”</a:t>
              </a:r>
              <a:r>
                <a:rPr lang="zh-CN" altLang="en-US" b="1" kern="1500" dirty="0">
                  <a:latin typeface="微软雅黑" panose="020B0503020204020204" pitchFamily="34" charset="-122"/>
                  <a:ea typeface="微软雅黑" panose="020B0503020204020204" pitchFamily="34" charset="-122"/>
                </a:rPr>
                <a:t>，包含设计拓扑的</a:t>
              </a:r>
              <a:r>
                <a:rPr lang="zh-CN" altLang="en-US" sz="1800" b="1" kern="1500" dirty="0">
                  <a:latin typeface="微软雅黑" panose="020B0503020204020204" pitchFamily="34" charset="-122"/>
                  <a:ea typeface="微软雅黑" panose="020B0503020204020204" pitchFamily="34" charset="-122"/>
                </a:rPr>
                <a:t>需求，</a:t>
              </a:r>
              <a:r>
                <a:rPr lang="zh-CN" altLang="en-US" b="1" kern="1500" dirty="0">
                  <a:latin typeface="微软雅黑" panose="020B0503020204020204" pitchFamily="34" charset="-122"/>
                  <a:ea typeface="微软雅黑" panose="020B0503020204020204" pitchFamily="34" charset="-122"/>
                </a:rPr>
                <a:t>因此</a:t>
              </a:r>
              <a:r>
                <a:rPr lang="zh-CN" altLang="en-US" sz="1800" b="1" kern="1500" dirty="0">
                  <a:latin typeface="微软雅黑" panose="020B0503020204020204" pitchFamily="34" charset="-122"/>
                  <a:ea typeface="微软雅黑" panose="020B0503020204020204" pitchFamily="34" charset="-122"/>
                </a:rPr>
                <a:t>采用</a:t>
              </a:r>
              <a:r>
                <a:rPr lang="zh-CN" altLang="en-US" sz="1800" b="1" kern="1500" dirty="0">
                  <a:solidFill>
                    <a:srgbClr val="C00000"/>
                  </a:solidFill>
                  <a:latin typeface="微软雅黑" panose="020B0503020204020204" pitchFamily="34" charset="-122"/>
                  <a:ea typeface="微软雅黑" panose="020B0503020204020204" pitchFamily="34" charset="-122"/>
                </a:rPr>
                <a:t>移动可变形组件法</a:t>
              </a:r>
              <a:endParaRPr lang="zh-CN" altLang="en-US" b="1" dirty="0">
                <a:solidFill>
                  <a:srgbClr val="002060"/>
                </a:solidFill>
                <a:latin typeface="微软雅黑" panose="020B0503020204020204" pitchFamily="34" charset="-122"/>
                <a:ea typeface="微软雅黑" panose="020B0503020204020204" pitchFamily="34" charset="-122"/>
              </a:endParaRPr>
            </a:p>
          </p:txBody>
        </p:sp>
        <p:pic>
          <p:nvPicPr>
            <p:cNvPr id="10" name="图片 9" descr="图片包含 图示&#10;&#10;描述已自动生成">
              <a:extLst>
                <a:ext uri="{FF2B5EF4-FFF2-40B4-BE49-F238E27FC236}">
                  <a16:creationId xmlns:a16="http://schemas.microsoft.com/office/drawing/2014/main" id="{E9945821-CC36-F8C6-ECEC-737C1B1F0B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4981" y="1035385"/>
              <a:ext cx="3483315" cy="1910637"/>
            </a:xfrm>
            <a:prstGeom prst="rect">
              <a:avLst/>
            </a:prstGeom>
          </p:spPr>
        </p:pic>
        <p:sp>
          <p:nvSpPr>
            <p:cNvPr id="20" name="TextBox 5 1">
              <a:extLst>
                <a:ext uri="{FF2B5EF4-FFF2-40B4-BE49-F238E27FC236}">
                  <a16:creationId xmlns:a16="http://schemas.microsoft.com/office/drawing/2014/main" id="{E19BB22E-FEAE-1F22-8C80-D4884508AEE5}"/>
                </a:ext>
              </a:extLst>
            </p:cNvPr>
            <p:cNvSpPr txBox="1">
              <a:spLocks noChangeArrowheads="1"/>
            </p:cNvSpPr>
            <p:nvPr/>
          </p:nvSpPr>
          <p:spPr bwMode="auto">
            <a:xfrm>
              <a:off x="8776604" y="1253162"/>
              <a:ext cx="2662278" cy="153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49" charset="-122"/>
                </a:defRPr>
              </a:lvl1pPr>
              <a:lvl2pPr marL="742950" indent="-285750">
                <a:defRPr sz="2000">
                  <a:solidFill>
                    <a:schemeClr val="tx1"/>
                  </a:solidFill>
                  <a:latin typeface="Arial" panose="020B0604020202020204" pitchFamily="34" charset="0"/>
                  <a:ea typeface="黑体" panose="02010609060101010101" pitchFamily="49" charset="-122"/>
                </a:defRPr>
              </a:lvl2pPr>
              <a:lvl3pPr marL="1143000" indent="-228600">
                <a:defRPr sz="2000">
                  <a:solidFill>
                    <a:schemeClr val="tx1"/>
                  </a:solidFill>
                  <a:latin typeface="Arial" panose="020B0604020202020204" pitchFamily="34" charset="0"/>
                  <a:ea typeface="黑体" panose="02010609060101010101" pitchFamily="49" charset="-122"/>
                </a:defRPr>
              </a:lvl3pPr>
              <a:lvl4pPr marL="1600200" indent="-228600">
                <a:defRPr sz="2000">
                  <a:solidFill>
                    <a:schemeClr val="tx1"/>
                  </a:solidFill>
                  <a:latin typeface="Arial" panose="020B0604020202020204" pitchFamily="34" charset="0"/>
                  <a:ea typeface="黑体" panose="02010609060101010101" pitchFamily="49" charset="-122"/>
                </a:defRPr>
              </a:lvl4pPr>
              <a:lvl5pPr marL="2057400" indent="-22860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marL="342900" indent="-342900" algn="just" eaLnBrk="1" hangingPunct="1">
                <a:lnSpc>
                  <a:spcPct val="120000"/>
                </a:lnSpc>
                <a:buFont typeface="Arial" panose="020B0604020202020204" pitchFamily="34" charset="0"/>
                <a:buChar char="•"/>
                <a:defRPr/>
              </a:pPr>
              <a:r>
                <a:rPr lang="zh-CN" altLang="en-US" b="1" kern="1500" dirty="0">
                  <a:solidFill>
                    <a:srgbClr val="C00000"/>
                  </a:solidFill>
                  <a:latin typeface="微软雅黑" panose="020B0503020204020204" pitchFamily="34" charset="-122"/>
                  <a:ea typeface="微软雅黑" panose="020B0503020204020204" pitchFamily="34" charset="-122"/>
                </a:rPr>
                <a:t>显式描述几何</a:t>
              </a:r>
              <a:endParaRPr lang="en-US" altLang="zh-CN" b="1" kern="1500" dirty="0">
                <a:solidFill>
                  <a:srgbClr val="C00000"/>
                </a:solidFill>
                <a:latin typeface="微软雅黑" panose="020B0503020204020204" pitchFamily="34" charset="-122"/>
                <a:ea typeface="微软雅黑" panose="020B0503020204020204" pitchFamily="34" charset="-122"/>
              </a:endParaRPr>
            </a:p>
            <a:p>
              <a:pPr marL="342900" indent="-342900" algn="just" eaLnBrk="1" hangingPunct="1">
                <a:lnSpc>
                  <a:spcPct val="120000"/>
                </a:lnSpc>
                <a:buFont typeface="Arial" panose="020B0604020202020204" pitchFamily="34" charset="0"/>
                <a:buChar char="•"/>
                <a:defRPr/>
              </a:pPr>
              <a:r>
                <a:rPr lang="zh-CN" altLang="en-US" b="1" kern="1500" dirty="0">
                  <a:solidFill>
                    <a:srgbClr val="C00000"/>
                  </a:solidFill>
                  <a:latin typeface="微软雅黑" panose="020B0503020204020204" pitchFamily="34" charset="-122"/>
                  <a:ea typeface="微软雅黑" panose="020B0503020204020204" pitchFamily="34" charset="-122"/>
                </a:rPr>
                <a:t>设计变量少</a:t>
              </a:r>
              <a:endParaRPr lang="en-US" altLang="zh-CN" b="1" kern="1500" dirty="0">
                <a:solidFill>
                  <a:srgbClr val="C00000"/>
                </a:solidFill>
                <a:latin typeface="微软雅黑" panose="020B0503020204020204" pitchFamily="34" charset="-122"/>
                <a:ea typeface="微软雅黑" panose="020B0503020204020204" pitchFamily="34" charset="-122"/>
              </a:endParaRPr>
            </a:p>
            <a:p>
              <a:pPr marL="342900" indent="-342900" algn="just" eaLnBrk="1" hangingPunct="1">
                <a:lnSpc>
                  <a:spcPct val="120000"/>
                </a:lnSpc>
                <a:buFont typeface="Arial" panose="020B0604020202020204" pitchFamily="34" charset="0"/>
                <a:buChar char="•"/>
                <a:defRPr/>
              </a:pPr>
              <a:r>
                <a:rPr lang="zh-CN" altLang="en-US" b="1" kern="1500" dirty="0">
                  <a:solidFill>
                    <a:srgbClr val="C00000"/>
                  </a:solidFill>
                  <a:latin typeface="微软雅黑" panose="020B0503020204020204" pitchFamily="34" charset="-122"/>
                  <a:ea typeface="微软雅黑" panose="020B0503020204020204" pitchFamily="34" charset="-122"/>
                </a:rPr>
                <a:t>边界刻画清晰</a:t>
              </a:r>
              <a:endParaRPr lang="en-US" altLang="zh-CN" b="1" kern="1500" dirty="0">
                <a:solidFill>
                  <a:srgbClr val="C00000"/>
                </a:solidFill>
                <a:latin typeface="微软雅黑" panose="020B0503020204020204" pitchFamily="34" charset="-122"/>
                <a:ea typeface="微软雅黑" panose="020B0503020204020204" pitchFamily="34" charset="-122"/>
              </a:endParaRPr>
            </a:p>
            <a:p>
              <a:pPr marL="342900" indent="-342900" algn="just" eaLnBrk="1" hangingPunct="1">
                <a:lnSpc>
                  <a:spcPct val="120000"/>
                </a:lnSpc>
                <a:buFont typeface="Arial" panose="020B0604020202020204" pitchFamily="34" charset="0"/>
                <a:buChar char="•"/>
                <a:defRPr/>
              </a:pPr>
              <a:r>
                <a:rPr lang="zh-CN" altLang="en-US" b="1" dirty="0">
                  <a:solidFill>
                    <a:srgbClr val="C00000"/>
                  </a:solidFill>
                  <a:latin typeface="微软雅黑" panose="020B0503020204020204" pitchFamily="34" charset="-122"/>
                  <a:ea typeface="微软雅黑" panose="020B0503020204020204" pitchFamily="34" charset="-122"/>
                </a:rPr>
                <a:t>直接控制形貌特征</a:t>
              </a:r>
            </a:p>
          </p:txBody>
        </p:sp>
        <p:sp>
          <p:nvSpPr>
            <p:cNvPr id="22" name="文本框 21">
              <a:extLst>
                <a:ext uri="{FF2B5EF4-FFF2-40B4-BE49-F238E27FC236}">
                  <a16:creationId xmlns:a16="http://schemas.microsoft.com/office/drawing/2014/main" id="{493F4356-83CA-557B-C00E-E210CF7F11FC}"/>
                </a:ext>
              </a:extLst>
            </p:cNvPr>
            <p:cNvSpPr txBox="1"/>
            <p:nvPr/>
          </p:nvSpPr>
          <p:spPr>
            <a:xfrm>
              <a:off x="5990975" y="2726014"/>
              <a:ext cx="2031326" cy="458908"/>
            </a:xfrm>
            <a:prstGeom prst="rect">
              <a:avLst/>
            </a:prstGeom>
            <a:noFill/>
          </p:spPr>
          <p:txBody>
            <a:bodyPr wrap="none">
              <a:spAutoFit/>
            </a:bodyPr>
            <a:lstStyle/>
            <a:p>
              <a:pPr algn="ctr">
                <a:lnSpc>
                  <a:spcPct val="150000"/>
                </a:lnSpc>
                <a:defRPr/>
              </a:pPr>
              <a:r>
                <a:rPr lang="zh-CN" altLang="en-US" sz="1800" b="1" kern="1500" dirty="0">
                  <a:solidFill>
                    <a:srgbClr val="002060"/>
                  </a:solidFill>
                  <a:latin typeface="微软雅黑" panose="020B0503020204020204" pitchFamily="34" charset="-122"/>
                  <a:ea typeface="微软雅黑" panose="020B0503020204020204" pitchFamily="34" charset="-122"/>
                </a:rPr>
                <a:t>移动可变形组件法</a:t>
              </a:r>
              <a:endParaRPr lang="zh-CN" altLang="en-US" b="1" dirty="0">
                <a:solidFill>
                  <a:srgbClr val="002060"/>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03D4C49C-E23E-17A8-14A1-800A8CD14FD5}"/>
              </a:ext>
            </a:extLst>
          </p:cNvPr>
          <p:cNvGrpSpPr/>
          <p:nvPr/>
        </p:nvGrpSpPr>
        <p:grpSpPr>
          <a:xfrm>
            <a:off x="4063123" y="4086280"/>
            <a:ext cx="2723823" cy="2310869"/>
            <a:chOff x="4063123" y="4086280"/>
            <a:chExt cx="2723823" cy="2310869"/>
          </a:xfrm>
        </p:grpSpPr>
        <p:grpSp>
          <p:nvGrpSpPr>
            <p:cNvPr id="44" name="组合 43">
              <a:extLst>
                <a:ext uri="{FF2B5EF4-FFF2-40B4-BE49-F238E27FC236}">
                  <a16:creationId xmlns:a16="http://schemas.microsoft.com/office/drawing/2014/main" id="{087CA76E-17C4-83BB-C335-303255B67E41}"/>
                </a:ext>
              </a:extLst>
            </p:cNvPr>
            <p:cNvGrpSpPr/>
            <p:nvPr/>
          </p:nvGrpSpPr>
          <p:grpSpPr>
            <a:xfrm>
              <a:off x="4569031" y="4086280"/>
              <a:ext cx="1626321" cy="1893722"/>
              <a:chOff x="4210837" y="4186323"/>
              <a:chExt cx="1626321" cy="1893722"/>
            </a:xfrm>
          </p:grpSpPr>
          <p:pic>
            <p:nvPicPr>
              <p:cNvPr id="36" name="图片 35">
                <a:extLst>
                  <a:ext uri="{FF2B5EF4-FFF2-40B4-BE49-F238E27FC236}">
                    <a16:creationId xmlns:a16="http://schemas.microsoft.com/office/drawing/2014/main" id="{6B8058E6-03F3-B209-5C09-2928931542AA}"/>
                  </a:ext>
                </a:extLst>
              </p:cNvPr>
              <p:cNvPicPr>
                <a:picLocks noChangeAspect="1"/>
              </p:cNvPicPr>
              <p:nvPr/>
            </p:nvPicPr>
            <p:blipFill>
              <a:blip r:embed="rId5"/>
              <a:srcRect l="74990" t="2569" r="3261" b="46406"/>
              <a:stretch/>
            </p:blipFill>
            <p:spPr>
              <a:xfrm>
                <a:off x="4210837" y="4201280"/>
                <a:ext cx="1626321" cy="1878765"/>
              </a:xfrm>
              <a:prstGeom prst="rect">
                <a:avLst/>
              </a:prstGeom>
            </p:spPr>
          </p:pic>
          <p:sp>
            <p:nvSpPr>
              <p:cNvPr id="43" name="矩形 42">
                <a:extLst>
                  <a:ext uri="{FF2B5EF4-FFF2-40B4-BE49-F238E27FC236}">
                    <a16:creationId xmlns:a16="http://schemas.microsoft.com/office/drawing/2014/main" id="{B019392C-9045-01F2-553F-A6602357EDF5}"/>
                  </a:ext>
                </a:extLst>
              </p:cNvPr>
              <p:cNvSpPr/>
              <p:nvPr/>
            </p:nvSpPr>
            <p:spPr>
              <a:xfrm>
                <a:off x="4254106" y="4186323"/>
                <a:ext cx="314581" cy="2724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97 2">
              <a:extLst>
                <a:ext uri="{FF2B5EF4-FFF2-40B4-BE49-F238E27FC236}">
                  <a16:creationId xmlns:a16="http://schemas.microsoft.com/office/drawing/2014/main" id="{FE3F3CF6-F62E-5F6D-D517-6AF12008502E}"/>
                </a:ext>
              </a:extLst>
            </p:cNvPr>
            <p:cNvSpPr txBox="1"/>
            <p:nvPr/>
          </p:nvSpPr>
          <p:spPr>
            <a:xfrm>
              <a:off x="4063123" y="6027817"/>
              <a:ext cx="2723823" cy="369332"/>
            </a:xfrm>
            <a:prstGeom prst="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扰动高度设置为设计变量</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75A48E71-C0FE-9CA5-C5AD-88A3BF59CEDC}"/>
              </a:ext>
            </a:extLst>
          </p:cNvPr>
          <p:cNvGrpSpPr/>
          <p:nvPr/>
        </p:nvGrpSpPr>
        <p:grpSpPr>
          <a:xfrm>
            <a:off x="6288908" y="4356480"/>
            <a:ext cx="5149974" cy="2136237"/>
            <a:chOff x="6288908" y="4356480"/>
            <a:chExt cx="5149974" cy="2136237"/>
          </a:xfrm>
        </p:grpSpPr>
        <p:grpSp>
          <p:nvGrpSpPr>
            <p:cNvPr id="447" name="组合 446">
              <a:extLst>
                <a:ext uri="{FF2B5EF4-FFF2-40B4-BE49-F238E27FC236}">
                  <a16:creationId xmlns:a16="http://schemas.microsoft.com/office/drawing/2014/main" id="{4257CEE6-2F65-A928-F8D5-6127E367A074}"/>
                </a:ext>
              </a:extLst>
            </p:cNvPr>
            <p:cNvGrpSpPr/>
            <p:nvPr/>
          </p:nvGrpSpPr>
          <p:grpSpPr>
            <a:xfrm>
              <a:off x="7617227" y="5808728"/>
              <a:ext cx="2723823" cy="683989"/>
              <a:chOff x="8886575" y="2946770"/>
              <a:chExt cx="2723823" cy="683989"/>
            </a:xfrm>
          </p:grpSpPr>
          <p:sp>
            <p:nvSpPr>
              <p:cNvPr id="424" name="文本框 97 2">
                <a:extLst>
                  <a:ext uri="{FF2B5EF4-FFF2-40B4-BE49-F238E27FC236}">
                    <a16:creationId xmlns:a16="http://schemas.microsoft.com/office/drawing/2014/main" id="{4BB2CC80-9B6E-983C-E33E-FC1B891DCFB7}"/>
                  </a:ext>
                </a:extLst>
              </p:cNvPr>
              <p:cNvSpPr txBox="1"/>
              <p:nvPr/>
            </p:nvSpPr>
            <p:spPr>
              <a:xfrm>
                <a:off x="8886575" y="3261427"/>
                <a:ext cx="2723823" cy="369332"/>
              </a:xfrm>
              <a:prstGeom prst="rect">
                <a:avLst/>
              </a:prstGeom>
              <a:solidFill>
                <a:schemeClr val="bg1"/>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基于凝聚函数的形貌装配</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31" name="文本框 430">
                    <a:extLst>
                      <a:ext uri="{FF2B5EF4-FFF2-40B4-BE49-F238E27FC236}">
                        <a16:creationId xmlns:a16="http://schemas.microsoft.com/office/drawing/2014/main" id="{2FFB4B67-DFE1-A9D3-E57B-E452AFAC5641}"/>
                      </a:ext>
                    </a:extLst>
                  </p:cNvPr>
                  <p:cNvSpPr txBox="1"/>
                  <p:nvPr/>
                </p:nvSpPr>
                <p:spPr>
                  <a:xfrm>
                    <a:off x="8886575" y="2946770"/>
                    <a:ext cx="267614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h</m:t>
                              </m:r>
                            </m:e>
                            <m:sub>
                              <m:r>
                                <a:rPr lang="zh-CN" altLang="en-US" sz="1600" i="0">
                                  <a:solidFill>
                                    <a:schemeClr val="tx1"/>
                                  </a:solidFill>
                                  <a:latin typeface="Cambria Math" panose="02040503050406030204" pitchFamily="18" charset="0"/>
                                </a:rPr>
                                <m:t>ℳ</m:t>
                              </m:r>
                            </m:sub>
                          </m:sSub>
                          <m:r>
                            <a:rPr lang="zh-CN" altLang="en-US" sz="1600" i="0">
                              <a:solidFill>
                                <a:schemeClr val="tx1"/>
                              </a:solidFill>
                              <a:latin typeface="Cambria Math" panose="02040503050406030204" pitchFamily="18" charset="0"/>
                            </a:rPr>
                            <m:t>=</m:t>
                          </m:r>
                          <m:func>
                            <m:funcPr>
                              <m:ctrlPr>
                                <a:rPr lang="zh-CN" altLang="en-US" sz="1600" i="1">
                                  <a:solidFill>
                                    <a:schemeClr val="tx1"/>
                                  </a:solidFill>
                                  <a:latin typeface="Cambria Math" panose="02040503050406030204" pitchFamily="18" charset="0"/>
                                </a:rPr>
                              </m:ctrlPr>
                            </m:funcPr>
                            <m:fName>
                              <m:r>
                                <m:rPr>
                                  <m:sty m:val="p"/>
                                </m:rPr>
                                <a:rPr lang="zh-CN" altLang="en-US" sz="1600" i="0">
                                  <a:solidFill>
                                    <a:schemeClr val="tx1"/>
                                  </a:solidFill>
                                  <a:latin typeface="Cambria Math" panose="02040503050406030204" pitchFamily="18" charset="0"/>
                                </a:rPr>
                                <m:t>max</m:t>
                              </m:r>
                            </m:fName>
                            <m:e>
                              <m:d>
                                <m:dPr>
                                  <m:ctrlPr>
                                    <a:rPr lang="zh-CN" altLang="en-US" sz="1600" i="1">
                                      <a:solidFill>
                                        <a:schemeClr val="tx1"/>
                                      </a:solidFill>
                                      <a:latin typeface="Cambria Math" panose="02040503050406030204" pitchFamily="18" charset="0"/>
                                    </a:rPr>
                                  </m:ctrlPr>
                                </m:dPr>
                                <m:e>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h</m:t>
                                      </m:r>
                                    </m:e>
                                    <m:sub>
                                      <m:r>
                                        <a:rPr lang="zh-CN" altLang="en-US" sz="1600" i="0">
                                          <a:solidFill>
                                            <a:schemeClr val="tx1"/>
                                          </a:solidFill>
                                          <a:latin typeface="Cambria Math" panose="02040503050406030204" pitchFamily="18" charset="0"/>
                                        </a:rPr>
                                        <m:t>1</m:t>
                                      </m:r>
                                    </m:sub>
                                  </m:sSub>
                                  <m:r>
                                    <a:rPr lang="zh-CN" altLang="en-US" sz="1600" i="0">
                                      <a:solidFill>
                                        <a:schemeClr val="tx1"/>
                                      </a:solidFill>
                                      <a:latin typeface="Cambria Math" panose="02040503050406030204" pitchFamily="18" charset="0"/>
                                    </a:rPr>
                                    <m:t>,…,</m:t>
                                  </m:r>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h</m:t>
                                      </m:r>
                                    </m:e>
                                    <m:sub>
                                      <m:r>
                                        <a:rPr lang="zh-CN" altLang="en-US" sz="1600" i="1">
                                          <a:solidFill>
                                            <a:schemeClr val="tx1"/>
                                          </a:solidFill>
                                          <a:latin typeface="Cambria Math" panose="02040503050406030204" pitchFamily="18" charset="0"/>
                                        </a:rPr>
                                        <m:t>𝑖</m:t>
                                      </m:r>
                                    </m:sub>
                                  </m:sSub>
                                  <m:r>
                                    <a:rPr lang="zh-CN" altLang="en-US" sz="1600" i="0">
                                      <a:solidFill>
                                        <a:schemeClr val="tx1"/>
                                      </a:solidFill>
                                      <a:latin typeface="Cambria Math" panose="02040503050406030204" pitchFamily="18" charset="0"/>
                                    </a:rPr>
                                    <m:t>,…,</m:t>
                                  </m:r>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h</m:t>
                                      </m:r>
                                    </m:e>
                                    <m:sub>
                                      <m:r>
                                        <a:rPr lang="zh-CN" altLang="en-US" sz="1600" i="1">
                                          <a:solidFill>
                                            <a:schemeClr val="tx1"/>
                                          </a:solidFill>
                                          <a:latin typeface="Cambria Math" panose="02040503050406030204" pitchFamily="18" charset="0"/>
                                        </a:rPr>
                                        <m:t>𝑛𝑐</m:t>
                                      </m:r>
                                    </m:sub>
                                  </m:sSub>
                                </m:e>
                              </m:d>
                            </m:e>
                          </m:func>
                        </m:oMath>
                      </m:oMathPara>
                    </a14:m>
                    <a:endParaRPr lang="zh-CN" altLang="en-US" sz="1600" dirty="0">
                      <a:solidFill>
                        <a:schemeClr val="tx1"/>
                      </a:solidFill>
                    </a:endParaRPr>
                  </a:p>
                </p:txBody>
              </p:sp>
            </mc:Choice>
            <mc:Fallback xmlns="">
              <p:sp>
                <p:nvSpPr>
                  <p:cNvPr id="431" name="文本框 430">
                    <a:extLst>
                      <a:ext uri="{FF2B5EF4-FFF2-40B4-BE49-F238E27FC236}">
                        <a16:creationId xmlns:a16="http://schemas.microsoft.com/office/drawing/2014/main" id="{2FFB4B67-DFE1-A9D3-E57B-E452AFAC5641}"/>
                      </a:ext>
                    </a:extLst>
                  </p:cNvPr>
                  <p:cNvSpPr txBox="1">
                    <a:spLocks noRot="1" noChangeAspect="1" noMove="1" noResize="1" noEditPoints="1" noAdjustHandles="1" noChangeArrowheads="1" noChangeShapeType="1" noTextEdit="1"/>
                  </p:cNvSpPr>
                  <p:nvPr/>
                </p:nvSpPr>
                <p:spPr>
                  <a:xfrm>
                    <a:off x="8886575" y="2946770"/>
                    <a:ext cx="2676145" cy="338554"/>
                  </a:xfrm>
                  <a:prstGeom prst="rect">
                    <a:avLst/>
                  </a:prstGeom>
                  <a:blipFill>
                    <a:blip r:embed="rId6"/>
                    <a:stretch>
                      <a:fillRect/>
                    </a:stretch>
                  </a:blipFill>
                </p:spPr>
                <p:txBody>
                  <a:bodyPr/>
                  <a:lstStyle/>
                  <a:p>
                    <a:r>
                      <a:rPr lang="zh-CN" altLang="en-US">
                        <a:noFill/>
                      </a:rPr>
                      <a:t> </a:t>
                    </a:r>
                  </a:p>
                </p:txBody>
              </p:sp>
            </mc:Fallback>
          </mc:AlternateContent>
        </p:grpSp>
        <p:pic>
          <p:nvPicPr>
            <p:cNvPr id="29" name="图片 28">
              <a:extLst>
                <a:ext uri="{FF2B5EF4-FFF2-40B4-BE49-F238E27FC236}">
                  <a16:creationId xmlns:a16="http://schemas.microsoft.com/office/drawing/2014/main" id="{ED607E25-F3B9-B894-EF8A-680054CA0C7A}"/>
                </a:ext>
              </a:extLst>
            </p:cNvPr>
            <p:cNvPicPr>
              <a:picLocks noChangeAspect="1"/>
            </p:cNvPicPr>
            <p:nvPr/>
          </p:nvPicPr>
          <p:blipFill>
            <a:blip r:embed="rId5"/>
            <a:srcRect l="27617" t="55481" r="3131"/>
            <a:stretch>
              <a:fillRect/>
            </a:stretch>
          </p:blipFill>
          <p:spPr>
            <a:xfrm>
              <a:off x="6807200" y="4356480"/>
              <a:ext cx="4631682" cy="1466135"/>
            </a:xfrm>
            <a:prstGeom prst="rect">
              <a:avLst/>
            </a:prstGeom>
          </p:spPr>
        </p:pic>
        <p:sp>
          <p:nvSpPr>
            <p:cNvPr id="9" name="十字形 8">
              <a:extLst>
                <a:ext uri="{FF2B5EF4-FFF2-40B4-BE49-F238E27FC236}">
                  <a16:creationId xmlns:a16="http://schemas.microsoft.com/office/drawing/2014/main" id="{BCE1AC32-395B-0354-1C8E-EB9AE64BEF43}"/>
                </a:ext>
              </a:extLst>
            </p:cNvPr>
            <p:cNvSpPr>
              <a:spLocks noChangeAspect="1"/>
            </p:cNvSpPr>
            <p:nvPr/>
          </p:nvSpPr>
          <p:spPr>
            <a:xfrm>
              <a:off x="6288908" y="5019126"/>
              <a:ext cx="369332" cy="369332"/>
            </a:xfrm>
            <a:prstGeom prst="plus">
              <a:avLst>
                <a:gd name="adj" fmla="val 38956"/>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TextBox 19">
            <a:extLst>
              <a:ext uri="{FF2B5EF4-FFF2-40B4-BE49-F238E27FC236}">
                <a16:creationId xmlns:a16="http://schemas.microsoft.com/office/drawing/2014/main" id="{4771C566-5113-7BD3-CD74-7AA993814B56}"/>
              </a:ext>
            </a:extLst>
          </p:cNvPr>
          <p:cNvSpPr txBox="1"/>
          <p:nvPr/>
        </p:nvSpPr>
        <p:spPr>
          <a:xfrm>
            <a:off x="475905" y="641179"/>
            <a:ext cx="637866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难题一：如何对复杂的形貌进行参数化描述</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55" name="组合 54">
            <a:extLst>
              <a:ext uri="{FF2B5EF4-FFF2-40B4-BE49-F238E27FC236}">
                <a16:creationId xmlns:a16="http://schemas.microsoft.com/office/drawing/2014/main" id="{CF2558B2-B641-9764-6D2C-0F946B4C991B}"/>
              </a:ext>
            </a:extLst>
          </p:cNvPr>
          <p:cNvGrpSpPr/>
          <p:nvPr/>
        </p:nvGrpSpPr>
        <p:grpSpPr>
          <a:xfrm>
            <a:off x="647715" y="1158326"/>
            <a:ext cx="4675264" cy="2025439"/>
            <a:chOff x="647715" y="1158326"/>
            <a:chExt cx="4675264" cy="2025439"/>
          </a:xfrm>
        </p:grpSpPr>
        <p:grpSp>
          <p:nvGrpSpPr>
            <p:cNvPr id="52" name="组合 51">
              <a:extLst>
                <a:ext uri="{FF2B5EF4-FFF2-40B4-BE49-F238E27FC236}">
                  <a16:creationId xmlns:a16="http://schemas.microsoft.com/office/drawing/2014/main" id="{C9FEC583-B388-5447-68E8-FFBCA5E45F78}"/>
                </a:ext>
              </a:extLst>
            </p:cNvPr>
            <p:cNvGrpSpPr/>
            <p:nvPr/>
          </p:nvGrpSpPr>
          <p:grpSpPr>
            <a:xfrm>
              <a:off x="683917" y="1158326"/>
              <a:ext cx="4552756" cy="1608569"/>
              <a:chOff x="683917" y="1158326"/>
              <a:chExt cx="4552756" cy="1608569"/>
            </a:xfrm>
          </p:grpSpPr>
          <p:pic>
            <p:nvPicPr>
              <p:cNvPr id="42" name="图片 41">
                <a:extLst>
                  <a:ext uri="{FF2B5EF4-FFF2-40B4-BE49-F238E27FC236}">
                    <a16:creationId xmlns:a16="http://schemas.microsoft.com/office/drawing/2014/main" id="{C5BDA62E-1669-6D43-6719-A2B56722A9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917" y="1158326"/>
                <a:ext cx="1411874" cy="1378987"/>
              </a:xfrm>
              <a:prstGeom prst="rect">
                <a:avLst/>
              </a:prstGeom>
            </p:spPr>
          </p:pic>
          <p:pic>
            <p:nvPicPr>
              <p:cNvPr id="46" name="图片 45">
                <a:extLst>
                  <a:ext uri="{FF2B5EF4-FFF2-40B4-BE49-F238E27FC236}">
                    <a16:creationId xmlns:a16="http://schemas.microsoft.com/office/drawing/2014/main" id="{A40887D2-4A6B-F860-0F85-51219167C2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7553" y="1493096"/>
                <a:ext cx="1369043" cy="1273799"/>
              </a:xfrm>
              <a:prstGeom prst="rect">
                <a:avLst/>
              </a:prstGeom>
            </p:spPr>
          </p:pic>
          <p:pic>
            <p:nvPicPr>
              <p:cNvPr id="49" name="图片 48">
                <a:extLst>
                  <a:ext uri="{FF2B5EF4-FFF2-40B4-BE49-F238E27FC236}">
                    <a16:creationId xmlns:a16="http://schemas.microsoft.com/office/drawing/2014/main" id="{82803214-1D99-CAAF-CF08-207C76C806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4553" y="1493095"/>
                <a:ext cx="1392120" cy="1273800"/>
              </a:xfrm>
              <a:prstGeom prst="rect">
                <a:avLst/>
              </a:prstGeom>
            </p:spPr>
          </p:pic>
          <p:sp>
            <p:nvSpPr>
              <p:cNvPr id="50" name="箭头: 圆角右 49">
                <a:extLst>
                  <a:ext uri="{FF2B5EF4-FFF2-40B4-BE49-F238E27FC236}">
                    <a16:creationId xmlns:a16="http://schemas.microsoft.com/office/drawing/2014/main" id="{46D68949-542B-28ED-A867-C4E890C80233}"/>
                  </a:ext>
                </a:extLst>
              </p:cNvPr>
              <p:cNvSpPr/>
              <p:nvPr/>
            </p:nvSpPr>
            <p:spPr>
              <a:xfrm rot="8042504" flipH="1">
                <a:off x="2211378" y="2389365"/>
                <a:ext cx="273139" cy="358658"/>
              </a:xfrm>
              <a:prstGeom prst="bentArrow">
                <a:avLst>
                  <a:gd name="adj1" fmla="val 15584"/>
                  <a:gd name="adj2" fmla="val 24502"/>
                  <a:gd name="adj3" fmla="val 20332"/>
                  <a:gd name="adj4" fmla="val 79668"/>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十字形 50">
                <a:extLst>
                  <a:ext uri="{FF2B5EF4-FFF2-40B4-BE49-F238E27FC236}">
                    <a16:creationId xmlns:a16="http://schemas.microsoft.com/office/drawing/2014/main" id="{4B929632-EBA4-89D1-813F-38D51316F1BB}"/>
                  </a:ext>
                </a:extLst>
              </p:cNvPr>
              <p:cNvSpPr>
                <a:spLocks noChangeAspect="1"/>
              </p:cNvSpPr>
              <p:nvPr/>
            </p:nvSpPr>
            <p:spPr>
              <a:xfrm>
                <a:off x="3653991" y="2334587"/>
                <a:ext cx="369332" cy="369332"/>
              </a:xfrm>
              <a:prstGeom prst="plus">
                <a:avLst>
                  <a:gd name="adj" fmla="val 38956"/>
                </a:avLst>
              </a:prstGeom>
              <a:gradFill flip="none" rotWithShape="1">
                <a:gsLst>
                  <a:gs pos="0">
                    <a:schemeClr val="accent2">
                      <a:lumMod val="60000"/>
                      <a:lumOff val="40000"/>
                    </a:schemeClr>
                  </a:gs>
                  <a:gs pos="35000">
                    <a:schemeClr val="accent2">
                      <a:lumMod val="60000"/>
                      <a:lumOff val="40000"/>
                    </a:schemeClr>
                  </a:gs>
                  <a:gs pos="100000">
                    <a:schemeClr val="accent2">
                      <a:lumMod val="10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4" name="文本框 53">
              <a:extLst>
                <a:ext uri="{FF2B5EF4-FFF2-40B4-BE49-F238E27FC236}">
                  <a16:creationId xmlns:a16="http://schemas.microsoft.com/office/drawing/2014/main" id="{645454CE-3C0B-5BE2-1BAA-ACE46D5AE2BF}"/>
                </a:ext>
              </a:extLst>
            </p:cNvPr>
            <p:cNvSpPr txBox="1"/>
            <p:nvPr/>
          </p:nvSpPr>
          <p:spPr>
            <a:xfrm>
              <a:off x="647715" y="2724857"/>
              <a:ext cx="4675264" cy="458908"/>
            </a:xfrm>
            <a:prstGeom prst="rect">
              <a:avLst/>
            </a:prstGeom>
            <a:noFill/>
          </p:spPr>
          <p:txBody>
            <a:bodyPr wrap="square">
              <a:spAutoFit/>
            </a:bodyPr>
            <a:lstStyle/>
            <a:p>
              <a:pPr>
                <a:lnSpc>
                  <a:spcPct val="150000"/>
                </a:lnSpc>
                <a:defRPr/>
              </a:pPr>
              <a:r>
                <a:rPr lang="zh-CN" altLang="en-US" b="1" dirty="0">
                  <a:solidFill>
                    <a:srgbClr val="002060"/>
                  </a:solidFill>
                  <a:latin typeface="微软雅黑" panose="020B0503020204020204" pitchFamily="34" charset="-122"/>
                  <a:ea typeface="微软雅黑" panose="020B0503020204020204" pitchFamily="34" charset="-122"/>
                </a:rPr>
                <a:t>具有复杂形貌的结构可分解为无</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有扰动区域</a:t>
              </a:r>
            </a:p>
          </p:txBody>
        </p:sp>
      </p:grpSp>
      <p:sp>
        <p:nvSpPr>
          <p:cNvPr id="3" name="灯片编号占位符 1">
            <a:extLst>
              <a:ext uri="{FF2B5EF4-FFF2-40B4-BE49-F238E27FC236}">
                <a16:creationId xmlns:a16="http://schemas.microsoft.com/office/drawing/2014/main" id="{3C3DF187-112B-9B0D-92D3-918BB14C7EEA}"/>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BB5623DB-D5AA-F55D-10F4-DF0E938B98B9}"/>
              </a:ext>
            </a:extLst>
          </p:cNvPr>
          <p:cNvSpPr txBox="1"/>
          <p:nvPr/>
        </p:nvSpPr>
        <p:spPr>
          <a:xfrm>
            <a:off x="4309247" y="6464296"/>
            <a:ext cx="3498352" cy="276999"/>
          </a:xfrm>
          <a:prstGeom prst="rect">
            <a:avLst/>
          </a:prstGeom>
          <a:noFill/>
        </p:spPr>
        <p:txBody>
          <a:bodyPr wrap="square">
            <a:spAutoFit/>
          </a:bodyPr>
          <a:lstStyle/>
          <a:p>
            <a:pPr algn="ctr">
              <a:buClr>
                <a:srgbClr val="C00000"/>
              </a:buClr>
              <a:defRPr/>
            </a:pP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Huo, Liu*, et. al., Guo*, </a:t>
            </a:r>
            <a:r>
              <a:rPr lang="en-US" altLang="zh-CN" sz="1200" b="1" i="1" dirty="0">
                <a:latin typeface="Times New Roman" panose="02020603050405020304" pitchFamily="18" charset="0"/>
                <a:ea typeface="微软雅黑" panose="020B0503020204020204" pitchFamily="34" charset="-122"/>
                <a:cs typeface="Times New Roman" panose="02020603050405020304" pitchFamily="18" charset="0"/>
              </a:rPr>
              <a:t>JMPS</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2025</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70829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F6C7-6EF8-1652-D26D-4017C124C08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98DE06B-53B1-968F-B388-608757AAD60B}"/>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基于共形参数化的嵌入式形貌描述</a:t>
            </a:r>
            <a:endParaRPr lang="zh-CN" altLang="en-US" sz="32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grpSp>
        <p:nvGrpSpPr>
          <p:cNvPr id="8" name="组合 7">
            <a:extLst>
              <a:ext uri="{FF2B5EF4-FFF2-40B4-BE49-F238E27FC236}">
                <a16:creationId xmlns:a16="http://schemas.microsoft.com/office/drawing/2014/main" id="{EA4F4906-D1BE-BBDF-6207-2145CBE6648C}"/>
              </a:ext>
            </a:extLst>
          </p:cNvPr>
          <p:cNvGrpSpPr/>
          <p:nvPr/>
        </p:nvGrpSpPr>
        <p:grpSpPr>
          <a:xfrm>
            <a:off x="6325320" y="1106020"/>
            <a:ext cx="5365281" cy="5546046"/>
            <a:chOff x="6325320" y="1106020"/>
            <a:chExt cx="5365281" cy="5546046"/>
          </a:xfrm>
        </p:grpSpPr>
        <p:grpSp>
          <p:nvGrpSpPr>
            <p:cNvPr id="52" name="组合 51">
              <a:extLst>
                <a:ext uri="{FF2B5EF4-FFF2-40B4-BE49-F238E27FC236}">
                  <a16:creationId xmlns:a16="http://schemas.microsoft.com/office/drawing/2014/main" id="{F38317E7-78E5-EB3A-FE6E-C2D24038FAAC}"/>
                </a:ext>
              </a:extLst>
            </p:cNvPr>
            <p:cNvGrpSpPr/>
            <p:nvPr/>
          </p:nvGrpSpPr>
          <p:grpSpPr>
            <a:xfrm>
              <a:off x="6325320" y="3200309"/>
              <a:ext cx="5365281" cy="1667157"/>
              <a:chOff x="6147366" y="4659333"/>
              <a:chExt cx="5365281" cy="1667157"/>
            </a:xfrm>
          </p:grpSpPr>
          <p:grpSp>
            <p:nvGrpSpPr>
              <p:cNvPr id="50" name="组合 49">
                <a:extLst>
                  <a:ext uri="{FF2B5EF4-FFF2-40B4-BE49-F238E27FC236}">
                    <a16:creationId xmlns:a16="http://schemas.microsoft.com/office/drawing/2014/main" id="{81F1CA34-A77E-6BFA-CB70-D445760EBEFE}"/>
                  </a:ext>
                </a:extLst>
              </p:cNvPr>
              <p:cNvGrpSpPr/>
              <p:nvPr/>
            </p:nvGrpSpPr>
            <p:grpSpPr>
              <a:xfrm>
                <a:off x="6147366" y="4659333"/>
                <a:ext cx="5365281" cy="1667157"/>
                <a:chOff x="6188249" y="4159250"/>
                <a:chExt cx="5365281" cy="1667157"/>
              </a:xfrm>
            </p:grpSpPr>
            <p:pic>
              <p:nvPicPr>
                <p:cNvPr id="47" name="图片 46">
                  <a:extLst>
                    <a:ext uri="{FF2B5EF4-FFF2-40B4-BE49-F238E27FC236}">
                      <a16:creationId xmlns:a16="http://schemas.microsoft.com/office/drawing/2014/main" id="{00E5BB32-D45B-7C1B-F81B-390A562529F0}"/>
                    </a:ext>
                  </a:extLst>
                </p:cNvPr>
                <p:cNvPicPr>
                  <a:picLocks noChangeAspect="1"/>
                </p:cNvPicPr>
                <p:nvPr/>
              </p:nvPicPr>
              <p:blipFill>
                <a:blip r:embed="rId3">
                  <a:extLst>
                    <a:ext uri="{28A0092B-C50C-407E-A947-70E740481C1C}">
                      <a14:useLocalDpi xmlns:a14="http://schemas.microsoft.com/office/drawing/2010/main" val="0"/>
                    </a:ext>
                  </a:extLst>
                </a:blip>
                <a:srcRect t="55524"/>
                <a:stretch/>
              </p:blipFill>
              <p:spPr>
                <a:xfrm>
                  <a:off x="6188249" y="4159250"/>
                  <a:ext cx="5365281" cy="1667157"/>
                </a:xfrm>
                <a:prstGeom prst="rect">
                  <a:avLst/>
                </a:prstGeom>
              </p:spPr>
            </p:pic>
            <p:sp>
              <p:nvSpPr>
                <p:cNvPr id="3" name="矩形 2">
                  <a:extLst>
                    <a:ext uri="{FF2B5EF4-FFF2-40B4-BE49-F238E27FC236}">
                      <a16:creationId xmlns:a16="http://schemas.microsoft.com/office/drawing/2014/main" id="{782B80EE-6D03-E81D-DF26-E2B0BC087478}"/>
                    </a:ext>
                  </a:extLst>
                </p:cNvPr>
                <p:cNvSpPr/>
                <p:nvPr/>
              </p:nvSpPr>
              <p:spPr>
                <a:xfrm>
                  <a:off x="6312316" y="4217702"/>
                  <a:ext cx="316187" cy="2075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B6A8902B-EEB7-A7FD-3978-D5F8D7DF72B3}"/>
                  </a:ext>
                </a:extLst>
              </p:cNvPr>
              <p:cNvSpPr/>
              <p:nvPr/>
            </p:nvSpPr>
            <p:spPr>
              <a:xfrm>
                <a:off x="9030745" y="4720805"/>
                <a:ext cx="316187" cy="2075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3F0ACCC6-41E4-F303-9944-5CDDA50DBFE3}"/>
                </a:ext>
              </a:extLst>
            </p:cNvPr>
            <p:cNvGrpSpPr/>
            <p:nvPr/>
          </p:nvGrpSpPr>
          <p:grpSpPr>
            <a:xfrm>
              <a:off x="6325320" y="1106020"/>
              <a:ext cx="5365281" cy="1875759"/>
              <a:chOff x="6312316" y="2116195"/>
              <a:chExt cx="5365281" cy="1875759"/>
            </a:xfrm>
          </p:grpSpPr>
          <p:pic>
            <p:nvPicPr>
              <p:cNvPr id="46" name="图片 45">
                <a:extLst>
                  <a:ext uri="{FF2B5EF4-FFF2-40B4-BE49-F238E27FC236}">
                    <a16:creationId xmlns:a16="http://schemas.microsoft.com/office/drawing/2014/main" id="{331F6568-DA75-4E84-180E-4D540734171A}"/>
                  </a:ext>
                </a:extLst>
              </p:cNvPr>
              <p:cNvPicPr>
                <a:picLocks noChangeAspect="1"/>
              </p:cNvPicPr>
              <p:nvPr/>
            </p:nvPicPr>
            <p:blipFill>
              <a:blip r:embed="rId3">
                <a:extLst>
                  <a:ext uri="{28A0092B-C50C-407E-A947-70E740481C1C}">
                    <a14:useLocalDpi xmlns:a14="http://schemas.microsoft.com/office/drawing/2010/main" val="0"/>
                  </a:ext>
                </a:extLst>
              </a:blip>
              <a:srcRect b="50987"/>
              <a:stretch/>
            </p:blipFill>
            <p:spPr>
              <a:xfrm>
                <a:off x="6312316" y="2154755"/>
                <a:ext cx="5365281" cy="1837199"/>
              </a:xfrm>
              <a:prstGeom prst="rect">
                <a:avLst/>
              </a:prstGeom>
            </p:spPr>
          </p:pic>
          <p:sp>
            <p:nvSpPr>
              <p:cNvPr id="2" name="矩形 1">
                <a:extLst>
                  <a:ext uri="{FF2B5EF4-FFF2-40B4-BE49-F238E27FC236}">
                    <a16:creationId xmlns:a16="http://schemas.microsoft.com/office/drawing/2014/main" id="{49BE52D8-B038-8ABF-8D54-9D865858CDCC}"/>
                  </a:ext>
                </a:extLst>
              </p:cNvPr>
              <p:cNvSpPr/>
              <p:nvPr/>
            </p:nvSpPr>
            <p:spPr>
              <a:xfrm>
                <a:off x="6388670" y="2116195"/>
                <a:ext cx="316187" cy="2075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19">
              <a:extLst>
                <a:ext uri="{FF2B5EF4-FFF2-40B4-BE49-F238E27FC236}">
                  <a16:creationId xmlns:a16="http://schemas.microsoft.com/office/drawing/2014/main" id="{2DF7DEC5-B41E-42CF-8401-E94F45C52F7A}"/>
                </a:ext>
              </a:extLst>
            </p:cNvPr>
            <p:cNvSpPr txBox="1"/>
            <p:nvPr/>
          </p:nvSpPr>
          <p:spPr>
            <a:xfrm>
              <a:off x="7076793" y="6282734"/>
              <a:ext cx="410881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C00000"/>
                </a:buClr>
                <a:defRPr/>
              </a:pPr>
              <a:r>
                <a:rPr lang="zh-CN" altLang="en-US" b="1" dirty="0">
                  <a:solidFill>
                    <a:srgbClr val="C00000"/>
                  </a:solidFill>
                  <a:latin typeface="微软雅黑" panose="020B0503020204020204" pitchFamily="34" charset="-122"/>
                  <a:ea typeface="微软雅黑" panose="020B0503020204020204" pitchFamily="34" charset="-122"/>
                </a:rPr>
                <a:t>单连通零亏格开曲面</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的嵌入式形貌描述</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83029E66-473E-538C-AFC7-9EB2A09600FE}"/>
                </a:ext>
              </a:extLst>
            </p:cNvPr>
            <p:cNvSpPr txBox="1"/>
            <p:nvPr/>
          </p:nvSpPr>
          <p:spPr>
            <a:xfrm>
              <a:off x="6765574" y="5174990"/>
              <a:ext cx="4731256" cy="923330"/>
            </a:xfrm>
            <a:prstGeom prst="rect">
              <a:avLst/>
            </a:prstGeom>
            <a:noFill/>
            <a:ln w="9525">
              <a:noFill/>
              <a:miter lim="800000"/>
              <a:headEnd/>
              <a:tailEnd/>
            </a:ln>
          </p:spPr>
          <p:txBody>
            <a:bodyPr wrap="square">
              <a:spAutoFit/>
            </a:bodyPr>
            <a:lstStyle>
              <a:defPPr>
                <a:defRPr lang="zh-CN"/>
              </a:defPPr>
              <a:lvl1pPr algn="ctr">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r>
                <a:rPr lang="en-US" altLang="zh-CN" sz="1800" dirty="0"/>
                <a:t>Step 1</a:t>
              </a:r>
              <a:r>
                <a:rPr lang="zh-CN" altLang="en-US" sz="1800" dirty="0"/>
                <a:t>：</a:t>
              </a:r>
              <a:r>
                <a:rPr lang="zh-CN" altLang="en-US" sz="1800" dirty="0">
                  <a:solidFill>
                    <a:schemeClr val="accent1">
                      <a:lumMod val="50000"/>
                    </a:schemeClr>
                  </a:solidFill>
                </a:rPr>
                <a:t>共形映射的计算</a:t>
              </a:r>
              <a:endParaRPr lang="en-US" altLang="zh-CN" sz="1800" dirty="0">
                <a:solidFill>
                  <a:schemeClr val="accent1">
                    <a:lumMod val="50000"/>
                  </a:schemeClr>
                </a:solidFill>
              </a:endParaRPr>
            </a:p>
            <a:p>
              <a:pPr algn="l"/>
              <a:r>
                <a:rPr lang="en-US" altLang="zh-CN" sz="1800" dirty="0"/>
                <a:t>Step 2</a:t>
              </a:r>
              <a:r>
                <a:rPr lang="zh-CN" altLang="en-US" sz="1800" dirty="0"/>
                <a:t>：</a:t>
              </a:r>
              <a:r>
                <a:rPr lang="zh-CN" altLang="en-US" sz="1800" dirty="0">
                  <a:solidFill>
                    <a:schemeClr val="accent1">
                      <a:lumMod val="50000"/>
                    </a:schemeClr>
                  </a:solidFill>
                </a:rPr>
                <a:t>在平面内构建形貌函数</a:t>
              </a:r>
              <a:endParaRPr lang="en-US" altLang="zh-CN" sz="1800" dirty="0">
                <a:solidFill>
                  <a:schemeClr val="accent1">
                    <a:lumMod val="50000"/>
                  </a:schemeClr>
                </a:solidFill>
              </a:endParaRPr>
            </a:p>
            <a:p>
              <a:pPr algn="l"/>
              <a:r>
                <a:rPr lang="en-US" altLang="zh-CN" sz="1800" dirty="0"/>
                <a:t>Step 3</a:t>
              </a:r>
              <a:r>
                <a:rPr lang="zh-CN" altLang="en-US" sz="1800" dirty="0"/>
                <a:t>：</a:t>
              </a:r>
              <a:r>
                <a:rPr lang="zh-CN" altLang="en-US" sz="1800" dirty="0">
                  <a:solidFill>
                    <a:schemeClr val="accent1">
                      <a:lumMod val="50000"/>
                    </a:schemeClr>
                  </a:solidFill>
                </a:rPr>
                <a:t>基于逆映射将平面形貌嵌入曲面</a:t>
              </a:r>
            </a:p>
          </p:txBody>
        </p:sp>
      </p:grpSp>
      <p:grpSp>
        <p:nvGrpSpPr>
          <p:cNvPr id="5" name="组合 4">
            <a:extLst>
              <a:ext uri="{FF2B5EF4-FFF2-40B4-BE49-F238E27FC236}">
                <a16:creationId xmlns:a16="http://schemas.microsoft.com/office/drawing/2014/main" id="{65A5A87D-2331-9544-48CF-303134B81023}"/>
              </a:ext>
            </a:extLst>
          </p:cNvPr>
          <p:cNvGrpSpPr/>
          <p:nvPr/>
        </p:nvGrpSpPr>
        <p:grpSpPr>
          <a:xfrm>
            <a:off x="475905" y="641179"/>
            <a:ext cx="7609776" cy="2354737"/>
            <a:chOff x="475905" y="641179"/>
            <a:chExt cx="7609776" cy="2354737"/>
          </a:xfrm>
        </p:grpSpPr>
        <p:sp>
          <p:nvSpPr>
            <p:cNvPr id="53" name="TextBox 19">
              <a:extLst>
                <a:ext uri="{FF2B5EF4-FFF2-40B4-BE49-F238E27FC236}">
                  <a16:creationId xmlns:a16="http://schemas.microsoft.com/office/drawing/2014/main" id="{50AF6179-C288-CBAD-B916-E7E3E877FB0B}"/>
                </a:ext>
              </a:extLst>
            </p:cNvPr>
            <p:cNvSpPr txBox="1"/>
            <p:nvPr/>
          </p:nvSpPr>
          <p:spPr>
            <a:xfrm>
              <a:off x="1546303" y="2626584"/>
              <a:ext cx="295465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C00000"/>
                </a:buClr>
                <a:defRPr/>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沿法向扰动中曲面得到形貌</a:t>
              </a:r>
            </a:p>
          </p:txBody>
        </p:sp>
        <p:grpSp>
          <p:nvGrpSpPr>
            <p:cNvPr id="45" name="组合 44">
              <a:extLst>
                <a:ext uri="{FF2B5EF4-FFF2-40B4-BE49-F238E27FC236}">
                  <a16:creationId xmlns:a16="http://schemas.microsoft.com/office/drawing/2014/main" id="{8E7AD328-0AC4-E735-F719-360848A082DE}"/>
                </a:ext>
              </a:extLst>
            </p:cNvPr>
            <p:cNvGrpSpPr/>
            <p:nvPr/>
          </p:nvGrpSpPr>
          <p:grpSpPr>
            <a:xfrm>
              <a:off x="977422" y="1313528"/>
              <a:ext cx="4197149" cy="1291796"/>
              <a:chOff x="711555" y="1293063"/>
              <a:chExt cx="4197149" cy="1291796"/>
            </a:xfrm>
          </p:grpSpPr>
          <p:grpSp>
            <p:nvGrpSpPr>
              <p:cNvPr id="16" name="组合 15">
                <a:extLst>
                  <a:ext uri="{FF2B5EF4-FFF2-40B4-BE49-F238E27FC236}">
                    <a16:creationId xmlns:a16="http://schemas.microsoft.com/office/drawing/2014/main" id="{AEBD5F41-0F66-E071-834A-8FB3BEEE94DC}"/>
                  </a:ext>
                </a:extLst>
              </p:cNvPr>
              <p:cNvGrpSpPr/>
              <p:nvPr/>
            </p:nvGrpSpPr>
            <p:grpSpPr>
              <a:xfrm>
                <a:off x="711555" y="1293063"/>
                <a:ext cx="2165350" cy="978472"/>
                <a:chOff x="155863" y="83494"/>
                <a:chExt cx="2165350" cy="978472"/>
              </a:xfrm>
            </p:grpSpPr>
            <p:pic>
              <p:nvPicPr>
                <p:cNvPr id="18" name="图片 17">
                  <a:extLst>
                    <a:ext uri="{FF2B5EF4-FFF2-40B4-BE49-F238E27FC236}">
                      <a16:creationId xmlns:a16="http://schemas.microsoft.com/office/drawing/2014/main" id="{139A8A6F-4D4B-DD5A-F9A7-E18100EBF1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863" y="297426"/>
                  <a:ext cx="2165350" cy="764540"/>
                </a:xfrm>
                <a:prstGeom prst="rect">
                  <a:avLst/>
                </a:prstGeom>
              </p:spPr>
            </p:pic>
            <p:grpSp>
              <p:nvGrpSpPr>
                <p:cNvPr id="23" name="组合 22">
                  <a:extLst>
                    <a:ext uri="{FF2B5EF4-FFF2-40B4-BE49-F238E27FC236}">
                      <a16:creationId xmlns:a16="http://schemas.microsoft.com/office/drawing/2014/main" id="{23F1894F-E47D-6FF9-73F6-265F773EA7EC}"/>
                    </a:ext>
                  </a:extLst>
                </p:cNvPr>
                <p:cNvGrpSpPr/>
                <p:nvPr/>
              </p:nvGrpSpPr>
              <p:grpSpPr>
                <a:xfrm>
                  <a:off x="1515326" y="393911"/>
                  <a:ext cx="210053" cy="212755"/>
                  <a:chOff x="1525270" y="556397"/>
                  <a:chExt cx="189118" cy="274932"/>
                </a:xfrm>
              </p:grpSpPr>
              <p:cxnSp>
                <p:nvCxnSpPr>
                  <p:cNvPr id="29" name="直接箭头连接符 28">
                    <a:extLst>
                      <a:ext uri="{FF2B5EF4-FFF2-40B4-BE49-F238E27FC236}">
                        <a16:creationId xmlns:a16="http://schemas.microsoft.com/office/drawing/2014/main" id="{7C1749F4-D3CF-E369-45BE-9495CD236801}"/>
                      </a:ext>
                    </a:extLst>
                  </p:cNvPr>
                  <p:cNvCxnSpPr>
                    <a:cxnSpLocks/>
                  </p:cNvCxnSpPr>
                  <p:nvPr/>
                </p:nvCxnSpPr>
                <p:spPr>
                  <a:xfrm flipV="1">
                    <a:off x="1525270" y="556397"/>
                    <a:ext cx="0" cy="222407"/>
                  </a:xfrm>
                  <a:prstGeom prst="straightConnector1">
                    <a:avLst/>
                  </a:prstGeom>
                  <a:ln w="9525">
                    <a:solidFill>
                      <a:schemeClr val="accent2"/>
                    </a:solidFill>
                    <a:tailEnd type="triangle" w="sm" len="sm"/>
                  </a:ln>
                </p:spPr>
                <p:style>
                  <a:lnRef idx="1">
                    <a:schemeClr val="accent4"/>
                  </a:lnRef>
                  <a:fillRef idx="0">
                    <a:schemeClr val="accent4"/>
                  </a:fillRef>
                  <a:effectRef idx="0">
                    <a:schemeClr val="accent4"/>
                  </a:effectRef>
                  <a:fontRef idx="minor">
                    <a:schemeClr val="tx1"/>
                  </a:fontRef>
                </p:style>
              </p:cxnSp>
              <p:cxnSp>
                <p:nvCxnSpPr>
                  <p:cNvPr id="30" name="直接箭头连接符 29">
                    <a:extLst>
                      <a:ext uri="{FF2B5EF4-FFF2-40B4-BE49-F238E27FC236}">
                        <a16:creationId xmlns:a16="http://schemas.microsoft.com/office/drawing/2014/main" id="{F5088D87-E72C-36B6-56DA-42C8260578D0}"/>
                      </a:ext>
                    </a:extLst>
                  </p:cNvPr>
                  <p:cNvCxnSpPr>
                    <a:cxnSpLocks/>
                  </p:cNvCxnSpPr>
                  <p:nvPr/>
                </p:nvCxnSpPr>
                <p:spPr>
                  <a:xfrm flipV="1">
                    <a:off x="1580502" y="556397"/>
                    <a:ext cx="3455" cy="213203"/>
                  </a:xfrm>
                  <a:prstGeom prst="straightConnector1">
                    <a:avLst/>
                  </a:prstGeom>
                  <a:ln w="9525">
                    <a:solidFill>
                      <a:schemeClr val="accent2"/>
                    </a:solidFill>
                    <a:tailEnd type="triangle" w="sm" len="sm"/>
                  </a:ln>
                </p:spPr>
                <p:style>
                  <a:lnRef idx="1">
                    <a:schemeClr val="accent4"/>
                  </a:lnRef>
                  <a:fillRef idx="0">
                    <a:schemeClr val="accent4"/>
                  </a:fillRef>
                  <a:effectRef idx="0">
                    <a:schemeClr val="accent4"/>
                  </a:effectRef>
                  <a:fontRef idx="minor">
                    <a:schemeClr val="tx1"/>
                  </a:fontRef>
                </p:style>
              </p:cxnSp>
              <p:cxnSp>
                <p:nvCxnSpPr>
                  <p:cNvPr id="31" name="直接箭头连接符 30">
                    <a:extLst>
                      <a:ext uri="{FF2B5EF4-FFF2-40B4-BE49-F238E27FC236}">
                        <a16:creationId xmlns:a16="http://schemas.microsoft.com/office/drawing/2014/main" id="{42BF78B4-5C92-D610-52E4-8DD16244E659}"/>
                      </a:ext>
                    </a:extLst>
                  </p:cNvPr>
                  <p:cNvCxnSpPr>
                    <a:cxnSpLocks/>
                  </p:cNvCxnSpPr>
                  <p:nvPr/>
                </p:nvCxnSpPr>
                <p:spPr>
                  <a:xfrm flipV="1">
                    <a:off x="1641871" y="556397"/>
                    <a:ext cx="14603" cy="231613"/>
                  </a:xfrm>
                  <a:prstGeom prst="straightConnector1">
                    <a:avLst/>
                  </a:prstGeom>
                  <a:ln w="9525">
                    <a:solidFill>
                      <a:schemeClr val="accent2"/>
                    </a:solidFill>
                    <a:tailEnd type="triangle" w="sm" len="sm"/>
                  </a:ln>
                </p:spPr>
                <p:style>
                  <a:lnRef idx="1">
                    <a:schemeClr val="accent4"/>
                  </a:lnRef>
                  <a:fillRef idx="0">
                    <a:schemeClr val="accent4"/>
                  </a:fillRef>
                  <a:effectRef idx="0">
                    <a:schemeClr val="accent4"/>
                  </a:effectRef>
                  <a:fontRef idx="minor">
                    <a:schemeClr val="tx1"/>
                  </a:fontRef>
                </p:style>
              </p:cxnSp>
              <p:cxnSp>
                <p:nvCxnSpPr>
                  <p:cNvPr id="35" name="直接箭头连接符 34">
                    <a:extLst>
                      <a:ext uri="{FF2B5EF4-FFF2-40B4-BE49-F238E27FC236}">
                        <a16:creationId xmlns:a16="http://schemas.microsoft.com/office/drawing/2014/main" id="{56D2AC37-DD1A-4EDB-FB30-4515D4545678}"/>
                      </a:ext>
                    </a:extLst>
                  </p:cNvPr>
                  <p:cNvCxnSpPr>
                    <a:cxnSpLocks/>
                  </p:cNvCxnSpPr>
                  <p:nvPr/>
                </p:nvCxnSpPr>
                <p:spPr>
                  <a:xfrm flipV="1">
                    <a:off x="1674021" y="601711"/>
                    <a:ext cx="40367" cy="204459"/>
                  </a:xfrm>
                  <a:prstGeom prst="straightConnector1">
                    <a:avLst/>
                  </a:prstGeom>
                  <a:ln w="9525">
                    <a:solidFill>
                      <a:schemeClr val="accent2"/>
                    </a:solidFill>
                    <a:tailEnd type="triangle" w="sm" len="sm"/>
                  </a:ln>
                </p:spPr>
                <p:style>
                  <a:lnRef idx="1">
                    <a:schemeClr val="accent4"/>
                  </a:lnRef>
                  <a:fillRef idx="0">
                    <a:schemeClr val="accent4"/>
                  </a:fillRef>
                  <a:effectRef idx="0">
                    <a:schemeClr val="accent4"/>
                  </a:effectRef>
                  <a:fontRef idx="minor">
                    <a:schemeClr val="tx1"/>
                  </a:fontRef>
                </p:style>
              </p:cxnSp>
              <p:cxnSp>
                <p:nvCxnSpPr>
                  <p:cNvPr id="36" name="直接箭头连接符 35">
                    <a:extLst>
                      <a:ext uri="{FF2B5EF4-FFF2-40B4-BE49-F238E27FC236}">
                        <a16:creationId xmlns:a16="http://schemas.microsoft.com/office/drawing/2014/main" id="{FD846C5F-9BDA-ABFC-80E1-028211DE43E6}"/>
                      </a:ext>
                    </a:extLst>
                  </p:cNvPr>
                  <p:cNvCxnSpPr>
                    <a:cxnSpLocks/>
                  </p:cNvCxnSpPr>
                  <p:nvPr/>
                </p:nvCxnSpPr>
                <p:spPr>
                  <a:xfrm flipV="1">
                    <a:off x="1602296" y="642096"/>
                    <a:ext cx="10039" cy="189233"/>
                  </a:xfrm>
                  <a:prstGeom prst="straightConnector1">
                    <a:avLst/>
                  </a:prstGeom>
                  <a:ln w="9525">
                    <a:solidFill>
                      <a:schemeClr val="accent2"/>
                    </a:solidFill>
                    <a:tailEnd type="triangle" w="sm" len="sm"/>
                  </a:ln>
                </p:spPr>
                <p:style>
                  <a:lnRef idx="1">
                    <a:schemeClr val="accent4"/>
                  </a:lnRef>
                  <a:fillRef idx="0">
                    <a:schemeClr val="accent4"/>
                  </a:fillRef>
                  <a:effectRef idx="0">
                    <a:schemeClr val="accent4"/>
                  </a:effectRef>
                  <a:fontRef idx="minor">
                    <a:schemeClr val="tx1"/>
                  </a:fontRef>
                </p:style>
              </p:cxnSp>
              <p:cxnSp>
                <p:nvCxnSpPr>
                  <p:cNvPr id="37" name="直接箭头连接符 36">
                    <a:extLst>
                      <a:ext uri="{FF2B5EF4-FFF2-40B4-BE49-F238E27FC236}">
                        <a16:creationId xmlns:a16="http://schemas.microsoft.com/office/drawing/2014/main" id="{37942EE7-A52D-73FC-5CA2-4532AD2137BE}"/>
                      </a:ext>
                    </a:extLst>
                  </p:cNvPr>
                  <p:cNvCxnSpPr>
                    <a:cxnSpLocks/>
                  </p:cNvCxnSpPr>
                  <p:nvPr/>
                </p:nvCxnSpPr>
                <p:spPr>
                  <a:xfrm flipH="1" flipV="1">
                    <a:off x="1554702" y="627328"/>
                    <a:ext cx="3455" cy="202609"/>
                  </a:xfrm>
                  <a:prstGeom prst="straightConnector1">
                    <a:avLst/>
                  </a:prstGeom>
                  <a:ln w="9525">
                    <a:solidFill>
                      <a:schemeClr val="accent2"/>
                    </a:solidFill>
                    <a:tailEnd type="triangle" w="sm" len="sm"/>
                  </a:ln>
                </p:spPr>
                <p:style>
                  <a:lnRef idx="1">
                    <a:schemeClr val="accent4"/>
                  </a:lnRef>
                  <a:fillRef idx="0">
                    <a:schemeClr val="accent4"/>
                  </a:fillRef>
                  <a:effectRef idx="0">
                    <a:schemeClr val="accent4"/>
                  </a:effectRef>
                  <a:fontRef idx="minor">
                    <a:schemeClr val="tx1"/>
                  </a:fontRef>
                </p:style>
              </p:cxnSp>
            </p:grpSp>
            <mc:AlternateContent xmlns:mc="http://schemas.openxmlformats.org/markup-compatibility/2006" xmlns:a14="http://schemas.microsoft.com/office/drawing/2010/main">
              <mc:Choice Requires="a14">
                <p:sp>
                  <p:nvSpPr>
                    <p:cNvPr id="25" name="文本框 66">
                      <a:extLst>
                        <a:ext uri="{FF2B5EF4-FFF2-40B4-BE49-F238E27FC236}">
                          <a16:creationId xmlns:a16="http://schemas.microsoft.com/office/drawing/2014/main" id="{9BA33146-F53F-8394-4564-68023C549D1A}"/>
                        </a:ext>
                      </a:extLst>
                    </p:cNvPr>
                    <p:cNvSpPr txBox="1"/>
                    <p:nvPr/>
                  </p:nvSpPr>
                  <p:spPr>
                    <a:xfrm>
                      <a:off x="1515326" y="83494"/>
                      <a:ext cx="4343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a:effectLst/>
                                <a:latin typeface="Cambria Math" panose="02040503050406030204" pitchFamily="18" charset="0"/>
                                <a:ea typeface="宋体" panose="02010600030101010101" pitchFamily="2" charset="-122"/>
                              </a:rPr>
                              <m:t>𝑵</m:t>
                            </m:r>
                            <m:d>
                              <m:dPr>
                                <m:ctrlPr>
                                  <a:rPr lang="zh-CN" sz="1400" b="1" i="1">
                                    <a:effectLst/>
                                    <a:latin typeface="Cambria Math" panose="02040503050406030204" pitchFamily="18" charset="0"/>
                                    <a:ea typeface="Cambria Math" panose="02040503050406030204" pitchFamily="18" charset="0"/>
                                  </a:rPr>
                                </m:ctrlPr>
                              </m:dPr>
                              <m:e>
                                <m:r>
                                  <a:rPr lang="en-US" sz="1400" b="1" i="1">
                                    <a:effectLst/>
                                    <a:latin typeface="Cambria Math" panose="02040503050406030204" pitchFamily="18" charset="0"/>
                                    <a:ea typeface="宋体" panose="02010600030101010101" pitchFamily="2" charset="-122"/>
                                  </a:rPr>
                                  <m:t>𝒙</m:t>
                                </m:r>
                              </m:e>
                            </m:d>
                          </m:oMath>
                        </m:oMathPara>
                      </a14:m>
                      <a:endParaRPr lang="zh-CN" sz="1400" dirty="0">
                        <a:effectLst/>
                        <a:latin typeface="Times New Roman" panose="02020603050405020304" pitchFamily="18" charset="0"/>
                        <a:ea typeface="宋体" panose="02010600030101010101" pitchFamily="2" charset="-122"/>
                      </a:endParaRPr>
                    </a:p>
                  </p:txBody>
                </p:sp>
              </mc:Choice>
              <mc:Fallback xmlns="">
                <p:sp>
                  <p:nvSpPr>
                    <p:cNvPr id="25" name="文本框 66">
                      <a:extLst>
                        <a:ext uri="{FF2B5EF4-FFF2-40B4-BE49-F238E27FC236}">
                          <a16:creationId xmlns:a16="http://schemas.microsoft.com/office/drawing/2014/main" id="{9BA33146-F53F-8394-4564-68023C549D1A}"/>
                        </a:ext>
                      </a:extLst>
                    </p:cNvPr>
                    <p:cNvSpPr txBox="1">
                      <a:spLocks noRot="1" noChangeAspect="1" noMove="1" noResize="1" noEditPoints="1" noAdjustHandles="1" noChangeArrowheads="1" noChangeShapeType="1" noTextEdit="1"/>
                    </p:cNvSpPr>
                    <p:nvPr/>
                  </p:nvSpPr>
                  <p:spPr>
                    <a:xfrm>
                      <a:off x="1515326" y="83494"/>
                      <a:ext cx="434350" cy="215444"/>
                    </a:xfrm>
                    <a:prstGeom prst="rect">
                      <a:avLst/>
                    </a:prstGeom>
                    <a:blipFill>
                      <a:blip r:embed="rId8"/>
                      <a:stretch>
                        <a:fillRect l="-8451"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66">
                      <a:extLst>
                        <a:ext uri="{FF2B5EF4-FFF2-40B4-BE49-F238E27FC236}">
                          <a16:creationId xmlns:a16="http://schemas.microsoft.com/office/drawing/2014/main" id="{4987473B-44A1-C6AC-FDC9-245DD624FE18}"/>
                        </a:ext>
                      </a:extLst>
                    </p:cNvPr>
                    <p:cNvSpPr txBox="1"/>
                    <p:nvPr/>
                  </p:nvSpPr>
                  <p:spPr>
                    <a:xfrm>
                      <a:off x="861909" y="720555"/>
                      <a:ext cx="22147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𝒮</m:t>
                                </m:r>
                              </m:e>
                              <m:sub>
                                <m:r>
                                  <a:rPr lang="en-US" altLang="zh-CN" sz="1400">
                                    <a:latin typeface="Cambria Math" panose="02040503050406030204" pitchFamily="18" charset="0"/>
                                    <a:ea typeface="Cambria Math" panose="02040503050406030204" pitchFamily="18" charset="0"/>
                                  </a:rPr>
                                  <m:t>0</m:t>
                                </m:r>
                              </m:sub>
                            </m:sSub>
                          </m:oMath>
                        </m:oMathPara>
                      </a14:m>
                      <a:endParaRPr lang="zh-CN" sz="1400" dirty="0">
                        <a:effectLst/>
                        <a:latin typeface="Times New Roman" panose="02020603050405020304" pitchFamily="18" charset="0"/>
                        <a:ea typeface="宋体" panose="02010600030101010101" pitchFamily="2" charset="-122"/>
                      </a:endParaRPr>
                    </a:p>
                  </p:txBody>
                </p:sp>
              </mc:Choice>
              <mc:Fallback xmlns="">
                <p:sp>
                  <p:nvSpPr>
                    <p:cNvPr id="26" name="文本框 66">
                      <a:extLst>
                        <a:ext uri="{FF2B5EF4-FFF2-40B4-BE49-F238E27FC236}">
                          <a16:creationId xmlns:a16="http://schemas.microsoft.com/office/drawing/2014/main" id="{4987473B-44A1-C6AC-FDC9-245DD624FE18}"/>
                        </a:ext>
                      </a:extLst>
                    </p:cNvPr>
                    <p:cNvSpPr txBox="1">
                      <a:spLocks noRot="1" noChangeAspect="1" noMove="1" noResize="1" noEditPoints="1" noAdjustHandles="1" noChangeArrowheads="1" noChangeShapeType="1" noTextEdit="1"/>
                    </p:cNvSpPr>
                    <p:nvPr/>
                  </p:nvSpPr>
                  <p:spPr>
                    <a:xfrm>
                      <a:off x="861909" y="720555"/>
                      <a:ext cx="221471" cy="215444"/>
                    </a:xfrm>
                    <a:prstGeom prst="rect">
                      <a:avLst/>
                    </a:prstGeom>
                    <a:blipFill>
                      <a:blip r:embed="rId9"/>
                      <a:stretch>
                        <a:fillRect l="-16667" r="-8333" b="-13889"/>
                      </a:stretch>
                    </a:blipFill>
                  </p:spPr>
                  <p:txBody>
                    <a:bodyPr/>
                    <a:lstStyle/>
                    <a:p>
                      <a:r>
                        <a:rPr lang="zh-CN" altLang="en-US">
                          <a:noFill/>
                        </a:rPr>
                        <a:t> </a:t>
                      </a:r>
                    </a:p>
                  </p:txBody>
                </p:sp>
              </mc:Fallback>
            </mc:AlternateContent>
          </p:grpSp>
          <p:pic>
            <p:nvPicPr>
              <p:cNvPr id="38" name="图片 37">
                <a:extLst>
                  <a:ext uri="{FF2B5EF4-FFF2-40B4-BE49-F238E27FC236}">
                    <a16:creationId xmlns:a16="http://schemas.microsoft.com/office/drawing/2014/main" id="{EB32E7B8-86CC-F91E-05C7-CE99FD63A3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3354" y="1818414"/>
                <a:ext cx="2165350" cy="766445"/>
              </a:xfrm>
              <a:prstGeom prst="rect">
                <a:avLst/>
              </a:prstGeom>
            </p:spPr>
          </p:pic>
          <p:sp>
            <p:nvSpPr>
              <p:cNvPr id="39" name="箭头: 右 38">
                <a:extLst>
                  <a:ext uri="{FF2B5EF4-FFF2-40B4-BE49-F238E27FC236}">
                    <a16:creationId xmlns:a16="http://schemas.microsoft.com/office/drawing/2014/main" id="{3376E621-66B4-1B1C-A7A2-058B0027653C}"/>
                  </a:ext>
                </a:extLst>
              </p:cNvPr>
              <p:cNvSpPr/>
              <p:nvPr/>
            </p:nvSpPr>
            <p:spPr>
              <a:xfrm rot="536489">
                <a:off x="2211128" y="2065572"/>
                <a:ext cx="485775" cy="135890"/>
              </a:xfrm>
              <a:prstGeom prst="rightArrow">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400"/>
              </a:p>
            </p:txBody>
          </p:sp>
          <mc:AlternateContent xmlns:mc="http://schemas.openxmlformats.org/markup-compatibility/2006" xmlns:a14="http://schemas.microsoft.com/office/drawing/2010/main">
            <mc:Choice Requires="a14">
              <p:sp>
                <p:nvSpPr>
                  <p:cNvPr id="41" name="文本框 66">
                    <a:extLst>
                      <a:ext uri="{FF2B5EF4-FFF2-40B4-BE49-F238E27FC236}">
                        <a16:creationId xmlns:a16="http://schemas.microsoft.com/office/drawing/2014/main" id="{4CB6DCD7-B163-0A75-B59A-18F2B875CDD9}"/>
                      </a:ext>
                    </a:extLst>
                  </p:cNvPr>
                  <p:cNvSpPr txBox="1"/>
                  <p:nvPr/>
                </p:nvSpPr>
                <p:spPr>
                  <a:xfrm>
                    <a:off x="3520719" y="2310519"/>
                    <a:ext cx="154466" cy="2199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400" b="1" i="1">
                                  <a:latin typeface="Cambria Math" panose="02040503050406030204" pitchFamily="18" charset="0"/>
                                  <a:ea typeface="宋体" panose="02010600030101010101" pitchFamily="2" charset="-122"/>
                                </a:rPr>
                              </m:ctrlPr>
                            </m:accPr>
                            <m:e>
                              <m:r>
                                <a:rPr lang="en-US" altLang="zh-CN" sz="1400" i="1">
                                  <a:latin typeface="Cambria Math" panose="02040503050406030204" pitchFamily="18" charset="0"/>
                                  <a:ea typeface="Cambria Math" panose="02040503050406030204" pitchFamily="18" charset="0"/>
                                </a:rPr>
                                <m:t>𝒮</m:t>
                              </m:r>
                            </m:e>
                          </m:acc>
                        </m:oMath>
                      </m:oMathPara>
                    </a14:m>
                    <a:endParaRPr lang="zh-CN" sz="1400" dirty="0">
                      <a:effectLst/>
                      <a:latin typeface="Times New Roman" panose="02020603050405020304" pitchFamily="18" charset="0"/>
                      <a:ea typeface="宋体" panose="02010600030101010101" pitchFamily="2" charset="-122"/>
                    </a:endParaRPr>
                  </a:p>
                </p:txBody>
              </p:sp>
            </mc:Choice>
            <mc:Fallback xmlns="">
              <p:sp>
                <p:nvSpPr>
                  <p:cNvPr id="41" name="文本框 66">
                    <a:extLst>
                      <a:ext uri="{FF2B5EF4-FFF2-40B4-BE49-F238E27FC236}">
                        <a16:creationId xmlns:a16="http://schemas.microsoft.com/office/drawing/2014/main" id="{4CB6DCD7-B163-0A75-B59A-18F2B875CDD9}"/>
                      </a:ext>
                    </a:extLst>
                  </p:cNvPr>
                  <p:cNvSpPr txBox="1">
                    <a:spLocks noRot="1" noChangeAspect="1" noMove="1" noResize="1" noEditPoints="1" noAdjustHandles="1" noChangeArrowheads="1" noChangeShapeType="1" noTextEdit="1"/>
                  </p:cNvSpPr>
                  <p:nvPr/>
                </p:nvSpPr>
                <p:spPr>
                  <a:xfrm>
                    <a:off x="3520719" y="2310519"/>
                    <a:ext cx="154466" cy="219932"/>
                  </a:xfrm>
                  <a:prstGeom prst="rect">
                    <a:avLst/>
                  </a:prstGeom>
                  <a:blipFill>
                    <a:blip r:embed="rId11"/>
                    <a:stretch>
                      <a:fillRect l="-24000" t="-27778" r="-88000" b="-8333"/>
                    </a:stretch>
                  </a:blipFill>
                </p:spPr>
                <p:txBody>
                  <a:bodyPr/>
                  <a:lstStyle/>
                  <a:p>
                    <a:r>
                      <a:rPr lang="zh-CN" altLang="en-US">
                        <a:noFill/>
                      </a:rPr>
                      <a:t> </a:t>
                    </a:r>
                  </a:p>
                </p:txBody>
              </p:sp>
            </mc:Fallback>
          </mc:AlternateContent>
        </p:grpSp>
        <p:sp>
          <p:nvSpPr>
            <p:cNvPr id="27" name="TextBox 19">
              <a:extLst>
                <a:ext uri="{FF2B5EF4-FFF2-40B4-BE49-F238E27FC236}">
                  <a16:creationId xmlns:a16="http://schemas.microsoft.com/office/drawing/2014/main" id="{D74E78DF-9C3B-604A-DBA8-6573D19053FA}"/>
                </a:ext>
              </a:extLst>
            </p:cNvPr>
            <p:cNvSpPr txBox="1"/>
            <p:nvPr/>
          </p:nvSpPr>
          <p:spPr>
            <a:xfrm>
              <a:off x="475905" y="641179"/>
              <a:ext cx="760977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难题二：如何推广应用于具有复杂中曲面的壳体结构</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B8E7FB52-4F69-B040-44F0-F05CDB4B447A}"/>
              </a:ext>
            </a:extLst>
          </p:cNvPr>
          <p:cNvGrpSpPr/>
          <p:nvPr/>
        </p:nvGrpSpPr>
        <p:grpSpPr>
          <a:xfrm>
            <a:off x="501399" y="3085185"/>
            <a:ext cx="4801391" cy="3304438"/>
            <a:chOff x="501399" y="3085185"/>
            <a:chExt cx="4801391" cy="3304438"/>
          </a:xfrm>
        </p:grpSpPr>
        <p:sp>
          <p:nvSpPr>
            <p:cNvPr id="9" name="TextBox 19">
              <a:extLst>
                <a:ext uri="{FF2B5EF4-FFF2-40B4-BE49-F238E27FC236}">
                  <a16:creationId xmlns:a16="http://schemas.microsoft.com/office/drawing/2014/main" id="{41F62C03-230D-00F8-687C-757A912B718E}"/>
                </a:ext>
              </a:extLst>
            </p:cNvPr>
            <p:cNvSpPr txBox="1"/>
            <p:nvPr/>
          </p:nvSpPr>
          <p:spPr>
            <a:xfrm>
              <a:off x="501399" y="3085185"/>
              <a:ext cx="2685351"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共形参数化技术</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599A32A7-542A-5263-1AF0-4B626B8BF74A}"/>
                </a:ext>
              </a:extLst>
            </p:cNvPr>
            <p:cNvGrpSpPr/>
            <p:nvPr/>
          </p:nvGrpSpPr>
          <p:grpSpPr>
            <a:xfrm>
              <a:off x="1077517" y="3570899"/>
              <a:ext cx="4225273" cy="1302461"/>
              <a:chOff x="780436" y="4397507"/>
              <a:chExt cx="4225273" cy="1302461"/>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874F575-68B2-78E9-E0DE-7494B492C39A}"/>
                      </a:ext>
                    </a:extLst>
                  </p:cNvPr>
                  <p:cNvSpPr txBox="1"/>
                  <p:nvPr/>
                </p:nvSpPr>
                <p:spPr>
                  <a:xfrm>
                    <a:off x="905090" y="4710704"/>
                    <a:ext cx="1256810" cy="572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400" i="1" smtClean="0">
                                  <a:solidFill>
                                    <a:schemeClr val="tx1"/>
                                  </a:solidFill>
                                  <a:latin typeface="Cambria Math" panose="02040503050406030204" pitchFamily="18" charset="0"/>
                                </a:rPr>
                              </m:ctrlPr>
                            </m:dPr>
                            <m:e>
                              <m:eqArr>
                                <m:eqArrPr>
                                  <m:ctrlPr>
                                    <a:rPr lang="zh-CN" altLang="en-US" sz="1400" i="1">
                                      <a:solidFill>
                                        <a:schemeClr val="tx1"/>
                                      </a:solidFill>
                                      <a:latin typeface="Cambria Math" panose="02040503050406030204" pitchFamily="18" charset="0"/>
                                    </a:rPr>
                                  </m:ctrlPr>
                                </m:eqArrPr>
                                <m:e>
                                  <m:r>
                                    <a:rPr lang="zh-CN" altLang="en-US" sz="1400">
                                      <a:solidFill>
                                        <a:schemeClr val="tx1"/>
                                      </a:solidFill>
                                      <a:latin typeface="Cambria Math" panose="02040503050406030204" pitchFamily="18" charset="0"/>
                                    </a:rPr>
                                    <m:t>&amp;</m:t>
                                  </m:r>
                                  <m:sSub>
                                    <m:sSubPr>
                                      <m:ctrlPr>
                                        <a:rPr lang="zh-CN" altLang="en-US" sz="1400" i="1">
                                          <a:solidFill>
                                            <a:schemeClr val="tx1"/>
                                          </a:solidFill>
                                          <a:latin typeface="Cambria Math" panose="02040503050406030204" pitchFamily="18" charset="0"/>
                                        </a:rPr>
                                      </m:ctrlPr>
                                    </m:sSubPr>
                                    <m:e>
                                      <m:r>
                                        <m:rPr>
                                          <m:sty m:val="p"/>
                                        </m:rPr>
                                        <a:rPr lang="zh-CN" altLang="en-US" sz="1400" i="0">
                                          <a:solidFill>
                                            <a:schemeClr val="tx1"/>
                                          </a:solidFill>
                                          <a:latin typeface="Cambria Math" panose="02040503050406030204" pitchFamily="18" charset="0"/>
                                        </a:rPr>
                                        <m:t>Δ</m:t>
                                      </m:r>
                                    </m:e>
                                    <m:sub>
                                      <m:r>
                                        <a:rPr lang="zh-CN" altLang="en-US" sz="1400" i="0">
                                          <a:solidFill>
                                            <a:schemeClr val="tx1"/>
                                          </a:solidFill>
                                          <a:latin typeface="Cambria Math" panose="02040503050406030204" pitchFamily="18" charset="0"/>
                                        </a:rPr>
                                        <m:t>𝒮</m:t>
                                      </m:r>
                                    </m:sub>
                                  </m:sSub>
                                  <m:sSub>
                                    <m:sSubPr>
                                      <m:ctrlPr>
                                        <a:rPr lang="zh-CN" altLang="en-US"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𝑓</m:t>
                                      </m:r>
                                    </m:e>
                                    <m:sub>
                                      <m:r>
                                        <a:rPr lang="zh-CN" altLang="en-US" sz="1400" i="0">
                                          <a:solidFill>
                                            <a:schemeClr val="tx1"/>
                                          </a:solidFill>
                                          <a:latin typeface="Cambria Math" panose="02040503050406030204" pitchFamily="18" charset="0"/>
                                        </a:rPr>
                                        <m:t>1</m:t>
                                      </m:r>
                                    </m:sub>
                                  </m:sSub>
                                  <m:r>
                                    <a:rPr lang="zh-CN" altLang="en-US" sz="1400" i="0">
                                      <a:solidFill>
                                        <a:schemeClr val="tx1"/>
                                      </a:solidFill>
                                      <a:latin typeface="Cambria Math" panose="02040503050406030204" pitchFamily="18" charset="0"/>
                                    </a:rPr>
                                    <m:t>=0, </m:t>
                                  </m:r>
                                  <m:r>
                                    <a:rPr lang="zh-CN" altLang="en-US" sz="1400" i="1">
                                      <a:solidFill>
                                        <a:schemeClr val="tx1"/>
                                      </a:solidFill>
                                      <a:latin typeface="Cambria Math" panose="02040503050406030204" pitchFamily="18" charset="0"/>
                                    </a:rPr>
                                    <m:t>𝑖𝑛</m:t>
                                  </m:r>
                                  <m:r>
                                    <a:rPr lang="zh-CN" altLang="en-US" sz="1400" i="0">
                                      <a:solidFill>
                                        <a:schemeClr val="tx1"/>
                                      </a:solidFill>
                                      <a:latin typeface="Cambria Math" panose="02040503050406030204" pitchFamily="18" charset="0"/>
                                    </a:rPr>
                                    <m:t>  </m:t>
                                  </m:r>
                                  <m:r>
                                    <a:rPr lang="zh-CN" altLang="en-US" sz="1400" i="1">
                                      <a:solidFill>
                                        <a:schemeClr val="tx1"/>
                                      </a:solidFill>
                                      <a:latin typeface="Cambria Math" panose="02040503050406030204" pitchFamily="18" charset="0"/>
                                    </a:rPr>
                                    <m:t>𝑆</m:t>
                                  </m:r>
                                </m:e>
                                <m:e>
                                  <m:r>
                                    <a:rPr lang="zh-CN" altLang="en-US" sz="1400" i="0">
                                      <a:solidFill>
                                        <a:schemeClr val="tx1"/>
                                      </a:solidFill>
                                      <a:latin typeface="Cambria Math" panose="02040503050406030204" pitchFamily="18" charset="0"/>
                                    </a:rPr>
                                    <m:t>&amp;</m:t>
                                  </m:r>
                                  <m:sSub>
                                    <m:sSubPr>
                                      <m:ctrlPr>
                                        <a:rPr lang="zh-CN" altLang="en-US"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𝑓</m:t>
                                      </m:r>
                                    </m:e>
                                    <m:sub>
                                      <m:r>
                                        <a:rPr lang="zh-CN" altLang="en-US" sz="1400" i="0">
                                          <a:solidFill>
                                            <a:schemeClr val="tx1"/>
                                          </a:solidFill>
                                          <a:latin typeface="Cambria Math" panose="02040503050406030204" pitchFamily="18" charset="0"/>
                                        </a:rPr>
                                        <m:t>1</m:t>
                                      </m:r>
                                    </m:sub>
                                  </m:sSub>
                                  <m:d>
                                    <m:dPr>
                                      <m:ctrlPr>
                                        <a:rPr lang="zh-CN" altLang="en-US" sz="1400" i="1">
                                          <a:solidFill>
                                            <a:schemeClr val="tx1"/>
                                          </a:solidFill>
                                          <a:latin typeface="Cambria Math" panose="02040503050406030204" pitchFamily="18" charset="0"/>
                                        </a:rPr>
                                      </m:ctrlPr>
                                    </m:dPr>
                                    <m:e>
                                      <m:r>
                                        <a:rPr lang="zh-CN" altLang="en-US" sz="1400" i="0">
                                          <a:solidFill>
                                            <a:schemeClr val="tx1"/>
                                          </a:solidFill>
                                          <a:latin typeface="Cambria Math" panose="02040503050406030204" pitchFamily="18" charset="0"/>
                                        </a:rPr>
                                        <m:t>𝜕</m:t>
                                      </m:r>
                                      <m:r>
                                        <a:rPr lang="zh-CN" altLang="en-US" sz="1400" i="0">
                                          <a:solidFill>
                                            <a:schemeClr val="tx1"/>
                                          </a:solidFill>
                                          <a:latin typeface="Cambria Math" panose="02040503050406030204" pitchFamily="18" charset="0"/>
                                        </a:rPr>
                                        <m:t>𝒮</m:t>
                                      </m:r>
                                    </m:e>
                                  </m:d>
                                  <m:r>
                                    <a:rPr lang="zh-CN" altLang="en-US" sz="1400" i="0">
                                      <a:solidFill>
                                        <a:schemeClr val="tx1"/>
                                      </a:solidFill>
                                      <a:latin typeface="Cambria Math" panose="02040503050406030204" pitchFamily="18" charset="0"/>
                                    </a:rPr>
                                    <m:t>=</m:t>
                                  </m:r>
                                  <m:r>
                                    <a:rPr lang="zh-CN" altLang="en-US" sz="1400" i="0">
                                      <a:solidFill>
                                        <a:schemeClr val="tx1"/>
                                      </a:solidFill>
                                      <a:latin typeface="Cambria Math" panose="02040503050406030204" pitchFamily="18" charset="0"/>
                                    </a:rPr>
                                    <m:t>𝜕</m:t>
                                  </m:r>
                                  <m:r>
                                    <a:rPr lang="zh-CN" altLang="en-US" sz="1400" i="1">
                                      <a:solidFill>
                                        <a:schemeClr val="tx1"/>
                                      </a:solidFill>
                                      <a:latin typeface="Cambria Math" panose="02040503050406030204" pitchFamily="18" charset="0"/>
                                    </a:rPr>
                                    <m:t>𝐷</m:t>
                                  </m:r>
                                </m:e>
                              </m:eqArr>
                            </m:e>
                          </m:d>
                        </m:oMath>
                      </m:oMathPara>
                    </a14:m>
                    <a:endParaRPr lang="zh-CN" altLang="en-US" sz="1400" dirty="0">
                      <a:solidFill>
                        <a:schemeClr val="tx1"/>
                      </a:solidFill>
                    </a:endParaRPr>
                  </a:p>
                </p:txBody>
              </p:sp>
            </mc:Choice>
            <mc:Fallback xmlns="">
              <p:sp>
                <p:nvSpPr>
                  <p:cNvPr id="13" name="文本框 12">
                    <a:extLst>
                      <a:ext uri="{FF2B5EF4-FFF2-40B4-BE49-F238E27FC236}">
                        <a16:creationId xmlns:a16="http://schemas.microsoft.com/office/drawing/2014/main" id="{D874F575-68B2-78E9-E0DE-7494B492C39A}"/>
                      </a:ext>
                    </a:extLst>
                  </p:cNvPr>
                  <p:cNvSpPr txBox="1">
                    <a:spLocks noRot="1" noChangeAspect="1" noMove="1" noResize="1" noEditPoints="1" noAdjustHandles="1" noChangeArrowheads="1" noChangeShapeType="1" noTextEdit="1"/>
                  </p:cNvSpPr>
                  <p:nvPr/>
                </p:nvSpPr>
                <p:spPr>
                  <a:xfrm>
                    <a:off x="905090" y="4710704"/>
                    <a:ext cx="1256810" cy="572914"/>
                  </a:xfrm>
                  <a:prstGeom prst="rect">
                    <a:avLst/>
                  </a:prstGeom>
                  <a:blipFill>
                    <a:blip r:embed="rId12"/>
                    <a:stretch>
                      <a:fillRect l="-63592" t="-179787" r="-4369" b="-264894"/>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E1543A9-889B-651C-7219-37D5ED746D3F}"/>
                  </a:ext>
                </a:extLst>
              </p:cNvPr>
              <p:cNvSpPr txBox="1"/>
              <p:nvPr/>
            </p:nvSpPr>
            <p:spPr>
              <a:xfrm>
                <a:off x="780436" y="5330636"/>
                <a:ext cx="4141650" cy="369332"/>
              </a:xfrm>
              <a:prstGeom prst="rect">
                <a:avLst/>
              </a:prstGeom>
              <a:noFill/>
              <a:ln w="9525">
                <a:noFill/>
                <a:miter lim="800000"/>
                <a:headEnd/>
                <a:tailEnd/>
              </a:ln>
            </p:spPr>
            <p:txBody>
              <a:bodyPr wrap="square">
                <a:spAutoFit/>
              </a:bodyPr>
              <a:lstStyle>
                <a:defPPr>
                  <a:defRPr lang="zh-CN"/>
                </a:defPPr>
                <a:lvl1pPr algn="ctr">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800" dirty="0">
                    <a:solidFill>
                      <a:schemeClr val="accent1">
                        <a:lumMod val="50000"/>
                      </a:schemeClr>
                    </a:solidFill>
                  </a:rPr>
                  <a:t>通过求解几何</a:t>
                </a:r>
                <a:r>
                  <a:rPr lang="en-US" altLang="zh-CN" sz="1800" dirty="0">
                    <a:solidFill>
                      <a:schemeClr val="accent1">
                        <a:lumMod val="50000"/>
                      </a:schemeClr>
                    </a:solidFill>
                  </a:rPr>
                  <a:t>PDE</a:t>
                </a:r>
                <a:r>
                  <a:rPr lang="zh-CN" altLang="en-US" sz="1800" dirty="0">
                    <a:solidFill>
                      <a:schemeClr val="accent1">
                        <a:lumMod val="50000"/>
                      </a:schemeClr>
                    </a:solidFill>
                  </a:rPr>
                  <a:t>构造共形映射</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1D94F33-0577-F285-7020-2B16B7522EDD}"/>
                      </a:ext>
                    </a:extLst>
                  </p:cNvPr>
                  <p:cNvSpPr txBox="1"/>
                  <p:nvPr/>
                </p:nvSpPr>
                <p:spPr>
                  <a:xfrm>
                    <a:off x="2474154" y="4420476"/>
                    <a:ext cx="2531555" cy="8961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400" i="1" smtClean="0">
                                  <a:solidFill>
                                    <a:schemeClr val="tx1"/>
                                  </a:solidFill>
                                  <a:latin typeface="Cambria Math" panose="02040503050406030204" pitchFamily="18" charset="0"/>
                                </a:rPr>
                              </m:ctrlPr>
                            </m:dPr>
                            <m:e>
                              <m:eqArr>
                                <m:eqArrPr>
                                  <m:ctrlPr>
                                    <a:rPr lang="zh-CN" altLang="en-US" sz="1400" i="1">
                                      <a:solidFill>
                                        <a:schemeClr val="tx1"/>
                                      </a:solidFill>
                                      <a:latin typeface="Cambria Math" panose="02040503050406030204" pitchFamily="18" charset="0"/>
                                    </a:rPr>
                                  </m:ctrlPr>
                                </m:eqArrPr>
                                <m:e>
                                  <m:r>
                                    <a:rPr lang="zh-CN" altLang="en-US" sz="1400">
                                      <a:solidFill>
                                        <a:schemeClr val="tx1"/>
                                      </a:solidFill>
                                      <a:latin typeface="Cambria Math" panose="02040503050406030204" pitchFamily="18" charset="0"/>
                                    </a:rPr>
                                    <m:t>&amp;</m:t>
                                  </m:r>
                                  <m:m>
                                    <m:mPr>
                                      <m:plcHide m:val="on"/>
                                      <m:mcs>
                                        <m:mc>
                                          <m:mcPr>
                                            <m:count m:val="1"/>
                                            <m:mcJc m:val="center"/>
                                          </m:mcPr>
                                        </m:mc>
                                      </m:mcs>
                                      <m:ctrlPr>
                                        <a:rPr lang="zh-CN" altLang="en-US" sz="1400" i="1">
                                          <a:solidFill>
                                            <a:schemeClr val="tx1"/>
                                          </a:solidFill>
                                          <a:latin typeface="Cambria Math" panose="02040503050406030204" pitchFamily="18" charset="0"/>
                                        </a:rPr>
                                      </m:ctrlPr>
                                    </m:mPr>
                                    <m:mr>
                                      <m:e>
                                        <m:r>
                                          <m:rPr>
                                            <m:sty m:val="p"/>
                                          </m:rPr>
                                          <a:rPr lang="zh-CN" altLang="en-US" sz="1400" i="0">
                                            <a:solidFill>
                                              <a:schemeClr val="tx1"/>
                                            </a:solidFill>
                                            <a:latin typeface="Cambria Math" panose="02040503050406030204" pitchFamily="18" charset="0"/>
                                          </a:rPr>
                                          <m:t>∇</m:t>
                                        </m:r>
                                        <m:r>
                                          <a:rPr lang="zh-CN" altLang="en-US" sz="1400" i="0">
                                            <a:solidFill>
                                              <a:schemeClr val="tx1"/>
                                            </a:solidFill>
                                            <a:latin typeface="Cambria Math" panose="02040503050406030204" pitchFamily="18" charset="0"/>
                                          </a:rPr>
                                          <m:t>⋅</m:t>
                                        </m:r>
                                        <m:d>
                                          <m:dPr>
                                            <m:ctrlPr>
                                              <a:rPr lang="zh-CN" altLang="en-US" sz="1400" i="1">
                                                <a:solidFill>
                                                  <a:schemeClr val="tx1"/>
                                                </a:solidFill>
                                                <a:latin typeface="Cambria Math" panose="02040503050406030204" pitchFamily="18" charset="0"/>
                                              </a:rPr>
                                            </m:ctrlPr>
                                          </m:dPr>
                                          <m:e>
                                            <m:r>
                                              <a:rPr lang="zh-CN" altLang="en-US" sz="1400" b="1" i="0">
                                                <a:solidFill>
                                                  <a:schemeClr val="tx1"/>
                                                </a:solidFill>
                                                <a:latin typeface="Cambria Math" panose="02040503050406030204" pitchFamily="18" charset="0"/>
                                              </a:rPr>
                                              <m:t>𝐀</m:t>
                                            </m:r>
                                            <m:d>
                                              <m:dPr>
                                                <m:ctrlPr>
                                                  <a:rPr lang="zh-CN" altLang="en-US" sz="1400" b="1" i="1">
                                                    <a:solidFill>
                                                      <a:schemeClr val="tx1"/>
                                                    </a:solidFill>
                                                    <a:latin typeface="Cambria Math" panose="02040503050406030204" pitchFamily="18" charset="0"/>
                                                  </a:rPr>
                                                </m:ctrlPr>
                                              </m:dPr>
                                              <m:e>
                                                <m:r>
                                                  <m:rPr>
                                                    <m:sty m:val="p"/>
                                                  </m:rPr>
                                                  <a:rPr lang="zh-CN" altLang="en-US" sz="1400" b="0" i="0">
                                                    <a:solidFill>
                                                      <a:schemeClr val="tx1"/>
                                                    </a:solidFill>
                                                    <a:latin typeface="Cambria Math" panose="02040503050406030204" pitchFamily="18" charset="0"/>
                                                  </a:rPr>
                                                  <m:t>∇</m:t>
                                                </m:r>
                                                <m:r>
                                                  <a:rPr lang="zh-CN" altLang="en-US" sz="1400" b="0" i="1">
                                                    <a:solidFill>
                                                      <a:schemeClr val="tx1"/>
                                                    </a:solidFill>
                                                    <a:latin typeface="Cambria Math" panose="02040503050406030204" pitchFamily="18" charset="0"/>
                                                  </a:rPr>
                                                  <m:t>𝑢</m:t>
                                                </m:r>
                                              </m:e>
                                            </m:d>
                                          </m:e>
                                        </m:d>
                                        <m:r>
                                          <a:rPr lang="zh-CN" altLang="en-US" sz="1400" b="0" i="0">
                                            <a:solidFill>
                                              <a:schemeClr val="tx1"/>
                                            </a:solidFill>
                                            <a:latin typeface="Cambria Math" panose="02040503050406030204" pitchFamily="18" charset="0"/>
                                          </a:rPr>
                                          <m:t>=0, </m:t>
                                        </m:r>
                                        <m:r>
                                          <m:rPr>
                                            <m:sty m:val="p"/>
                                          </m:rPr>
                                          <a:rPr lang="zh-CN" altLang="en-US" sz="1400" b="0" i="0">
                                            <a:solidFill>
                                              <a:schemeClr val="tx1"/>
                                            </a:solidFill>
                                            <a:latin typeface="Cambria Math" panose="02040503050406030204" pitchFamily="18" charset="0"/>
                                          </a:rPr>
                                          <m:t>in</m:t>
                                        </m:r>
                                        <m:r>
                                          <a:rPr lang="zh-CN" altLang="en-US" sz="1400" b="0" i="0">
                                            <a:solidFill>
                                              <a:schemeClr val="tx1"/>
                                            </a:solidFill>
                                            <a:latin typeface="Cambria Math" panose="02040503050406030204" pitchFamily="18" charset="0"/>
                                          </a:rPr>
                                          <m:t>  </m:t>
                                        </m:r>
                                        <m:r>
                                          <a:rPr lang="zh-CN" altLang="en-US" sz="1400" b="0" i="0">
                                            <a:solidFill>
                                              <a:schemeClr val="tx1"/>
                                            </a:solidFill>
                                            <a:latin typeface="Cambria Math" panose="02040503050406030204" pitchFamily="18" charset="0"/>
                                          </a:rPr>
                                          <m:t>𝒟</m:t>
                                        </m:r>
                                      </m:e>
                                    </m:mr>
                                    <m:mr>
                                      <m:e>
                                        <m:r>
                                          <m:rPr>
                                            <m:sty m:val="p"/>
                                          </m:rPr>
                                          <a:rPr lang="zh-CN" altLang="en-US" sz="1400" b="0" i="0">
                                            <a:solidFill>
                                              <a:schemeClr val="tx1"/>
                                            </a:solidFill>
                                            <a:latin typeface="Cambria Math" panose="02040503050406030204" pitchFamily="18" charset="0"/>
                                          </a:rPr>
                                          <m:t>∇</m:t>
                                        </m:r>
                                        <m:r>
                                          <a:rPr lang="zh-CN" altLang="en-US" sz="1400" b="0" i="0">
                                            <a:solidFill>
                                              <a:schemeClr val="tx1"/>
                                            </a:solidFill>
                                            <a:latin typeface="Cambria Math" panose="02040503050406030204" pitchFamily="18" charset="0"/>
                                          </a:rPr>
                                          <m:t>⋅</m:t>
                                        </m:r>
                                        <m:d>
                                          <m:dPr>
                                            <m:ctrlPr>
                                              <a:rPr lang="zh-CN" altLang="en-US" sz="1400" b="0" i="1">
                                                <a:solidFill>
                                                  <a:schemeClr val="tx1"/>
                                                </a:solidFill>
                                                <a:latin typeface="Cambria Math" panose="02040503050406030204" pitchFamily="18" charset="0"/>
                                              </a:rPr>
                                            </m:ctrlPr>
                                          </m:dPr>
                                          <m:e>
                                            <m:r>
                                              <a:rPr lang="zh-CN" altLang="en-US" sz="1400" b="1" i="0">
                                                <a:solidFill>
                                                  <a:schemeClr val="tx1"/>
                                                </a:solidFill>
                                                <a:latin typeface="Cambria Math" panose="02040503050406030204" pitchFamily="18" charset="0"/>
                                              </a:rPr>
                                              <m:t>𝐀</m:t>
                                            </m:r>
                                            <m:d>
                                              <m:dPr>
                                                <m:ctrlPr>
                                                  <a:rPr lang="zh-CN" altLang="en-US" sz="1400" b="1" i="1">
                                                    <a:solidFill>
                                                      <a:schemeClr val="tx1"/>
                                                    </a:solidFill>
                                                    <a:latin typeface="Cambria Math" panose="02040503050406030204" pitchFamily="18" charset="0"/>
                                                  </a:rPr>
                                                </m:ctrlPr>
                                              </m:dPr>
                                              <m:e>
                                                <m:r>
                                                  <m:rPr>
                                                    <m:sty m:val="p"/>
                                                  </m:rPr>
                                                  <a:rPr lang="zh-CN" altLang="en-US" sz="1400" b="0" i="0">
                                                    <a:solidFill>
                                                      <a:schemeClr val="tx1"/>
                                                    </a:solidFill>
                                                    <a:latin typeface="Cambria Math" panose="02040503050406030204" pitchFamily="18" charset="0"/>
                                                  </a:rPr>
                                                  <m:t>∇</m:t>
                                                </m:r>
                                                <m:r>
                                                  <a:rPr lang="zh-CN" altLang="en-US" sz="1400" b="0" i="1">
                                                    <a:solidFill>
                                                      <a:schemeClr val="tx1"/>
                                                    </a:solidFill>
                                                    <a:latin typeface="Cambria Math" panose="02040503050406030204" pitchFamily="18" charset="0"/>
                                                  </a:rPr>
                                                  <m:t>𝑣</m:t>
                                                </m:r>
                                              </m:e>
                                            </m:d>
                                          </m:e>
                                        </m:d>
                                        <m:r>
                                          <a:rPr lang="zh-CN" altLang="en-US" sz="1400" b="0" i="0">
                                            <a:solidFill>
                                              <a:schemeClr val="tx1"/>
                                            </a:solidFill>
                                            <a:latin typeface="Cambria Math" panose="02040503050406030204" pitchFamily="18" charset="0"/>
                                          </a:rPr>
                                          <m:t>=0</m:t>
                                        </m:r>
                                        <m:r>
                                          <a:rPr lang="zh-CN" altLang="en-US" sz="1400" b="0" i="0" smtClean="0">
                                            <a:solidFill>
                                              <a:schemeClr val="tx1"/>
                                            </a:solidFill>
                                            <a:latin typeface="Cambria Math" panose="02040503050406030204" pitchFamily="18" charset="0"/>
                                          </a:rPr>
                                          <m:t>, </m:t>
                                        </m:r>
                                        <m:r>
                                          <m:rPr>
                                            <m:sty m:val="p"/>
                                          </m:rPr>
                                          <a:rPr lang="zh-CN" altLang="en-US" sz="1400" b="0" i="0">
                                            <a:solidFill>
                                              <a:schemeClr val="tx1"/>
                                            </a:solidFill>
                                            <a:latin typeface="Cambria Math" panose="02040503050406030204" pitchFamily="18" charset="0"/>
                                          </a:rPr>
                                          <m:t>in</m:t>
                                        </m:r>
                                        <m:r>
                                          <a:rPr lang="zh-CN" altLang="en-US" sz="1400" b="0" i="0">
                                            <a:solidFill>
                                              <a:schemeClr val="tx1"/>
                                            </a:solidFill>
                                            <a:latin typeface="Cambria Math" panose="02040503050406030204" pitchFamily="18" charset="0"/>
                                          </a:rPr>
                                          <m:t>  </m:t>
                                        </m:r>
                                        <m:r>
                                          <a:rPr lang="zh-CN" altLang="en-US" sz="1400" b="0" i="0">
                                            <a:solidFill>
                                              <a:schemeClr val="tx1"/>
                                            </a:solidFill>
                                            <a:latin typeface="Cambria Math" panose="02040503050406030204" pitchFamily="18" charset="0"/>
                                          </a:rPr>
                                          <m:t>𝒟</m:t>
                                        </m:r>
                                      </m:e>
                                    </m:mr>
                                  </m:m>
                                </m:e>
                                <m:e>
                                  <m:r>
                                    <a:rPr lang="zh-CN" altLang="en-US" sz="1400" b="0" i="0">
                                      <a:solidFill>
                                        <a:schemeClr val="tx1"/>
                                      </a:solidFill>
                                      <a:latin typeface="Cambria Math" panose="02040503050406030204" pitchFamily="18" charset="0"/>
                                    </a:rPr>
                                    <m:t>&amp; </m:t>
                                  </m:r>
                                  <m:sSub>
                                    <m:sSubPr>
                                      <m:ctrlPr>
                                        <a:rPr lang="zh-CN" altLang="en-US" sz="1400" b="0" i="1">
                                          <a:solidFill>
                                            <a:schemeClr val="tx1"/>
                                          </a:solidFill>
                                          <a:latin typeface="Cambria Math" panose="02040503050406030204" pitchFamily="18" charset="0"/>
                                        </a:rPr>
                                      </m:ctrlPr>
                                    </m:sSubPr>
                                    <m:e>
                                      <m:r>
                                        <a:rPr lang="zh-CN" altLang="en-US" sz="1400" b="0" i="1">
                                          <a:solidFill>
                                            <a:schemeClr val="tx1"/>
                                          </a:solidFill>
                                          <a:latin typeface="Cambria Math" panose="02040503050406030204" pitchFamily="18" charset="0"/>
                                        </a:rPr>
                                        <m:t>𝑓</m:t>
                                      </m:r>
                                    </m:e>
                                    <m:sub>
                                      <m:r>
                                        <a:rPr lang="zh-CN" altLang="en-US" sz="1400" b="0" i="0">
                                          <a:solidFill>
                                            <a:schemeClr val="tx1"/>
                                          </a:solidFill>
                                          <a:latin typeface="Cambria Math" panose="02040503050406030204" pitchFamily="18" charset="0"/>
                                        </a:rPr>
                                        <m:t>2</m:t>
                                      </m:r>
                                    </m:sub>
                                  </m:sSub>
                                  <m:d>
                                    <m:dPr>
                                      <m:ctrlPr>
                                        <a:rPr lang="zh-CN" altLang="en-US" sz="1400" b="0" i="1">
                                          <a:solidFill>
                                            <a:schemeClr val="tx1"/>
                                          </a:solidFill>
                                          <a:latin typeface="Cambria Math" panose="02040503050406030204" pitchFamily="18" charset="0"/>
                                        </a:rPr>
                                      </m:ctrlPr>
                                    </m:dPr>
                                    <m:e>
                                      <m:r>
                                        <a:rPr lang="zh-CN" altLang="en-US" sz="1400" b="0" i="0">
                                          <a:solidFill>
                                            <a:schemeClr val="tx1"/>
                                          </a:solidFill>
                                          <a:latin typeface="Cambria Math" panose="02040503050406030204" pitchFamily="18" charset="0"/>
                                        </a:rPr>
                                        <m:t>𝜕</m:t>
                                      </m:r>
                                      <m:r>
                                        <a:rPr lang="zh-CN" altLang="en-US" sz="1400" b="0" i="0">
                                          <a:solidFill>
                                            <a:schemeClr val="tx1"/>
                                          </a:solidFill>
                                          <a:latin typeface="Cambria Math" panose="02040503050406030204" pitchFamily="18" charset="0"/>
                                        </a:rPr>
                                        <m:t>𝒟</m:t>
                                      </m:r>
                                    </m:e>
                                  </m:d>
                                  <m:r>
                                    <a:rPr lang="zh-CN" altLang="en-US" sz="1400" b="0" i="0">
                                      <a:solidFill>
                                        <a:schemeClr val="tx1"/>
                                      </a:solidFill>
                                      <a:latin typeface="Cambria Math" panose="02040503050406030204" pitchFamily="18" charset="0"/>
                                    </a:rPr>
                                    <m:t>=</m:t>
                                  </m:r>
                                  <m:r>
                                    <a:rPr lang="zh-CN" altLang="en-US" sz="1400" b="0" i="0">
                                      <a:solidFill>
                                        <a:schemeClr val="tx1"/>
                                      </a:solidFill>
                                      <a:latin typeface="Cambria Math" panose="02040503050406030204" pitchFamily="18" charset="0"/>
                                    </a:rPr>
                                    <m:t>𝜕</m:t>
                                  </m:r>
                                  <m:r>
                                    <a:rPr lang="zh-CN" altLang="en-US" sz="1400" b="0" i="1">
                                      <a:solidFill>
                                        <a:schemeClr val="tx1"/>
                                      </a:solidFill>
                                      <a:latin typeface="Cambria Math" panose="02040503050406030204" pitchFamily="18" charset="0"/>
                                    </a:rPr>
                                    <m:t>𝑀</m:t>
                                  </m:r>
                                  <m:r>
                                    <a:rPr lang="zh-CN" altLang="en-US" sz="1400" b="0" i="0">
                                      <a:solidFill>
                                        <a:schemeClr val="tx1"/>
                                      </a:solidFill>
                                      <a:latin typeface="Cambria Math" panose="02040503050406030204" pitchFamily="18" charset="0"/>
                                    </a:rPr>
                                    <m:t>, </m:t>
                                  </m:r>
                                </m:e>
                              </m:eqArr>
                            </m:e>
                          </m:d>
                        </m:oMath>
                      </m:oMathPara>
                    </a14:m>
                    <a:endParaRPr lang="zh-CN" altLang="en-US" sz="1400" dirty="0">
                      <a:solidFill>
                        <a:schemeClr val="tx1"/>
                      </a:solidFill>
                    </a:endParaRPr>
                  </a:p>
                </p:txBody>
              </p:sp>
            </mc:Choice>
            <mc:Fallback xmlns="">
              <p:sp>
                <p:nvSpPr>
                  <p:cNvPr id="17" name="文本框 16">
                    <a:extLst>
                      <a:ext uri="{FF2B5EF4-FFF2-40B4-BE49-F238E27FC236}">
                        <a16:creationId xmlns:a16="http://schemas.microsoft.com/office/drawing/2014/main" id="{11D94F33-0577-F285-7020-2B16B7522EDD}"/>
                      </a:ext>
                    </a:extLst>
                  </p:cNvPr>
                  <p:cNvSpPr txBox="1">
                    <a:spLocks noRot="1" noChangeAspect="1" noMove="1" noResize="1" noEditPoints="1" noAdjustHandles="1" noChangeArrowheads="1" noChangeShapeType="1" noTextEdit="1"/>
                  </p:cNvSpPr>
                  <p:nvPr/>
                </p:nvSpPr>
                <p:spPr>
                  <a:xfrm>
                    <a:off x="2474154" y="4420476"/>
                    <a:ext cx="2531555" cy="8961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FDD4CFF-7206-6A6F-5B4B-A46CF9D55337}"/>
                      </a:ext>
                    </a:extLst>
                  </p:cNvPr>
                  <p:cNvSpPr txBox="1"/>
                  <p:nvPr/>
                </p:nvSpPr>
                <p:spPr>
                  <a:xfrm>
                    <a:off x="905090" y="4397507"/>
                    <a:ext cx="1052564" cy="307777"/>
                  </a:xfrm>
                  <a:prstGeom prst="rect">
                    <a:avLst/>
                  </a:prstGeom>
                  <a:noFill/>
                </p:spPr>
                <p:txBody>
                  <a:bodyPr wrap="square">
                    <a:spAutoFit/>
                  </a:bodyPr>
                  <a:lstStyle>
                    <a:defPPr>
                      <a:defRPr lang="zh-CN"/>
                    </a:defPPr>
                    <a:lvl1pPr>
                      <a:defRPr sz="140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𝑓</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𝑓</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𝑓</m:t>
                              </m:r>
                            </m:e>
                            <m:sub>
                              <m:r>
                                <a:rPr lang="zh-CN" altLang="en-US">
                                  <a:latin typeface="Cambria Math" panose="02040503050406030204" pitchFamily="18" charset="0"/>
                                </a:rPr>
                                <m:t>1</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9FDD4CFF-7206-6A6F-5B4B-A46CF9D55337}"/>
                      </a:ext>
                    </a:extLst>
                  </p:cNvPr>
                  <p:cNvSpPr txBox="1">
                    <a:spLocks noRot="1" noChangeAspect="1" noMove="1" noResize="1" noEditPoints="1" noAdjustHandles="1" noChangeArrowheads="1" noChangeShapeType="1" noTextEdit="1"/>
                  </p:cNvSpPr>
                  <p:nvPr/>
                </p:nvSpPr>
                <p:spPr>
                  <a:xfrm>
                    <a:off x="905090" y="4397507"/>
                    <a:ext cx="1052564" cy="307777"/>
                  </a:xfrm>
                  <a:prstGeom prst="rect">
                    <a:avLst/>
                  </a:prstGeom>
                  <a:blipFill>
                    <a:blip r:embed="rId6"/>
                    <a:stretch>
                      <a:fillRect b="-10000"/>
                    </a:stretch>
                  </a:blipFill>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21B6D4D0-EB64-C132-C7FA-D6F270A4E5C3}"/>
                </a:ext>
              </a:extLst>
            </p:cNvPr>
            <p:cNvGrpSpPr/>
            <p:nvPr/>
          </p:nvGrpSpPr>
          <p:grpSpPr>
            <a:xfrm>
              <a:off x="1444154" y="4899183"/>
              <a:ext cx="3158951" cy="1490440"/>
              <a:chOff x="557365" y="5032261"/>
              <a:chExt cx="3158951" cy="1490440"/>
            </a:xfrm>
          </p:grpSpPr>
          <p:pic>
            <p:nvPicPr>
              <p:cNvPr id="11" name="图片 10">
                <a:extLst>
                  <a:ext uri="{FF2B5EF4-FFF2-40B4-BE49-F238E27FC236}">
                    <a16:creationId xmlns:a16="http://schemas.microsoft.com/office/drawing/2014/main" id="{0178166C-CA2E-353A-11AF-D9DF35044F79}"/>
                  </a:ext>
                </a:extLst>
              </p:cNvPr>
              <p:cNvPicPr>
                <a:picLocks noChangeAspect="1"/>
              </p:cNvPicPr>
              <p:nvPr/>
            </p:nvPicPr>
            <p:blipFill rotWithShape="1">
              <a:blip r:embed="rId13">
                <a:extLst>
                  <a:ext uri="{28A0092B-C50C-407E-A947-70E740481C1C}">
                    <a14:useLocalDpi xmlns:a14="http://schemas.microsoft.com/office/drawing/2010/main" val="0"/>
                  </a:ext>
                </a:extLst>
              </a:blip>
              <a:srcRect t="2917" b="16049"/>
              <a:stretch/>
            </p:blipFill>
            <p:spPr bwMode="auto">
              <a:xfrm>
                <a:off x="557365" y="5032261"/>
                <a:ext cx="3158951" cy="1107475"/>
              </a:xfrm>
              <a:prstGeom prst="rect">
                <a:avLst/>
              </a:prstGeom>
              <a:noFill/>
              <a:ln w="9525">
                <a:noFill/>
                <a:miter lim="800000"/>
                <a:headEnd/>
                <a:tailEnd/>
              </a:ln>
            </p:spPr>
          </p:pic>
          <p:sp>
            <p:nvSpPr>
              <p:cNvPr id="12" name="文本框 11">
                <a:extLst>
                  <a:ext uri="{FF2B5EF4-FFF2-40B4-BE49-F238E27FC236}">
                    <a16:creationId xmlns:a16="http://schemas.microsoft.com/office/drawing/2014/main" id="{ED342284-6AB6-0381-3178-DD27D03A943B}"/>
                  </a:ext>
                </a:extLst>
              </p:cNvPr>
              <p:cNvSpPr txBox="1"/>
              <p:nvPr/>
            </p:nvSpPr>
            <p:spPr>
              <a:xfrm>
                <a:off x="728640" y="6153369"/>
                <a:ext cx="2787583" cy="369332"/>
              </a:xfrm>
              <a:prstGeom prst="rect">
                <a:avLst/>
              </a:prstGeom>
              <a:noFill/>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基于网格的保角降维技术</a:t>
                </a:r>
                <a:endParaRPr lang="en-US" altLang="zh-CN" b="1" dirty="0">
                  <a:solidFill>
                    <a:srgbClr val="C00000"/>
                  </a:solidFill>
                  <a:latin typeface="微软雅黑" panose="020B0503020204020204" pitchFamily="34" charset="-122"/>
                  <a:ea typeface="微软雅黑" panose="020B0503020204020204" pitchFamily="34" charset="-122"/>
                </a:endParaRPr>
              </a:p>
            </p:txBody>
          </p:sp>
        </p:grpSp>
      </p:grpSp>
      <p:sp>
        <p:nvSpPr>
          <p:cNvPr id="14" name="灯片编号占位符 1">
            <a:extLst>
              <a:ext uri="{FF2B5EF4-FFF2-40B4-BE49-F238E27FC236}">
                <a16:creationId xmlns:a16="http://schemas.microsoft.com/office/drawing/2014/main" id="{AAD74D75-ED53-4BA0-FF0C-F75F2FB25CAE}"/>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
        <p:nvSpPr>
          <p:cNvPr id="15" name="文本框 16">
            <a:extLst>
              <a:ext uri="{FF2B5EF4-FFF2-40B4-BE49-F238E27FC236}">
                <a16:creationId xmlns:a16="http://schemas.microsoft.com/office/drawing/2014/main" id="{A73B1542-3763-EBEF-0D1C-397BDFDDC09F}"/>
              </a:ext>
            </a:extLst>
          </p:cNvPr>
          <p:cNvSpPr txBox="1"/>
          <p:nvPr/>
        </p:nvSpPr>
        <p:spPr>
          <a:xfrm>
            <a:off x="861109" y="6411494"/>
            <a:ext cx="4296222" cy="338554"/>
          </a:xfrm>
          <a:prstGeom prst="rect">
            <a:avLst/>
          </a:prstGeom>
          <a:noFill/>
        </p:spPr>
        <p:txBody>
          <a:bodyPr wrap="square">
            <a:spAutoFit/>
          </a:bodyPr>
          <a:lstStyle>
            <a:defPPr>
              <a:defRPr lang="zh-CN"/>
            </a:defPPr>
            <a:lvl1pPr algn="ctr">
              <a:defRPr sz="1200">
                <a:solidFill>
                  <a:srgbClr val="222222"/>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Choi et. al., </a:t>
            </a:r>
            <a:r>
              <a:rPr lang="en-US" altLang="zh-CN" sz="1600" b="1" i="1" dirty="0"/>
              <a:t>JSC</a:t>
            </a:r>
            <a:r>
              <a:rPr lang="en-US" altLang="zh-CN" sz="1600" dirty="0"/>
              <a:t>, 65.3 (2015): 1065-1090</a:t>
            </a:r>
          </a:p>
        </p:txBody>
      </p:sp>
    </p:spTree>
    <p:extLst>
      <p:ext uri="{BB962C8B-B14F-4D97-AF65-F5344CB8AC3E}">
        <p14:creationId xmlns:p14="http://schemas.microsoft.com/office/powerpoint/2010/main" val="3380638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4E4584-000E-AA33-1B5F-CE38B0CB5885}"/>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面向复杂曲面的嵌入式形状描述</a:t>
            </a:r>
            <a:endParaRPr lang="zh-CN" altLang="en-US" sz="32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grpSp>
        <p:nvGrpSpPr>
          <p:cNvPr id="3" name="组合 2">
            <a:extLst>
              <a:ext uri="{FF2B5EF4-FFF2-40B4-BE49-F238E27FC236}">
                <a16:creationId xmlns:a16="http://schemas.microsoft.com/office/drawing/2014/main" id="{A3BFC1AB-8AF1-4924-F08C-635C8AA8864B}"/>
              </a:ext>
            </a:extLst>
          </p:cNvPr>
          <p:cNvGrpSpPr/>
          <p:nvPr/>
        </p:nvGrpSpPr>
        <p:grpSpPr>
          <a:xfrm>
            <a:off x="475905" y="641179"/>
            <a:ext cx="7609776" cy="5770031"/>
            <a:chOff x="475905" y="641179"/>
            <a:chExt cx="7609776" cy="5770031"/>
          </a:xfrm>
        </p:grpSpPr>
        <p:grpSp>
          <p:nvGrpSpPr>
            <p:cNvPr id="20" name="组合 19">
              <a:extLst>
                <a:ext uri="{FF2B5EF4-FFF2-40B4-BE49-F238E27FC236}">
                  <a16:creationId xmlns:a16="http://schemas.microsoft.com/office/drawing/2014/main" id="{7A07C853-F7E6-8965-5A5D-0BAFD7D5B754}"/>
                </a:ext>
              </a:extLst>
            </p:cNvPr>
            <p:cNvGrpSpPr/>
            <p:nvPr/>
          </p:nvGrpSpPr>
          <p:grpSpPr>
            <a:xfrm>
              <a:off x="3344724" y="2987979"/>
              <a:ext cx="2485765" cy="2243007"/>
              <a:chOff x="3353033" y="2951305"/>
              <a:chExt cx="2485765" cy="2243007"/>
            </a:xfrm>
          </p:grpSpPr>
          <p:pic>
            <p:nvPicPr>
              <p:cNvPr id="9" name="图片 8">
                <a:extLst>
                  <a:ext uri="{FF2B5EF4-FFF2-40B4-BE49-F238E27FC236}">
                    <a16:creationId xmlns:a16="http://schemas.microsoft.com/office/drawing/2014/main" id="{7AB62128-379D-834A-6499-A8C623268D51}"/>
                  </a:ext>
                </a:extLst>
              </p:cNvPr>
              <p:cNvPicPr>
                <a:picLocks noChangeAspect="1"/>
              </p:cNvPicPr>
              <p:nvPr/>
            </p:nvPicPr>
            <p:blipFill>
              <a:blip r:embed="rId2"/>
              <a:srcRect l="54702"/>
              <a:stretch/>
            </p:blipFill>
            <p:spPr>
              <a:xfrm>
                <a:off x="3376834" y="3044202"/>
                <a:ext cx="2461964" cy="2150110"/>
              </a:xfrm>
              <a:prstGeom prst="rect">
                <a:avLst/>
              </a:prstGeom>
            </p:spPr>
          </p:pic>
          <p:sp>
            <p:nvSpPr>
              <p:cNvPr id="19" name="矩形 18">
                <a:extLst>
                  <a:ext uri="{FF2B5EF4-FFF2-40B4-BE49-F238E27FC236}">
                    <a16:creationId xmlns:a16="http://schemas.microsoft.com/office/drawing/2014/main" id="{FF9FA1C6-E7B4-EA17-C4E8-FFEB16BC2CDF}"/>
                  </a:ext>
                </a:extLst>
              </p:cNvPr>
              <p:cNvSpPr/>
              <p:nvPr/>
            </p:nvSpPr>
            <p:spPr>
              <a:xfrm>
                <a:off x="4744885" y="2957876"/>
                <a:ext cx="412750" cy="30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53B10ED-6499-6F2A-56A3-D811E1053FD4}"/>
                  </a:ext>
                </a:extLst>
              </p:cNvPr>
              <p:cNvSpPr/>
              <p:nvPr/>
            </p:nvSpPr>
            <p:spPr>
              <a:xfrm>
                <a:off x="3353033" y="2951305"/>
                <a:ext cx="412750" cy="30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24376FF5-0296-DC00-3F44-CE53658C0D31}"/>
                </a:ext>
              </a:extLst>
            </p:cNvPr>
            <p:cNvGrpSpPr/>
            <p:nvPr/>
          </p:nvGrpSpPr>
          <p:grpSpPr>
            <a:xfrm>
              <a:off x="1031317" y="3398020"/>
              <a:ext cx="4648798" cy="3013190"/>
              <a:chOff x="6698228" y="3288144"/>
              <a:chExt cx="4648798" cy="3013190"/>
            </a:xfrm>
          </p:grpSpPr>
          <p:sp>
            <p:nvSpPr>
              <p:cNvPr id="112" name="TextBox 19">
                <a:extLst>
                  <a:ext uri="{FF2B5EF4-FFF2-40B4-BE49-F238E27FC236}">
                    <a16:creationId xmlns:a16="http://schemas.microsoft.com/office/drawing/2014/main" id="{1F24D8AC-ACCC-BEA9-A5BB-98FAD57AD82E}"/>
                  </a:ext>
                </a:extLst>
              </p:cNvPr>
              <p:cNvSpPr txBox="1"/>
              <p:nvPr/>
            </p:nvSpPr>
            <p:spPr>
              <a:xfrm>
                <a:off x="7323001" y="5901224"/>
                <a:ext cx="3005951"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C00000"/>
                  </a:buClr>
                  <a:defRPr/>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基于</a:t>
                </a:r>
                <a:r>
                  <a:rPr lang="zh-CN" altLang="en-US" sz="2000" b="1" dirty="0">
                    <a:solidFill>
                      <a:srgbClr val="C00000"/>
                    </a:solidFill>
                    <a:latin typeface="微软雅黑" panose="020B0503020204020204" pitchFamily="34" charset="-122"/>
                    <a:ea typeface="微软雅黑" panose="020B0503020204020204" pitchFamily="34" charset="-122"/>
                  </a:rPr>
                  <a:t>切割操作</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的形貌描述</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58" name="文本框 457">
                    <a:extLst>
                      <a:ext uri="{FF2B5EF4-FFF2-40B4-BE49-F238E27FC236}">
                        <a16:creationId xmlns:a16="http://schemas.microsoft.com/office/drawing/2014/main" id="{8A0AA0C8-C716-68BE-EEC1-A0582E95A028}"/>
                      </a:ext>
                    </a:extLst>
                  </p:cNvPr>
                  <p:cNvSpPr txBox="1"/>
                  <p:nvPr/>
                </p:nvSpPr>
                <p:spPr>
                  <a:xfrm>
                    <a:off x="6698228" y="5102755"/>
                    <a:ext cx="4648798" cy="7801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𝒮</m:t>
                                  </m:r>
                                </m:e>
                                <m:sub>
                                  <m:r>
                                    <a:rPr lang="en-US" altLang="zh-CN" sz="1400" i="1">
                                      <a:latin typeface="Cambria Math" panose="02040503050406030204" pitchFamily="18" charset="0"/>
                                    </a:rPr>
                                    <m:t>0</m:t>
                                  </m:r>
                                </m:sub>
                              </m:sSub>
                            </m:sub>
                          </m:sSub>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r>
                                <a:rPr lang="en-US" altLang="zh-CN" sz="1400" b="1">
                                  <a:latin typeface="Cambria Math" panose="02040503050406030204" pitchFamily="18" charset="0"/>
                                </a:rPr>
                                <m:t>;</m:t>
                              </m:r>
                              <m:r>
                                <a:rPr lang="en-US" altLang="zh-CN" sz="1400" b="1" i="1">
                                  <a:latin typeface="Cambria Math" panose="02040503050406030204" pitchFamily="18" charset="0"/>
                                </a:rPr>
                                <m:t>𝑫</m:t>
                              </m:r>
                            </m:e>
                          </m:d>
                          <m:r>
                            <a:rPr lang="en-US" altLang="zh-CN" sz="1400">
                              <a:latin typeface="Cambria Math" panose="02040503050406030204" pitchFamily="18" charset="0"/>
                            </a:rPr>
                            <m:t>=</m:t>
                          </m:r>
                          <m:d>
                            <m:dPr>
                              <m:begChr m:val="{"/>
                              <m:endChr m:val=""/>
                              <m:ctrlPr>
                                <a:rPr lang="zh-CN" altLang="zh-CN" sz="1400" i="1">
                                  <a:latin typeface="Cambria Math" panose="02040503050406030204" pitchFamily="18" charset="0"/>
                                </a:rPr>
                              </m:ctrlPr>
                            </m:dPr>
                            <m:e>
                              <m:m>
                                <m:mPr>
                                  <m:mcs>
                                    <m:mc>
                                      <m:mcPr>
                                        <m:count m:val="1"/>
                                        <m:mcJc m:val="center"/>
                                      </m:mcPr>
                                    </m:mc>
                                  </m:mcs>
                                  <m:ctrlPr>
                                    <a:rPr lang="zh-CN" altLang="zh-CN" sz="1400" i="1">
                                      <a:latin typeface="Cambria Math" panose="02040503050406030204" pitchFamily="18" charset="0"/>
                                    </a:rPr>
                                  </m:ctrlPr>
                                </m:mPr>
                                <m:m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𝒮</m:t>
                                            </m:r>
                                          </m:e>
                                          <m:sub>
                                            <m:r>
                                              <a:rPr lang="en-US" altLang="zh-CN" sz="1400" i="1">
                                                <a:latin typeface="Cambria Math" panose="02040503050406030204" pitchFamily="18" charset="0"/>
                                              </a:rPr>
                                              <m:t>0</m:t>
                                            </m:r>
                                          </m:sub>
                                          <m:sup>
                                            <m:r>
                                              <a:rPr lang="en-US" altLang="zh-CN" sz="1400" b="1" i="1">
                                                <a:latin typeface="Cambria Math" panose="02040503050406030204" pitchFamily="18" charset="0"/>
                                              </a:rPr>
                                              <m:t>∗</m:t>
                                            </m:r>
                                          </m:sup>
                                        </m:sSubSup>
                                      </m:sub>
                                    </m:sSub>
                                    <m:d>
                                      <m:dPr>
                                        <m:ctrlPr>
                                          <a:rPr lang="zh-CN" altLang="zh-CN" sz="1400" i="1">
                                            <a:latin typeface="Cambria Math" panose="02040503050406030204" pitchFamily="18" charset="0"/>
                                          </a:rPr>
                                        </m:ctrlPr>
                                      </m:dPr>
                                      <m:e>
                                        <m:sSup>
                                          <m:sSupPr>
                                            <m:ctrlPr>
                                              <a:rPr lang="zh-CN" altLang="zh-CN" sz="1400" b="1" i="1">
                                                <a:latin typeface="Cambria Math" panose="02040503050406030204" pitchFamily="18" charset="0"/>
                                              </a:rPr>
                                            </m:ctrlPr>
                                          </m:sSupPr>
                                          <m:e>
                                            <m:r>
                                              <a:rPr lang="en-US" altLang="zh-CN" sz="1400" b="1" i="1">
                                                <a:latin typeface="Cambria Math" panose="02040503050406030204" pitchFamily="18" charset="0"/>
                                              </a:rPr>
                                              <m:t>𝒙</m:t>
                                            </m:r>
                                          </m:e>
                                          <m:sup>
                                            <m:r>
                                              <a:rPr lang="en-US" altLang="zh-CN" sz="1400" b="1" i="1">
                                                <a:latin typeface="Cambria Math" panose="02040503050406030204" pitchFamily="18" charset="0"/>
                                              </a:rPr>
                                              <m:t>∗</m:t>
                                            </m:r>
                                          </m:sup>
                                        </m:sSup>
                                        <m:r>
                                          <a:rPr lang="en-US" altLang="zh-CN" sz="1400" b="1">
                                            <a:latin typeface="Cambria Math" panose="02040503050406030204" pitchFamily="18" charset="0"/>
                                          </a:rPr>
                                          <m:t>;</m:t>
                                        </m:r>
                                        <m:r>
                                          <a:rPr lang="en-US" altLang="zh-CN" sz="1400" b="1" i="1">
                                            <a:latin typeface="Cambria Math" panose="02040503050406030204" pitchFamily="18" charset="0"/>
                                          </a:rPr>
                                          <m:t>𝑫</m:t>
                                        </m:r>
                                      </m:e>
                                    </m:d>
                                    <m:r>
                                      <a:rPr lang="en-US" altLang="zh-CN" sz="1400">
                                        <a:latin typeface="Cambria Math" panose="02040503050406030204" pitchFamily="18" charset="0"/>
                                      </a:rPr>
                                      <m:t>,      </m:t>
                                    </m:r>
                                    <m:r>
                                      <m:rPr>
                                        <m:sty m:val="p"/>
                                      </m:rPr>
                                      <a:rPr lang="en-US" altLang="zh-CN" sz="1400">
                                        <a:latin typeface="Cambria Math" panose="02040503050406030204" pitchFamily="18" charset="0"/>
                                      </a:rPr>
                                      <m:t>if</m:t>
                                    </m:r>
                                    <m:r>
                                      <a:rPr lang="en-US" altLang="zh-CN" sz="1400">
                                        <a:latin typeface="Cambria Math" panose="02040503050406030204" pitchFamily="18" charset="0"/>
                                      </a:rPr>
                                      <m:t>  </m:t>
                                    </m:r>
                                    <m:r>
                                      <a:rPr lang="en-US" altLang="zh-CN" sz="1400" b="1" i="1">
                                        <a:latin typeface="Cambria Math" panose="02040503050406030204" pitchFamily="18" charset="0"/>
                                      </a:rPr>
                                      <m:t>𝒙</m:t>
                                    </m:r>
                                    <m:r>
                                      <a:rPr lang="en-US" altLang="zh-CN" sz="1400">
                                        <a:latin typeface="Cambria Math" panose="02040503050406030204" pitchFamily="18" charset="0"/>
                                      </a:rPr>
                                      <m:t>∈ </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𝒮</m:t>
                                        </m:r>
                                      </m:e>
                                      <m:sub>
                                        <m:r>
                                          <a:rPr lang="en-US" altLang="zh-CN" sz="1400" i="1">
                                            <a:latin typeface="Cambria Math" panose="02040503050406030204" pitchFamily="18" charset="0"/>
                                          </a:rPr>
                                          <m:t>0</m:t>
                                        </m:r>
                                      </m:sub>
                                    </m:sSub>
                                    <m:r>
                                      <a:rPr lang="en-US" altLang="zh-CN" sz="1400">
                                        <a:latin typeface="Cambria Math" panose="02040503050406030204" pitchFamily="18" charset="0"/>
                                      </a:rPr>
                                      <m:t>\</m:t>
                                    </m:r>
                                    <m:r>
                                      <a:rPr lang="en-US" altLang="zh-CN" sz="1400" i="1">
                                        <a:latin typeface="Cambria Math" panose="02040503050406030204" pitchFamily="18" charset="0"/>
                                      </a:rPr>
                                      <m:t>𝛤</m:t>
                                    </m:r>
                                    <m:r>
                                      <a:rPr lang="en-US" altLang="zh-CN" sz="1400">
                                        <a:latin typeface="Cambria Math" panose="02040503050406030204" pitchFamily="18" charset="0"/>
                                      </a:rPr>
                                      <m:t>,                          </m:t>
                                    </m:r>
                                  </m:e>
                                </m:mr>
                                <m:mr>
                                  <m:e>
                                    <m:r>
                                      <m:rPr>
                                        <m:sty m:val="p"/>
                                      </m:rPr>
                                      <a:rPr lang="en-US" altLang="zh-CN" sz="1400">
                                        <a:latin typeface="Cambria Math" panose="02040503050406030204" pitchFamily="18" charset="0"/>
                                      </a:rPr>
                                      <m:t>max</m:t>
                                    </m:r>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𝒮</m:t>
                                                </m:r>
                                              </m:e>
                                              <m:sub>
                                                <m:r>
                                                  <a:rPr lang="en-US" altLang="zh-CN" sz="1400" i="1">
                                                    <a:latin typeface="Cambria Math" panose="02040503050406030204" pitchFamily="18" charset="0"/>
                                                  </a:rPr>
                                                  <m:t>0</m:t>
                                                </m:r>
                                              </m:sub>
                                              <m:sup>
                                                <m:r>
                                                  <a:rPr lang="en-US" altLang="zh-CN" sz="1400" b="1" i="1">
                                                    <a:latin typeface="Cambria Math" panose="02040503050406030204" pitchFamily="18" charset="0"/>
                                                  </a:rPr>
                                                  <m:t>∗</m:t>
                                                </m:r>
                                              </m:sup>
                                            </m:sSubSup>
                                          </m:sub>
                                        </m:sSub>
                                        <m:d>
                                          <m:dPr>
                                            <m:ctrlPr>
                                              <a:rPr lang="zh-CN" altLang="zh-CN" sz="1400" i="1">
                                                <a:latin typeface="Cambria Math" panose="02040503050406030204" pitchFamily="18" charset="0"/>
                                              </a:rPr>
                                            </m:ctrlPr>
                                          </m:dPr>
                                          <m:e>
                                            <m:sSubSup>
                                              <m:sSubSupPr>
                                                <m:ctrlPr>
                                                  <a:rPr lang="zh-CN" altLang="zh-CN" sz="1400" b="1" i="1">
                                                    <a:latin typeface="Cambria Math" panose="02040503050406030204" pitchFamily="18" charset="0"/>
                                                  </a:rPr>
                                                </m:ctrlPr>
                                              </m:sSubSupPr>
                                              <m:e>
                                                <m:r>
                                                  <a:rPr lang="en-US" altLang="zh-CN" sz="1400" b="1" i="1">
                                                    <a:latin typeface="Cambria Math" panose="02040503050406030204" pitchFamily="18" charset="0"/>
                                                  </a:rPr>
                                                  <m:t>𝒙</m:t>
                                                </m:r>
                                              </m:e>
                                              <m:sub>
                                                <m:r>
                                                  <a:rPr lang="en-US" altLang="zh-CN" sz="1400">
                                                    <a:latin typeface="Cambria Math" panose="02040503050406030204" pitchFamily="18" charset="0"/>
                                                  </a:rPr>
                                                  <m:t>1</m:t>
                                                </m:r>
                                              </m:sub>
                                              <m:sup>
                                                <m:r>
                                                  <a:rPr lang="en-US" altLang="zh-CN" sz="1400" b="1" i="1">
                                                    <a:latin typeface="Cambria Math" panose="02040503050406030204" pitchFamily="18" charset="0"/>
                                                  </a:rPr>
                                                  <m:t>∗</m:t>
                                                </m:r>
                                              </m:sup>
                                            </m:sSubSup>
                                            <m:r>
                                              <a:rPr lang="en-US" altLang="zh-CN" sz="1400" b="1">
                                                <a:latin typeface="Cambria Math" panose="02040503050406030204" pitchFamily="18" charset="0"/>
                                              </a:rPr>
                                              <m:t>;</m:t>
                                            </m:r>
                                            <m:r>
                                              <a:rPr lang="en-US" altLang="zh-CN" sz="1400" b="1" i="1">
                                                <a:latin typeface="Cambria Math" panose="02040503050406030204" pitchFamily="18" charset="0"/>
                                              </a:rPr>
                                              <m:t>𝑫</m:t>
                                            </m:r>
                                          </m:e>
                                        </m:d>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𝒮</m:t>
                                                </m:r>
                                              </m:e>
                                              <m:sub>
                                                <m:r>
                                                  <a:rPr lang="en-US" altLang="zh-CN" sz="1400" i="1">
                                                    <a:latin typeface="Cambria Math" panose="02040503050406030204" pitchFamily="18" charset="0"/>
                                                  </a:rPr>
                                                  <m:t>0</m:t>
                                                </m:r>
                                              </m:sub>
                                              <m:sup>
                                                <m:r>
                                                  <a:rPr lang="en-US" altLang="zh-CN" sz="1400" b="1" i="1">
                                                    <a:latin typeface="Cambria Math" panose="02040503050406030204" pitchFamily="18" charset="0"/>
                                                  </a:rPr>
                                                  <m:t>∗</m:t>
                                                </m:r>
                                              </m:sup>
                                            </m:sSubSup>
                                          </m:sub>
                                        </m:sSub>
                                        <m:d>
                                          <m:dPr>
                                            <m:ctrlPr>
                                              <a:rPr lang="zh-CN" altLang="zh-CN" sz="1400" i="1">
                                                <a:latin typeface="Cambria Math" panose="02040503050406030204" pitchFamily="18" charset="0"/>
                                              </a:rPr>
                                            </m:ctrlPr>
                                          </m:dPr>
                                          <m:e>
                                            <m:sSubSup>
                                              <m:sSubSupPr>
                                                <m:ctrlPr>
                                                  <a:rPr lang="zh-CN" altLang="zh-CN" sz="1400" b="1" i="1">
                                                    <a:latin typeface="Cambria Math" panose="02040503050406030204" pitchFamily="18" charset="0"/>
                                                  </a:rPr>
                                                </m:ctrlPr>
                                              </m:sSubSupPr>
                                              <m:e>
                                                <m:r>
                                                  <a:rPr lang="en-US" altLang="zh-CN" sz="1400" b="1" i="1">
                                                    <a:latin typeface="Cambria Math" panose="02040503050406030204" pitchFamily="18" charset="0"/>
                                                  </a:rPr>
                                                  <m:t>𝒙</m:t>
                                                </m:r>
                                              </m:e>
                                              <m:sub>
                                                <m:r>
                                                  <a:rPr lang="en-US" altLang="zh-CN" sz="1400" i="1">
                                                    <a:latin typeface="Cambria Math" panose="02040503050406030204" pitchFamily="18" charset="0"/>
                                                  </a:rPr>
                                                  <m:t>2</m:t>
                                                </m:r>
                                              </m:sub>
                                              <m:sup>
                                                <m:r>
                                                  <a:rPr lang="en-US" altLang="zh-CN" sz="1400" b="1" i="1">
                                                    <a:latin typeface="Cambria Math" panose="02040503050406030204" pitchFamily="18" charset="0"/>
                                                  </a:rPr>
                                                  <m:t>∗</m:t>
                                                </m:r>
                                              </m:sup>
                                            </m:sSubSup>
                                            <m:r>
                                              <a:rPr lang="en-US" altLang="zh-CN" sz="1400" b="1">
                                                <a:latin typeface="Cambria Math" panose="02040503050406030204" pitchFamily="18" charset="0"/>
                                              </a:rPr>
                                              <m:t>;</m:t>
                                            </m:r>
                                            <m:r>
                                              <a:rPr lang="en-US" altLang="zh-CN" sz="1400" b="1" i="1">
                                                <a:latin typeface="Cambria Math" panose="02040503050406030204" pitchFamily="18" charset="0"/>
                                              </a:rPr>
                                              <m:t>𝑫</m:t>
                                            </m:r>
                                          </m:e>
                                        </m:d>
                                      </m:e>
                                    </m:d>
                                    <m:r>
                                      <a:rPr lang="en-US" altLang="zh-CN" sz="1400">
                                        <a:latin typeface="Cambria Math" panose="02040503050406030204" pitchFamily="18" charset="0"/>
                                      </a:rPr>
                                      <m:t>,    </m:t>
                                    </m:r>
                                    <m:r>
                                      <m:rPr>
                                        <m:sty m:val="p"/>
                                      </m:rPr>
                                      <a:rPr lang="en-US" altLang="zh-CN" sz="1400">
                                        <a:latin typeface="Cambria Math" panose="02040503050406030204" pitchFamily="18" charset="0"/>
                                      </a:rPr>
                                      <m:t>if</m:t>
                                    </m:r>
                                    <m:r>
                                      <a:rPr lang="en-US" altLang="zh-CN" sz="1400">
                                        <a:latin typeface="Cambria Math" panose="02040503050406030204" pitchFamily="18" charset="0"/>
                                      </a:rPr>
                                      <m:t>  </m:t>
                                    </m:r>
                                    <m:r>
                                      <a:rPr lang="en-US" altLang="zh-CN" sz="1400" b="1" i="1">
                                        <a:latin typeface="Cambria Math" panose="02040503050406030204" pitchFamily="18" charset="0"/>
                                      </a:rPr>
                                      <m:t>𝒙</m:t>
                                    </m:r>
                                    <m:r>
                                      <a:rPr lang="en-US" altLang="zh-CN" sz="1400" b="1">
                                        <a:latin typeface="Cambria Math" panose="02040503050406030204" pitchFamily="18" charset="0"/>
                                      </a:rPr>
                                      <m:t>∈</m:t>
                                    </m:r>
                                    <m:r>
                                      <a:rPr lang="en-US" altLang="zh-CN" sz="1400" i="1">
                                        <a:latin typeface="Cambria Math" panose="02040503050406030204" pitchFamily="18" charset="0"/>
                                      </a:rPr>
                                      <m:t>𝛤</m:t>
                                    </m:r>
                                    <m:r>
                                      <a:rPr lang="en-US" altLang="zh-CN" sz="1400">
                                        <a:latin typeface="Cambria Math" panose="02040503050406030204" pitchFamily="18" charset="0"/>
                                      </a:rPr>
                                      <m:t>.</m:t>
                                    </m:r>
                                  </m:e>
                                </m:mr>
                              </m:m>
                            </m:e>
                          </m:d>
                        </m:oMath>
                      </m:oMathPara>
                    </a14:m>
                    <a:endParaRPr lang="zh-CN" altLang="en-US" sz="1100" dirty="0">
                      <a:solidFill>
                        <a:schemeClr val="tx1"/>
                      </a:solidFill>
                    </a:endParaRPr>
                  </a:p>
                </p:txBody>
              </p:sp>
            </mc:Choice>
            <mc:Fallback xmlns="">
              <p:sp>
                <p:nvSpPr>
                  <p:cNvPr id="458" name="文本框 457">
                    <a:extLst>
                      <a:ext uri="{FF2B5EF4-FFF2-40B4-BE49-F238E27FC236}">
                        <a16:creationId xmlns:a16="http://schemas.microsoft.com/office/drawing/2014/main" id="{8A0AA0C8-C716-68BE-EEC1-A0582E95A028}"/>
                      </a:ext>
                    </a:extLst>
                  </p:cNvPr>
                  <p:cNvSpPr txBox="1">
                    <a:spLocks noRot="1" noChangeAspect="1" noMove="1" noResize="1" noEditPoints="1" noAdjustHandles="1" noChangeArrowheads="1" noChangeShapeType="1" noTextEdit="1"/>
                  </p:cNvSpPr>
                  <p:nvPr/>
                </p:nvSpPr>
                <p:spPr>
                  <a:xfrm>
                    <a:off x="6698228" y="5102755"/>
                    <a:ext cx="4648798" cy="780150"/>
                  </a:xfrm>
                  <a:prstGeom prst="rect">
                    <a:avLst/>
                  </a:prstGeom>
                  <a:blipFill>
                    <a:blip r:embed="rId3"/>
                    <a:stretch>
                      <a:fillRect/>
                    </a:stretch>
                  </a:blipFill>
                </p:spPr>
                <p:txBody>
                  <a:bodyPr/>
                  <a:lstStyle/>
                  <a:p>
                    <a:r>
                      <a:rPr lang="zh-CN" altLang="en-US">
                        <a:noFill/>
                      </a:rPr>
                      <a:t> </a:t>
                    </a:r>
                  </a:p>
                </p:txBody>
              </p:sp>
            </mc:Fallback>
          </mc:AlternateContent>
          <p:grpSp>
            <p:nvGrpSpPr>
              <p:cNvPr id="465" name="组合 464">
                <a:extLst>
                  <a:ext uri="{FF2B5EF4-FFF2-40B4-BE49-F238E27FC236}">
                    <a16:creationId xmlns:a16="http://schemas.microsoft.com/office/drawing/2014/main" id="{B1E7F217-9D2F-F946-8CE1-9257FC82934F}"/>
                  </a:ext>
                </a:extLst>
              </p:cNvPr>
              <p:cNvGrpSpPr/>
              <p:nvPr/>
            </p:nvGrpSpPr>
            <p:grpSpPr>
              <a:xfrm>
                <a:off x="7141876" y="3288144"/>
                <a:ext cx="474235" cy="1810426"/>
                <a:chOff x="7141876" y="3288144"/>
                <a:chExt cx="474235" cy="1810426"/>
              </a:xfrm>
            </p:grpSpPr>
            <p:sp>
              <p:nvSpPr>
                <p:cNvPr id="453" name="矩形 452">
                  <a:extLst>
                    <a:ext uri="{FF2B5EF4-FFF2-40B4-BE49-F238E27FC236}">
                      <a16:creationId xmlns:a16="http://schemas.microsoft.com/office/drawing/2014/main" id="{4159CC0F-FE03-F56C-3679-8974F6730F16}"/>
                    </a:ext>
                  </a:extLst>
                </p:cNvPr>
                <p:cNvSpPr/>
                <p:nvPr/>
              </p:nvSpPr>
              <p:spPr>
                <a:xfrm>
                  <a:off x="7141876" y="3288144"/>
                  <a:ext cx="362252" cy="2002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矩形 454">
                  <a:extLst>
                    <a:ext uri="{FF2B5EF4-FFF2-40B4-BE49-F238E27FC236}">
                      <a16:creationId xmlns:a16="http://schemas.microsoft.com/office/drawing/2014/main" id="{7D785671-961F-F9ED-253D-54D18790BB4F}"/>
                    </a:ext>
                  </a:extLst>
                </p:cNvPr>
                <p:cNvSpPr/>
                <p:nvPr/>
              </p:nvSpPr>
              <p:spPr>
                <a:xfrm>
                  <a:off x="7253859" y="4898331"/>
                  <a:ext cx="362252" cy="2002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19">
              <a:extLst>
                <a:ext uri="{FF2B5EF4-FFF2-40B4-BE49-F238E27FC236}">
                  <a16:creationId xmlns:a16="http://schemas.microsoft.com/office/drawing/2014/main" id="{E2334FBE-14AC-5C7D-E9B4-BADE70C22859}"/>
                </a:ext>
              </a:extLst>
            </p:cNvPr>
            <p:cNvSpPr txBox="1"/>
            <p:nvPr/>
          </p:nvSpPr>
          <p:spPr>
            <a:xfrm>
              <a:off x="475905" y="641179"/>
              <a:ext cx="760977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难题二：如何推广应用于具有复杂中曲面的壳体结构</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79FA4CCB-F032-777A-A820-ED48BDE37736}"/>
                </a:ext>
              </a:extLst>
            </p:cNvPr>
            <p:cNvGrpSpPr/>
            <p:nvPr/>
          </p:nvGrpSpPr>
          <p:grpSpPr>
            <a:xfrm>
              <a:off x="616375" y="1292588"/>
              <a:ext cx="3141099" cy="2209485"/>
              <a:chOff x="475905" y="1271244"/>
              <a:chExt cx="3141099" cy="2209485"/>
            </a:xfrm>
          </p:grpSpPr>
          <p:pic>
            <p:nvPicPr>
              <p:cNvPr id="4" name="图片 3">
                <a:extLst>
                  <a:ext uri="{FF2B5EF4-FFF2-40B4-BE49-F238E27FC236}">
                    <a16:creationId xmlns:a16="http://schemas.microsoft.com/office/drawing/2014/main" id="{772F9E9D-0CBF-B4EB-5117-8BF9BB033A6F}"/>
                  </a:ext>
                </a:extLst>
              </p:cNvPr>
              <p:cNvPicPr>
                <a:picLocks noChangeAspect="1"/>
              </p:cNvPicPr>
              <p:nvPr/>
            </p:nvPicPr>
            <p:blipFill>
              <a:blip r:embed="rId2"/>
              <a:srcRect r="44641"/>
              <a:stretch/>
            </p:blipFill>
            <p:spPr>
              <a:xfrm>
                <a:off x="608241" y="1330619"/>
                <a:ext cx="3008763" cy="2150110"/>
              </a:xfrm>
              <a:prstGeom prst="rect">
                <a:avLst/>
              </a:prstGeom>
            </p:spPr>
          </p:pic>
          <p:sp>
            <p:nvSpPr>
              <p:cNvPr id="15" name="矩形 14">
                <a:extLst>
                  <a:ext uri="{FF2B5EF4-FFF2-40B4-BE49-F238E27FC236}">
                    <a16:creationId xmlns:a16="http://schemas.microsoft.com/office/drawing/2014/main" id="{77BA76F0-091B-FBBB-A78C-449993A522C0}"/>
                  </a:ext>
                </a:extLst>
              </p:cNvPr>
              <p:cNvSpPr/>
              <p:nvPr/>
            </p:nvSpPr>
            <p:spPr>
              <a:xfrm>
                <a:off x="2235200" y="1276593"/>
                <a:ext cx="412750" cy="30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C5753A7-5580-5A81-D4E0-748970EB51E2}"/>
                  </a:ext>
                </a:extLst>
              </p:cNvPr>
              <p:cNvSpPr/>
              <p:nvPr/>
            </p:nvSpPr>
            <p:spPr>
              <a:xfrm>
                <a:off x="475905" y="1271244"/>
                <a:ext cx="412750" cy="30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箭头: 直角上 21">
              <a:extLst>
                <a:ext uri="{FF2B5EF4-FFF2-40B4-BE49-F238E27FC236}">
                  <a16:creationId xmlns:a16="http://schemas.microsoft.com/office/drawing/2014/main" id="{73B15CA5-C0A9-24F9-2992-9C3CA50F7190}"/>
                </a:ext>
              </a:extLst>
            </p:cNvPr>
            <p:cNvSpPr/>
            <p:nvPr/>
          </p:nvSpPr>
          <p:spPr>
            <a:xfrm rot="5400000">
              <a:off x="2083683" y="3706558"/>
              <a:ext cx="850392" cy="731520"/>
            </a:xfrm>
            <a:prstGeom prst="bentUp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5D4B1D0-EC7E-0106-814A-355388A6B211}"/>
              </a:ext>
            </a:extLst>
          </p:cNvPr>
          <p:cNvGrpSpPr/>
          <p:nvPr/>
        </p:nvGrpSpPr>
        <p:grpSpPr>
          <a:xfrm>
            <a:off x="6818259" y="1266143"/>
            <a:ext cx="4911551" cy="5186054"/>
            <a:chOff x="6818259" y="1266143"/>
            <a:chExt cx="4911551" cy="5186054"/>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570E56A-C759-98CD-5631-7D1F941E5C41}"/>
                    </a:ext>
                  </a:extLst>
                </p:cNvPr>
                <p:cNvSpPr txBox="1"/>
                <p:nvPr/>
              </p:nvSpPr>
              <p:spPr>
                <a:xfrm>
                  <a:off x="7674629" y="5706946"/>
                  <a:ext cx="3486054" cy="3491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h</m:t>
                            </m:r>
                          </m:e>
                          <m:sub>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𝒮</m:t>
                                </m:r>
                              </m:e>
                              <m:sub>
                                <m:r>
                                  <a:rPr lang="en-US" altLang="zh-CN" sz="1400" i="1">
                                    <a:latin typeface="Cambria Math" panose="02040503050406030204" pitchFamily="18" charset="0"/>
                                  </a:rPr>
                                  <m:t>0</m:t>
                                </m:r>
                              </m:sub>
                            </m:sSub>
                          </m:sub>
                        </m:sSub>
                        <m:d>
                          <m:dPr>
                            <m:ctrlPr>
                              <a:rPr lang="zh-CN" altLang="zh-CN" sz="1400" i="1">
                                <a:latin typeface="Cambria Math" panose="02040503050406030204" pitchFamily="18" charset="0"/>
                              </a:rPr>
                            </m:ctrlPr>
                          </m:dPr>
                          <m:e>
                            <m:r>
                              <a:rPr lang="en-US" altLang="zh-CN" sz="1400" b="1" i="1">
                                <a:latin typeface="Cambria Math" panose="02040503050406030204" pitchFamily="18" charset="0"/>
                              </a:rPr>
                              <m:t>𝒙</m:t>
                            </m:r>
                            <m:r>
                              <a:rPr lang="en-US" altLang="zh-CN" sz="1400" b="1">
                                <a:latin typeface="Cambria Math" panose="02040503050406030204" pitchFamily="18" charset="0"/>
                              </a:rPr>
                              <m:t>;</m:t>
                            </m:r>
                            <m:r>
                              <a:rPr lang="en-US" altLang="zh-CN" sz="1400" b="1" i="1">
                                <a:latin typeface="Cambria Math" panose="02040503050406030204" pitchFamily="18" charset="0"/>
                              </a:rPr>
                              <m:t>𝑫</m:t>
                            </m:r>
                          </m:e>
                        </m:d>
                        <m:r>
                          <a:rPr lang="en-US" altLang="zh-CN" sz="1400">
                            <a:latin typeface="Cambria Math" panose="02040503050406030204" pitchFamily="18" charset="0"/>
                          </a:rPr>
                          <m:t>=</m:t>
                        </m:r>
                        <m:r>
                          <m:rPr>
                            <m:sty m:val="p"/>
                          </m:rPr>
                          <a:rPr lang="en-US" altLang="zh-CN" sz="1400">
                            <a:latin typeface="Cambria Math" panose="02040503050406030204" pitchFamily="18" charset="0"/>
                          </a:rPr>
                          <m:t>max</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h</m:t>
                                </m:r>
                              </m:e>
                              <m:sub>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𝒫</m:t>
                                    </m:r>
                                  </m:e>
                                  <m:sub>
                                    <m:r>
                                      <a:rPr lang="en-US" altLang="zh-CN" sz="1400" i="1">
                                        <a:latin typeface="Cambria Math" panose="02040503050406030204" pitchFamily="18" charset="0"/>
                                      </a:rPr>
                                      <m:t>1</m:t>
                                    </m:r>
                                  </m:sub>
                                </m:sSub>
                              </m:sub>
                              <m:sup>
                                <m:r>
                                  <m:rPr>
                                    <m:sty m:val="p"/>
                                  </m:rPr>
                                  <a:rPr lang="en-US" altLang="zh-CN" sz="1400">
                                    <a:latin typeface="Cambria Math" panose="02040503050406030204" pitchFamily="18" charset="0"/>
                                  </a:rPr>
                                  <m:t>s</m:t>
                                </m:r>
                              </m:sup>
                            </m:sSubSup>
                            <m:r>
                              <a:rPr lang="en-US" altLang="zh-CN" sz="1400">
                                <a:latin typeface="Cambria Math" panose="02040503050406030204" pitchFamily="18" charset="0"/>
                              </a:rPr>
                              <m:t>,</m:t>
                            </m:r>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h</m:t>
                                </m:r>
                              </m:e>
                              <m:sub>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𝒫</m:t>
                                    </m:r>
                                  </m:e>
                                  <m:sub>
                                    <m:r>
                                      <a:rPr lang="en-US" altLang="zh-CN" sz="1400" i="1">
                                        <a:latin typeface="Cambria Math" panose="02040503050406030204" pitchFamily="18" charset="0"/>
                                      </a:rPr>
                                      <m:t>2</m:t>
                                    </m:r>
                                  </m:sub>
                                </m:sSub>
                              </m:sub>
                              <m:sup>
                                <m:r>
                                  <m:rPr>
                                    <m:sty m:val="p"/>
                                  </m:rPr>
                                  <a:rPr lang="en-US" altLang="zh-CN" sz="1400">
                                    <a:latin typeface="Cambria Math" panose="02040503050406030204" pitchFamily="18" charset="0"/>
                                  </a:rPr>
                                  <m:t>s</m:t>
                                </m:r>
                              </m:sup>
                            </m:sSubSup>
                            <m:r>
                              <a:rPr lang="en-US" altLang="zh-CN" sz="1400">
                                <a:latin typeface="Cambria Math" panose="02040503050406030204" pitchFamily="18" charset="0"/>
                              </a:rPr>
                              <m:t>,…,</m:t>
                            </m:r>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h</m:t>
                                </m:r>
                              </m:e>
                              <m:sub>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𝒫</m:t>
                                    </m:r>
                                  </m:e>
                                  <m:sub>
                                    <m:r>
                                      <a:rPr lang="en-US" altLang="zh-CN" sz="1400" i="1">
                                        <a:latin typeface="Cambria Math" panose="02040503050406030204" pitchFamily="18" charset="0"/>
                                      </a:rPr>
                                      <m:t>𝑛𝑠</m:t>
                                    </m:r>
                                  </m:sub>
                                </m:sSub>
                              </m:sub>
                              <m:sup>
                                <m:r>
                                  <m:rPr>
                                    <m:sty m:val="p"/>
                                  </m:rPr>
                                  <a:rPr lang="en-US" altLang="zh-CN" sz="1400">
                                    <a:latin typeface="Cambria Math" panose="02040503050406030204" pitchFamily="18" charset="0"/>
                                  </a:rPr>
                                  <m:t>s</m:t>
                                </m:r>
                              </m:sup>
                            </m:sSubSup>
                          </m:e>
                        </m:d>
                      </m:oMath>
                    </m:oMathPara>
                  </a14:m>
                  <a:endParaRPr lang="zh-CN" altLang="en-US" sz="1100" dirty="0">
                    <a:solidFill>
                      <a:schemeClr val="tx1"/>
                    </a:solidFill>
                  </a:endParaRPr>
                </a:p>
              </p:txBody>
            </p:sp>
          </mc:Choice>
          <mc:Fallback xmlns="">
            <p:sp>
              <p:nvSpPr>
                <p:cNvPr id="8" name="文本框 7">
                  <a:extLst>
                    <a:ext uri="{FF2B5EF4-FFF2-40B4-BE49-F238E27FC236}">
                      <a16:creationId xmlns:a16="http://schemas.microsoft.com/office/drawing/2014/main" id="{8570E56A-C759-98CD-5631-7D1F941E5C41}"/>
                    </a:ext>
                  </a:extLst>
                </p:cNvPr>
                <p:cNvSpPr txBox="1">
                  <a:spLocks noRot="1" noChangeAspect="1" noMove="1" noResize="1" noEditPoints="1" noAdjustHandles="1" noChangeArrowheads="1" noChangeShapeType="1" noTextEdit="1"/>
                </p:cNvSpPr>
                <p:nvPr/>
              </p:nvSpPr>
              <p:spPr>
                <a:xfrm>
                  <a:off x="7674629" y="5706946"/>
                  <a:ext cx="3486054" cy="349135"/>
                </a:xfrm>
                <a:prstGeom prst="rect">
                  <a:avLst/>
                </a:prstGeom>
                <a:blipFill>
                  <a:blip r:embed="rId4"/>
                  <a:stretch>
                    <a:fillRect/>
                  </a:stretch>
                </a:blipFill>
              </p:spPr>
              <p:txBody>
                <a:bodyPr/>
                <a:lstStyle/>
                <a:p>
                  <a:r>
                    <a:rPr lang="zh-CN" altLang="en-US">
                      <a:noFill/>
                    </a:rPr>
                    <a:t> </a:t>
                  </a:r>
                </a:p>
              </p:txBody>
            </p:sp>
          </mc:Fallback>
        </mc:AlternateContent>
        <p:sp>
          <p:nvSpPr>
            <p:cNvPr id="11" name="TextBox 19">
              <a:extLst>
                <a:ext uri="{FF2B5EF4-FFF2-40B4-BE49-F238E27FC236}">
                  <a16:creationId xmlns:a16="http://schemas.microsoft.com/office/drawing/2014/main" id="{C4C91A9A-BCB6-A90A-3B64-7B9BEFD8ED6A}"/>
                </a:ext>
              </a:extLst>
            </p:cNvPr>
            <p:cNvSpPr txBox="1"/>
            <p:nvPr/>
          </p:nvSpPr>
          <p:spPr>
            <a:xfrm>
              <a:off x="7529960" y="6052087"/>
              <a:ext cx="3775393"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C00000"/>
                </a:buClr>
                <a:defRPr/>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基于</a:t>
              </a:r>
              <a:r>
                <a:rPr lang="zh-CN" altLang="en-US" sz="2000" b="1" dirty="0">
                  <a:solidFill>
                    <a:srgbClr val="C00000"/>
                  </a:solidFill>
                  <a:latin typeface="微软雅黑" panose="020B0503020204020204" pitchFamily="34" charset="-122"/>
                  <a:ea typeface="微软雅黑" panose="020B0503020204020204" pitchFamily="34" charset="-122"/>
                </a:rPr>
                <a:t>多面片拼接技术</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的形貌描述</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85C3185D-1BED-A920-A991-2B2F99CBA248}"/>
                </a:ext>
              </a:extLst>
            </p:cNvPr>
            <p:cNvGrpSpPr/>
            <p:nvPr/>
          </p:nvGrpSpPr>
          <p:grpSpPr>
            <a:xfrm>
              <a:off x="6818260" y="1266143"/>
              <a:ext cx="4911550" cy="2087611"/>
              <a:chOff x="6818259" y="1225793"/>
              <a:chExt cx="4911550" cy="2087611"/>
            </a:xfrm>
          </p:grpSpPr>
          <p:pic>
            <p:nvPicPr>
              <p:cNvPr id="6" name="图片 5">
                <a:extLst>
                  <a:ext uri="{FF2B5EF4-FFF2-40B4-BE49-F238E27FC236}">
                    <a16:creationId xmlns:a16="http://schemas.microsoft.com/office/drawing/2014/main" id="{B58998EA-518E-C553-C843-C2D8632C20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8259" y="1225793"/>
                <a:ext cx="4911550" cy="2087611"/>
              </a:xfrm>
              <a:prstGeom prst="rect">
                <a:avLst/>
              </a:prstGeom>
            </p:spPr>
          </p:pic>
          <p:sp>
            <p:nvSpPr>
              <p:cNvPr id="23" name="矩形 22">
                <a:extLst>
                  <a:ext uri="{FF2B5EF4-FFF2-40B4-BE49-F238E27FC236}">
                    <a16:creationId xmlns:a16="http://schemas.microsoft.com/office/drawing/2014/main" id="{3D3D20AC-E1E3-8C0B-5307-EC6BBE43D977}"/>
                  </a:ext>
                </a:extLst>
              </p:cNvPr>
              <p:cNvSpPr/>
              <p:nvPr/>
            </p:nvSpPr>
            <p:spPr>
              <a:xfrm>
                <a:off x="6818259" y="1247136"/>
                <a:ext cx="412750" cy="30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68F9B1DD-7784-0F83-0BDC-F602A1E5388A}"/>
                </a:ext>
              </a:extLst>
            </p:cNvPr>
            <p:cNvGrpSpPr/>
            <p:nvPr/>
          </p:nvGrpSpPr>
          <p:grpSpPr>
            <a:xfrm>
              <a:off x="6818259" y="3504246"/>
              <a:ext cx="4911550" cy="2104403"/>
              <a:chOff x="6818259" y="3474734"/>
              <a:chExt cx="4911550" cy="2104403"/>
            </a:xfrm>
          </p:grpSpPr>
          <p:pic>
            <p:nvPicPr>
              <p:cNvPr id="14" name="图片 13">
                <a:extLst>
                  <a:ext uri="{FF2B5EF4-FFF2-40B4-BE49-F238E27FC236}">
                    <a16:creationId xmlns:a16="http://schemas.microsoft.com/office/drawing/2014/main" id="{4AD0E6BD-5937-5E8D-0E91-3AEA8A6D6241}"/>
                  </a:ext>
                </a:extLst>
              </p:cNvPr>
              <p:cNvPicPr>
                <a:picLocks noChangeAspect="1"/>
              </p:cNvPicPr>
              <p:nvPr/>
            </p:nvPicPr>
            <p:blipFill rotWithShape="1">
              <a:blip r:embed="rId6"/>
              <a:srcRect t="2407"/>
              <a:stretch/>
            </p:blipFill>
            <p:spPr>
              <a:xfrm>
                <a:off x="6818261" y="3513643"/>
                <a:ext cx="4911548" cy="2065494"/>
              </a:xfrm>
              <a:prstGeom prst="rect">
                <a:avLst/>
              </a:prstGeom>
            </p:spPr>
          </p:pic>
          <p:sp>
            <p:nvSpPr>
              <p:cNvPr id="24" name="矩形 23">
                <a:extLst>
                  <a:ext uri="{FF2B5EF4-FFF2-40B4-BE49-F238E27FC236}">
                    <a16:creationId xmlns:a16="http://schemas.microsoft.com/office/drawing/2014/main" id="{C055F87B-30A7-E908-97BF-278F4680CA43}"/>
                  </a:ext>
                </a:extLst>
              </p:cNvPr>
              <p:cNvSpPr/>
              <p:nvPr/>
            </p:nvSpPr>
            <p:spPr>
              <a:xfrm>
                <a:off x="6818259" y="3544597"/>
                <a:ext cx="412750" cy="30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7F2C149-3D0F-2ADD-C71D-D4D0D4C131F8}"/>
                  </a:ext>
                </a:extLst>
              </p:cNvPr>
              <p:cNvSpPr/>
              <p:nvPr/>
            </p:nvSpPr>
            <p:spPr>
              <a:xfrm>
                <a:off x="9745609" y="3474734"/>
                <a:ext cx="412750" cy="30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灯片编号占位符 1">
            <a:extLst>
              <a:ext uri="{FF2B5EF4-FFF2-40B4-BE49-F238E27FC236}">
                <a16:creationId xmlns:a16="http://schemas.microsoft.com/office/drawing/2014/main" id="{18C3442D-1C0F-C403-D692-AB8F4323022F}"/>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0676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12AA2-BE65-F1B3-B855-EEEBFF87DEC9}"/>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FD787678-D8CF-58B1-249B-5E87D9BE5414}"/>
              </a:ext>
            </a:extLst>
          </p:cNvPr>
          <p:cNvSpPr/>
          <p:nvPr/>
        </p:nvSpPr>
        <p:spPr>
          <a:xfrm>
            <a:off x="0" y="2232025"/>
            <a:ext cx="12192000" cy="501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一、研究背景与意义</a:t>
            </a:r>
          </a:p>
        </p:txBody>
      </p:sp>
    </p:spTree>
    <p:extLst>
      <p:ext uri="{BB962C8B-B14F-4D97-AF65-F5344CB8AC3E}">
        <p14:creationId xmlns:p14="http://schemas.microsoft.com/office/powerpoint/2010/main" val="642951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优化列式与灵敏度分析</a:t>
            </a:r>
          </a:p>
        </p:txBody>
      </p:sp>
      <p:sp>
        <p:nvSpPr>
          <p:cNvPr id="9" name="灯片编号占位符 1">
            <a:extLst>
              <a:ext uri="{FF2B5EF4-FFF2-40B4-BE49-F238E27FC236}">
                <a16:creationId xmlns:a16="http://schemas.microsoft.com/office/drawing/2014/main" id="{4AE246B0-4B3D-2072-754D-DBE9AB4E5DB4}"/>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grpSp>
        <p:nvGrpSpPr>
          <p:cNvPr id="59" name="组合 58">
            <a:extLst>
              <a:ext uri="{FF2B5EF4-FFF2-40B4-BE49-F238E27FC236}">
                <a16:creationId xmlns:a16="http://schemas.microsoft.com/office/drawing/2014/main" id="{BCEF0DF1-39AF-E690-7E27-0E16E6A1B22D}"/>
              </a:ext>
            </a:extLst>
          </p:cNvPr>
          <p:cNvGrpSpPr/>
          <p:nvPr/>
        </p:nvGrpSpPr>
        <p:grpSpPr>
          <a:xfrm>
            <a:off x="643275" y="3339686"/>
            <a:ext cx="5099714" cy="3219978"/>
            <a:chOff x="643275" y="3339686"/>
            <a:chExt cx="5099714" cy="3219978"/>
          </a:xfrm>
        </p:grpSpPr>
        <p:grpSp>
          <p:nvGrpSpPr>
            <p:cNvPr id="53" name="组合 52">
              <a:extLst>
                <a:ext uri="{FF2B5EF4-FFF2-40B4-BE49-F238E27FC236}">
                  <a16:creationId xmlns:a16="http://schemas.microsoft.com/office/drawing/2014/main" id="{16318F70-A02D-4AD8-AEC6-DC17648D941F}"/>
                </a:ext>
              </a:extLst>
            </p:cNvPr>
            <p:cNvGrpSpPr/>
            <p:nvPr/>
          </p:nvGrpSpPr>
          <p:grpSpPr>
            <a:xfrm>
              <a:off x="643275" y="3339686"/>
              <a:ext cx="5099714" cy="3219978"/>
              <a:chOff x="643275" y="3339686"/>
              <a:chExt cx="5099714" cy="3219978"/>
            </a:xfrm>
          </p:grpSpPr>
          <p:grpSp>
            <p:nvGrpSpPr>
              <p:cNvPr id="50" name="组合 49">
                <a:extLst>
                  <a:ext uri="{FF2B5EF4-FFF2-40B4-BE49-F238E27FC236}">
                    <a16:creationId xmlns:a16="http://schemas.microsoft.com/office/drawing/2014/main" id="{BD82E77B-3120-3723-048A-7C11DDCAB2F0}"/>
                  </a:ext>
                </a:extLst>
              </p:cNvPr>
              <p:cNvGrpSpPr/>
              <p:nvPr/>
            </p:nvGrpSpPr>
            <p:grpSpPr>
              <a:xfrm>
                <a:off x="643275" y="3339686"/>
                <a:ext cx="4697065" cy="2706287"/>
                <a:chOff x="643275" y="3339686"/>
                <a:chExt cx="4697065" cy="2706287"/>
              </a:xfrm>
            </p:grpSpPr>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889188F-063E-394F-F9BF-F4A5009B53EF}"/>
                        </a:ext>
                      </a:extLst>
                    </p:cNvPr>
                    <p:cNvSpPr txBox="1"/>
                    <p:nvPr/>
                  </p:nvSpPr>
                  <p:spPr>
                    <a:xfrm>
                      <a:off x="643275" y="3339686"/>
                      <a:ext cx="1288674"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z="1400" smtClean="0">
                                <a:latin typeface="Cambria Math" panose="02040503050406030204" pitchFamily="18" charset="0"/>
                              </a:rPr>
                              <m:t>F</m:t>
                            </m:r>
                            <m:r>
                              <m:rPr>
                                <m:sty m:val="p"/>
                              </m:rPr>
                              <a:rPr lang="zh-CN" altLang="en-US" sz="1400" i="0">
                                <a:latin typeface="Cambria Math" panose="02040503050406030204" pitchFamily="18" charset="0"/>
                              </a:rPr>
                              <m:t>ind</m:t>
                            </m:r>
                            <m:r>
                              <a:rPr lang="zh-CN" altLang="en-US" sz="1400" i="0">
                                <a:latin typeface="Cambria Math" panose="02040503050406030204" pitchFamily="18" charset="0"/>
                              </a:rPr>
                              <m:t> </m:t>
                            </m:r>
                            <m:r>
                              <a:rPr lang="zh-CN" altLang="en-US" sz="1400" b="1" i="1">
                                <a:latin typeface="Cambria Math" panose="02040503050406030204" pitchFamily="18" charset="0"/>
                              </a:rPr>
                              <m:t>𝑫</m:t>
                            </m:r>
                            <m:r>
                              <a:rPr lang="zh-CN" altLang="en-US" sz="1400" b="0" i="0">
                                <a:latin typeface="Cambria Math" panose="02040503050406030204" pitchFamily="18" charset="0"/>
                              </a:rPr>
                              <m:t>, </m:t>
                            </m:r>
                            <m:r>
                              <a:rPr lang="zh-CN" altLang="en-US" sz="1400" b="1" i="1">
                                <a:latin typeface="Cambria Math" panose="02040503050406030204" pitchFamily="18" charset="0"/>
                              </a:rPr>
                              <m:t>𝑼</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𝒙</m:t>
                                </m:r>
                                <m:r>
                                  <a:rPr lang="zh-CN" altLang="en-US" sz="1400" b="0" i="0">
                                    <a:latin typeface="Cambria Math" panose="02040503050406030204" pitchFamily="18" charset="0"/>
                                  </a:rPr>
                                  <m:t>;</m:t>
                                </m:r>
                                <m:r>
                                  <a:rPr lang="zh-CN" altLang="en-US" sz="1400" b="1" i="1">
                                    <a:latin typeface="Cambria Math" panose="02040503050406030204" pitchFamily="18" charset="0"/>
                                  </a:rPr>
                                  <m:t>𝑫</m:t>
                                </m:r>
                              </m:e>
                            </m:d>
                          </m:oMath>
                        </m:oMathPara>
                      </a14:m>
                      <a:endParaRPr lang="zh-CN" altLang="en-US" sz="1400" dirty="0"/>
                    </a:p>
                  </p:txBody>
                </p:sp>
              </mc:Choice>
              <mc:Fallback xmlns="">
                <p:sp>
                  <p:nvSpPr>
                    <p:cNvPr id="21" name="文本框 20">
                      <a:extLst>
                        <a:ext uri="{FF2B5EF4-FFF2-40B4-BE49-F238E27FC236}">
                          <a16:creationId xmlns:a16="http://schemas.microsoft.com/office/drawing/2014/main" id="{F889188F-063E-394F-F9BF-F4A5009B53EF}"/>
                        </a:ext>
                      </a:extLst>
                    </p:cNvPr>
                    <p:cNvSpPr txBox="1">
                      <a:spLocks noRot="1" noChangeAspect="1" noMove="1" noResize="1" noEditPoints="1" noAdjustHandles="1" noChangeArrowheads="1" noChangeShapeType="1" noTextEdit="1"/>
                    </p:cNvSpPr>
                    <p:nvPr/>
                  </p:nvSpPr>
                  <p:spPr>
                    <a:xfrm>
                      <a:off x="643275" y="3339686"/>
                      <a:ext cx="1288674"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8BC0F64-F83C-3484-778F-55CFF7925418}"/>
                        </a:ext>
                      </a:extLst>
                    </p:cNvPr>
                    <p:cNvSpPr txBox="1"/>
                    <p:nvPr/>
                  </p:nvSpPr>
                  <p:spPr>
                    <a:xfrm>
                      <a:off x="643275" y="3709651"/>
                      <a:ext cx="4697065" cy="55617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z="1400" smtClean="0">
                                <a:latin typeface="Cambria Math" panose="02040503050406030204" pitchFamily="18" charset="0"/>
                              </a:rPr>
                              <m:t>M</m:t>
                            </m:r>
                            <m:r>
                              <m:rPr>
                                <m:sty m:val="p"/>
                              </m:rPr>
                              <a:rPr lang="zh-CN" altLang="en-US" sz="1400" i="0">
                                <a:latin typeface="Cambria Math" panose="02040503050406030204" pitchFamily="18" charset="0"/>
                              </a:rPr>
                              <m:t>inimize</m:t>
                            </m:r>
                            <m:r>
                              <a:rPr lang="zh-CN" altLang="en-US" sz="1400" i="0">
                                <a:latin typeface="Cambria Math" panose="02040503050406030204" pitchFamily="18" charset="0"/>
                              </a:rPr>
                              <m:t>    </m:t>
                            </m:r>
                            <m:r>
                              <a:rPr lang="zh-CN" altLang="en-US" sz="1400" i="1">
                                <a:latin typeface="Cambria Math" panose="02040503050406030204" pitchFamily="18" charset="0"/>
                              </a:rPr>
                              <m:t>𝐶</m:t>
                            </m:r>
                            <m:r>
                              <a:rPr lang="zh-CN" altLang="en-US" sz="1400" i="0">
                                <a:latin typeface="Cambria Math" panose="02040503050406030204" pitchFamily="18" charset="0"/>
                              </a:rPr>
                              <m:t>=</m:t>
                            </m:r>
                            <m:r>
                              <a:rPr lang="zh-CN" altLang="en-US" sz="1400" i="1">
                                <a:latin typeface="Cambria Math" panose="02040503050406030204" pitchFamily="18" charset="0"/>
                              </a:rPr>
                              <m:t>𝐶</m:t>
                            </m:r>
                            <m:d>
                              <m:dPr>
                                <m:begChr m:val="（"/>
                                <m:endChr m:val="）"/>
                                <m:ctrlPr>
                                  <a:rPr lang="zh-CN" altLang="en-US" sz="1400" i="1">
                                    <a:latin typeface="Cambria Math" panose="02040503050406030204" pitchFamily="18" charset="0"/>
                                  </a:rPr>
                                </m:ctrlPr>
                              </m:dPr>
                              <m:e>
                                <m:r>
                                  <a:rPr lang="zh-CN" altLang="en-US" sz="1400" b="1" i="1">
                                    <a:latin typeface="Cambria Math" panose="02040503050406030204" pitchFamily="18" charset="0"/>
                                  </a:rPr>
                                  <m:t>𝑼</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𝒙</m:t>
                                    </m:r>
                                    <m:r>
                                      <a:rPr lang="zh-CN" altLang="en-US" sz="1400" b="0" i="0">
                                        <a:latin typeface="Cambria Math" panose="02040503050406030204" pitchFamily="18" charset="0"/>
                                      </a:rPr>
                                      <m:t>;</m:t>
                                    </m:r>
                                    <m:r>
                                      <a:rPr lang="zh-CN" altLang="en-US" sz="1400" b="1" i="1">
                                        <a:latin typeface="Cambria Math" panose="02040503050406030204" pitchFamily="18" charset="0"/>
                                      </a:rPr>
                                      <m:t>𝑫</m:t>
                                    </m:r>
                                  </m:e>
                                </m:d>
                                <m:r>
                                  <a:rPr lang="zh-CN" altLang="en-US" sz="1400" b="0" i="0">
                                    <a:latin typeface="Cambria Math" panose="02040503050406030204" pitchFamily="18" charset="0"/>
                                  </a:rPr>
                                  <m:t>,</m:t>
                                </m:r>
                                <m:r>
                                  <a:rPr lang="zh-CN" altLang="en-US" sz="1400" b="1" i="1">
                                    <a:latin typeface="Cambria Math" panose="02040503050406030204" pitchFamily="18" charset="0"/>
                                  </a:rPr>
                                  <m:t>𝑫</m:t>
                                </m:r>
                              </m:e>
                            </m:d>
                            <m:r>
                              <a:rPr lang="zh-CN" altLang="en-US" sz="1400" b="0" i="0">
                                <a:latin typeface="Cambria Math" panose="02040503050406030204" pitchFamily="18" charset="0"/>
                              </a:rPr>
                              <m:t>=</m:t>
                            </m:r>
                            <m:nary>
                              <m:naryPr>
                                <m:limLoc m:val="subSup"/>
                                <m:supHide m:val="on"/>
                                <m:ctrlPr>
                                  <a:rPr lang="zh-CN" altLang="en-US" sz="1400" b="0" i="1">
                                    <a:latin typeface="Cambria Math" panose="02040503050406030204" pitchFamily="18" charset="0"/>
                                  </a:rPr>
                                </m:ctrlPr>
                              </m:naryPr>
                              <m:sub>
                                <m:r>
                                  <a:rPr lang="zh-CN" altLang="en-US" sz="1400" b="0" i="0">
                                    <a:latin typeface="Cambria Math" panose="02040503050406030204" pitchFamily="18" charset="0"/>
                                  </a:rPr>
                                  <m:t>ℬ</m:t>
                                </m:r>
                                <m:d>
                                  <m:dPr>
                                    <m:ctrlPr>
                                      <a:rPr lang="zh-CN" altLang="en-US" sz="1400" b="0" i="1">
                                        <a:latin typeface="Cambria Math" panose="02040503050406030204" pitchFamily="18" charset="0"/>
                                      </a:rPr>
                                    </m:ctrlPr>
                                  </m:dPr>
                                  <m:e>
                                    <m:r>
                                      <a:rPr lang="zh-CN" altLang="en-US" sz="1400" b="1" i="1">
                                        <a:latin typeface="Cambria Math" panose="02040503050406030204" pitchFamily="18" charset="0"/>
                                      </a:rPr>
                                      <m:t>𝑫</m:t>
                                    </m:r>
                                  </m:e>
                                </m:d>
                              </m:sub>
                              <m:sup/>
                              <m:e>
                                <m:d>
                                  <m:dPr>
                                    <m:ctrlPr>
                                      <a:rPr lang="zh-CN" altLang="en-US" sz="1400" b="0" i="1">
                                        <a:latin typeface="Cambria Math" panose="02040503050406030204" pitchFamily="18" charset="0"/>
                                      </a:rPr>
                                    </m:ctrlPr>
                                  </m:dPr>
                                  <m:e>
                                    <m:r>
                                      <a:rPr lang="zh-CN" altLang="en-US" sz="1400" b="1" i="1">
                                        <a:latin typeface="Cambria Math" panose="02040503050406030204" pitchFamily="18" charset="0"/>
                                      </a:rPr>
                                      <m:t>𝑭</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𝑫</m:t>
                                        </m:r>
                                      </m:e>
                                    </m:d>
                                    <m:r>
                                      <a:rPr lang="zh-CN" altLang="en-US" sz="1400" b="0" i="0">
                                        <a:latin typeface="Cambria Math" panose="02040503050406030204" pitchFamily="18" charset="0"/>
                                      </a:rPr>
                                      <m:t>∙</m:t>
                                    </m:r>
                                    <m:r>
                                      <a:rPr lang="zh-CN" altLang="en-US" sz="1400" b="1" i="1">
                                        <a:latin typeface="Cambria Math" panose="02040503050406030204" pitchFamily="18" charset="0"/>
                                      </a:rPr>
                                      <m:t>𝑼</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𝒙</m:t>
                                        </m:r>
                                        <m:r>
                                          <a:rPr lang="zh-CN" altLang="en-US" sz="1400" b="0" i="0">
                                            <a:latin typeface="Cambria Math" panose="02040503050406030204" pitchFamily="18" charset="0"/>
                                          </a:rPr>
                                          <m:t>;</m:t>
                                        </m:r>
                                        <m:r>
                                          <a:rPr lang="zh-CN" altLang="en-US" sz="1400" b="1" i="1">
                                            <a:latin typeface="Cambria Math" panose="02040503050406030204" pitchFamily="18" charset="0"/>
                                          </a:rPr>
                                          <m:t>𝑫</m:t>
                                        </m:r>
                                      </m:e>
                                    </m:d>
                                  </m:e>
                                </m:d>
                                <m:r>
                                  <m:rPr>
                                    <m:sty m:val="p"/>
                                  </m:rPr>
                                  <a:rPr lang="zh-CN" altLang="en-US" sz="1400" b="0" i="0">
                                    <a:latin typeface="Cambria Math" panose="02040503050406030204" pitchFamily="18" charset="0"/>
                                  </a:rPr>
                                  <m:t>d</m:t>
                                </m:r>
                                <m:r>
                                  <a:rPr lang="zh-CN" altLang="en-US" sz="1400" b="0" i="1">
                                    <a:latin typeface="Cambria Math" panose="02040503050406030204" pitchFamily="18" charset="0"/>
                                  </a:rPr>
                                  <m:t>𝑉</m:t>
                                </m:r>
                              </m:e>
                            </m:nary>
                          </m:oMath>
                        </m:oMathPara>
                      </a14:m>
                      <a:endParaRPr lang="zh-CN" altLang="en-US" sz="1400" dirty="0"/>
                    </a:p>
                  </p:txBody>
                </p:sp>
              </mc:Choice>
              <mc:Fallback xmlns="">
                <p:sp>
                  <p:nvSpPr>
                    <p:cNvPr id="29" name="文本框 28">
                      <a:extLst>
                        <a:ext uri="{FF2B5EF4-FFF2-40B4-BE49-F238E27FC236}">
                          <a16:creationId xmlns:a16="http://schemas.microsoft.com/office/drawing/2014/main" id="{28BC0F64-F83C-3484-778F-55CFF7925418}"/>
                        </a:ext>
                      </a:extLst>
                    </p:cNvPr>
                    <p:cNvSpPr txBox="1">
                      <a:spLocks noRot="1" noChangeAspect="1" noMove="1" noResize="1" noEditPoints="1" noAdjustHandles="1" noChangeArrowheads="1" noChangeShapeType="1" noTextEdit="1"/>
                    </p:cNvSpPr>
                    <p:nvPr/>
                  </p:nvSpPr>
                  <p:spPr>
                    <a:xfrm>
                      <a:off x="643275" y="3709651"/>
                      <a:ext cx="4697065" cy="556178"/>
                    </a:xfrm>
                    <a:prstGeom prst="rect">
                      <a:avLst/>
                    </a:prstGeom>
                    <a:blipFill>
                      <a:blip r:embed="rId4"/>
                      <a:stretch>
                        <a:fillRect t="-157143" b="-2208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B157159B-2511-DB34-108C-677BB4CE3147}"/>
                        </a:ext>
                      </a:extLst>
                    </p:cNvPr>
                    <p:cNvSpPr txBox="1"/>
                    <p:nvPr/>
                  </p:nvSpPr>
                  <p:spPr>
                    <a:xfrm>
                      <a:off x="1317101" y="4625017"/>
                      <a:ext cx="3642820" cy="10200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limLoc m:val="subSup"/>
                                <m:ctrlPr>
                                  <a:rPr lang="zh-CN" altLang="en-US" sz="1400" i="1" smtClean="0">
                                    <a:latin typeface="Cambria Math" panose="02040503050406030204" pitchFamily="18" charset="0"/>
                                  </a:rPr>
                                </m:ctrlPr>
                              </m:naryPr>
                              <m:sub>
                                <m:r>
                                  <a:rPr lang="zh-CN" altLang="en-US" sz="1400" i="0">
                                    <a:latin typeface="Cambria Math" panose="02040503050406030204" pitchFamily="18" charset="0"/>
                                  </a:rPr>
                                  <m:t>ℬ</m:t>
                                </m:r>
                                <m:d>
                                  <m:dPr>
                                    <m:ctrlPr>
                                      <a:rPr lang="zh-CN" altLang="en-US" sz="1400" i="1">
                                        <a:latin typeface="Cambria Math" panose="02040503050406030204" pitchFamily="18" charset="0"/>
                                      </a:rPr>
                                    </m:ctrlPr>
                                  </m:dPr>
                                  <m:e>
                                    <m:r>
                                      <a:rPr lang="zh-CN" altLang="en-US" sz="1400" b="1" i="1">
                                        <a:latin typeface="Cambria Math" panose="02040503050406030204" pitchFamily="18" charset="0"/>
                                      </a:rPr>
                                      <m:t>𝑫</m:t>
                                    </m:r>
                                  </m:e>
                                </m:d>
                              </m:sub>
                              <m:sup>
                                <m:r>
                                  <a:rPr lang="zh-CN" altLang="en-US" sz="1400" b="0" i="0">
                                    <a:latin typeface="Cambria Math" panose="02040503050406030204" pitchFamily="18" charset="0"/>
                                  </a:rPr>
                                  <m:t> </m:t>
                                </m:r>
                              </m:sup>
                              <m:e>
                                <m:sSub>
                                  <m:sSubPr>
                                    <m:ctrlPr>
                                      <a:rPr lang="zh-CN" altLang="en-US" sz="1400" b="0" i="1">
                                        <a:latin typeface="Cambria Math" panose="02040503050406030204" pitchFamily="18" charset="0"/>
                                      </a:rPr>
                                    </m:ctrlPr>
                                  </m:sSubPr>
                                  <m:e>
                                    <m:r>
                                      <a:rPr lang="zh-CN" altLang="en-US" sz="1400" b="0" i="1">
                                        <a:latin typeface="Cambria Math" panose="02040503050406030204" pitchFamily="18" charset="0"/>
                                      </a:rPr>
                                      <m:t>𝑊</m:t>
                                    </m:r>
                                  </m:e>
                                  <m:sub>
                                    <m:r>
                                      <a:rPr lang="zh-CN" altLang="en-US" sz="1400" b="0" i="1">
                                        <a:latin typeface="Cambria Math" panose="02040503050406030204" pitchFamily="18" charset="0"/>
                                      </a:rPr>
                                      <m:t>𝐶</m:t>
                                    </m:r>
                                  </m:sub>
                                </m:sSub>
                                <m:d>
                                  <m:dPr>
                                    <m:ctrlPr>
                                      <a:rPr lang="zh-CN" altLang="en-US" sz="1400" b="0" i="1">
                                        <a:latin typeface="Cambria Math" panose="02040503050406030204" pitchFamily="18" charset="0"/>
                                      </a:rPr>
                                    </m:ctrlPr>
                                  </m:dPr>
                                  <m:e>
                                    <m:r>
                                      <a:rPr lang="zh-CN" altLang="en-US" sz="1400" b="1" i="1">
                                        <a:latin typeface="Cambria Math" panose="02040503050406030204" pitchFamily="18" charset="0"/>
                                      </a:rPr>
                                      <m:t>𝑼</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𝒙</m:t>
                                        </m:r>
                                        <m:r>
                                          <a:rPr lang="zh-CN" altLang="en-US" sz="1400" b="0" i="0">
                                            <a:latin typeface="Cambria Math" panose="02040503050406030204" pitchFamily="18" charset="0"/>
                                          </a:rPr>
                                          <m:t>;</m:t>
                                        </m:r>
                                        <m:r>
                                          <a:rPr lang="zh-CN" altLang="en-US" sz="1400" b="1" i="1">
                                            <a:latin typeface="Cambria Math" panose="02040503050406030204" pitchFamily="18" charset="0"/>
                                          </a:rPr>
                                          <m:t>𝑫</m:t>
                                        </m:r>
                                      </m:e>
                                    </m:d>
                                    <m:r>
                                      <a:rPr lang="zh-CN" altLang="en-US" sz="1400" b="0" i="0">
                                        <a:latin typeface="Cambria Math" panose="02040503050406030204" pitchFamily="18" charset="0"/>
                                      </a:rPr>
                                      <m:t>,</m:t>
                                    </m:r>
                                    <m:r>
                                      <a:rPr lang="zh-CN" altLang="en-US" sz="1400" b="1" i="1">
                                        <a:latin typeface="Cambria Math" panose="02040503050406030204" pitchFamily="18" charset="0"/>
                                      </a:rPr>
                                      <m:t>𝑽</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𝒙</m:t>
                                        </m:r>
                                        <m:r>
                                          <a:rPr lang="zh-CN" altLang="en-US" sz="1400" b="0" i="0">
                                            <a:latin typeface="Cambria Math" panose="02040503050406030204" pitchFamily="18" charset="0"/>
                                          </a:rPr>
                                          <m:t>;</m:t>
                                        </m:r>
                                        <m:r>
                                          <a:rPr lang="zh-CN" altLang="en-US" sz="1400" b="1" i="1">
                                            <a:latin typeface="Cambria Math" panose="02040503050406030204" pitchFamily="18" charset="0"/>
                                          </a:rPr>
                                          <m:t>𝑫</m:t>
                                        </m:r>
                                      </m:e>
                                    </m:d>
                                  </m:e>
                                </m:d>
                                <m:r>
                                  <m:rPr>
                                    <m:sty m:val="p"/>
                                  </m:rPr>
                                  <a:rPr lang="zh-CN" altLang="en-US" sz="1400" b="0" i="0">
                                    <a:latin typeface="Cambria Math" panose="02040503050406030204" pitchFamily="18" charset="0"/>
                                  </a:rPr>
                                  <m:t>d</m:t>
                                </m:r>
                                <m:r>
                                  <a:rPr lang="zh-CN" altLang="en-US" sz="1400" b="0" i="1">
                                    <a:latin typeface="Cambria Math" panose="02040503050406030204" pitchFamily="18" charset="0"/>
                                  </a:rPr>
                                  <m:t>𝑉</m:t>
                                </m:r>
                              </m:e>
                            </m:nary>
                          </m:oMath>
                        </m:oMathPara>
                      </a14:m>
                      <a:endParaRPr lang="en-US" altLang="zh-CN"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sz="1400" b="0" i="0">
                                <a:latin typeface="Cambria Math" panose="02040503050406030204" pitchFamily="18" charset="0"/>
                              </a:rPr>
                              <m:t>=</m:t>
                            </m:r>
                            <m:nary>
                              <m:naryPr>
                                <m:limLoc m:val="subSup"/>
                                <m:supHide m:val="on"/>
                                <m:ctrlPr>
                                  <a:rPr lang="zh-CN" altLang="en-US" sz="1400" b="0" i="1">
                                    <a:latin typeface="Cambria Math" panose="02040503050406030204" pitchFamily="18" charset="0"/>
                                  </a:rPr>
                                </m:ctrlPr>
                              </m:naryPr>
                              <m:sub>
                                <m:r>
                                  <a:rPr lang="zh-CN" altLang="en-US" sz="1400" b="0" i="0">
                                    <a:latin typeface="Cambria Math" panose="02040503050406030204" pitchFamily="18" charset="0"/>
                                  </a:rPr>
                                  <m:t>ℬ</m:t>
                                </m:r>
                                <m:d>
                                  <m:dPr>
                                    <m:ctrlPr>
                                      <a:rPr lang="zh-CN" altLang="en-US" sz="1400" b="0" i="1">
                                        <a:latin typeface="Cambria Math" panose="02040503050406030204" pitchFamily="18" charset="0"/>
                                      </a:rPr>
                                    </m:ctrlPr>
                                  </m:dPr>
                                  <m:e>
                                    <m:r>
                                      <a:rPr lang="zh-CN" altLang="en-US" sz="1400" b="1" i="1">
                                        <a:latin typeface="Cambria Math" panose="02040503050406030204" pitchFamily="18" charset="0"/>
                                      </a:rPr>
                                      <m:t>𝑫</m:t>
                                    </m:r>
                                  </m:e>
                                </m:d>
                              </m:sub>
                              <m:sup/>
                              <m:e>
                                <m:d>
                                  <m:dPr>
                                    <m:ctrlPr>
                                      <a:rPr lang="zh-CN" altLang="en-US" sz="1400" b="0" i="1">
                                        <a:latin typeface="Cambria Math" panose="02040503050406030204" pitchFamily="18" charset="0"/>
                                      </a:rPr>
                                    </m:ctrlPr>
                                  </m:dPr>
                                  <m:e>
                                    <m:r>
                                      <a:rPr lang="zh-CN" altLang="en-US" sz="1400" b="1" i="1">
                                        <a:latin typeface="Cambria Math" panose="02040503050406030204" pitchFamily="18" charset="0"/>
                                      </a:rPr>
                                      <m:t>𝑭</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𝑫</m:t>
                                        </m:r>
                                      </m:e>
                                    </m:d>
                                    <m:r>
                                      <a:rPr lang="zh-CN" altLang="en-US" sz="1400" b="0" i="0">
                                        <a:latin typeface="Cambria Math" panose="02040503050406030204" pitchFamily="18" charset="0"/>
                                      </a:rPr>
                                      <m:t>∙</m:t>
                                    </m:r>
                                    <m:r>
                                      <a:rPr lang="zh-CN" altLang="en-US" sz="1400" b="1" i="1">
                                        <a:latin typeface="Cambria Math" panose="02040503050406030204" pitchFamily="18" charset="0"/>
                                      </a:rPr>
                                      <m:t>𝑽</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𝒙</m:t>
                                        </m:r>
                                        <m:r>
                                          <a:rPr lang="zh-CN" altLang="en-US" sz="1400" b="0" i="0">
                                            <a:latin typeface="Cambria Math" panose="02040503050406030204" pitchFamily="18" charset="0"/>
                                          </a:rPr>
                                          <m:t>;</m:t>
                                        </m:r>
                                        <m:r>
                                          <a:rPr lang="zh-CN" altLang="en-US" sz="1400" b="1" i="1">
                                            <a:latin typeface="Cambria Math" panose="02040503050406030204" pitchFamily="18" charset="0"/>
                                          </a:rPr>
                                          <m:t>𝑫</m:t>
                                        </m:r>
                                      </m:e>
                                    </m:d>
                                  </m:e>
                                </m:d>
                                <m:r>
                                  <m:rPr>
                                    <m:sty m:val="p"/>
                                  </m:rPr>
                                  <a:rPr lang="zh-CN" altLang="en-US" sz="1400" b="0" i="0">
                                    <a:latin typeface="Cambria Math" panose="02040503050406030204" pitchFamily="18" charset="0"/>
                                  </a:rPr>
                                  <m:t>d</m:t>
                                </m:r>
                                <m:r>
                                  <a:rPr lang="zh-CN" altLang="en-US" sz="1400" b="0" i="1">
                                    <a:latin typeface="Cambria Math" panose="02040503050406030204" pitchFamily="18" charset="0"/>
                                  </a:rPr>
                                  <m:t>𝑉</m:t>
                                </m:r>
                              </m:e>
                            </m:nary>
                            <m:r>
                              <a:rPr lang="zh-CN" altLang="en-US" sz="1400" b="0" i="0">
                                <a:latin typeface="Cambria Math" panose="02040503050406030204" pitchFamily="18" charset="0"/>
                              </a:rPr>
                              <m:t>, ∀ </m:t>
                            </m:r>
                            <m:r>
                              <a:rPr lang="zh-CN" altLang="en-US" sz="1400" b="1" i="1">
                                <a:latin typeface="Cambria Math" panose="02040503050406030204" pitchFamily="18" charset="0"/>
                              </a:rPr>
                              <m:t>𝑽</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𝒙</m:t>
                                </m:r>
                                <m:r>
                                  <a:rPr lang="zh-CN" altLang="en-US" sz="1400" b="0" i="0">
                                    <a:latin typeface="Cambria Math" panose="02040503050406030204" pitchFamily="18" charset="0"/>
                                  </a:rPr>
                                  <m:t>;</m:t>
                                </m:r>
                                <m:r>
                                  <a:rPr lang="zh-CN" altLang="en-US" sz="1400" b="1" i="1">
                                    <a:latin typeface="Cambria Math" panose="02040503050406030204" pitchFamily="18" charset="0"/>
                                  </a:rPr>
                                  <m:t>𝑫</m:t>
                                </m:r>
                              </m:e>
                            </m:d>
                            <m:r>
                              <a:rPr lang="zh-CN" altLang="en-US" sz="1400" b="0" i="0">
                                <a:latin typeface="Cambria Math" panose="02040503050406030204" pitchFamily="18" charset="0"/>
                              </a:rPr>
                              <m:t>∈</m:t>
                            </m:r>
                            <m:sSub>
                              <m:sSubPr>
                                <m:ctrlPr>
                                  <a:rPr lang="zh-CN" altLang="en-US" sz="1400" b="0" i="1">
                                    <a:latin typeface="Cambria Math" panose="02040503050406030204" pitchFamily="18" charset="0"/>
                                  </a:rPr>
                                </m:ctrlPr>
                              </m:sSubPr>
                              <m:e>
                                <m:r>
                                  <a:rPr lang="zh-CN" altLang="en-US" sz="1400" b="0" i="0">
                                    <a:latin typeface="Cambria Math" panose="02040503050406030204" pitchFamily="18" charset="0"/>
                                  </a:rPr>
                                  <m:t>𝒰</m:t>
                                </m:r>
                              </m:e>
                              <m:sub>
                                <m:r>
                                  <a:rPr lang="zh-CN" altLang="en-US" sz="1400" b="0" i="1">
                                    <a:latin typeface="Cambria Math" panose="02040503050406030204" pitchFamily="18" charset="0"/>
                                  </a:rPr>
                                  <m:t>𝑎𝑑</m:t>
                                </m:r>
                              </m:sub>
                            </m:sSub>
                          </m:oMath>
                        </m:oMathPara>
                      </a14:m>
                      <a:endParaRPr lang="zh-CN" altLang="en-US" sz="1400" dirty="0"/>
                    </a:p>
                  </p:txBody>
                </p:sp>
              </mc:Choice>
              <mc:Fallback xmlns="">
                <p:sp>
                  <p:nvSpPr>
                    <p:cNvPr id="35" name="文本框 34">
                      <a:extLst>
                        <a:ext uri="{FF2B5EF4-FFF2-40B4-BE49-F238E27FC236}">
                          <a16:creationId xmlns:a16="http://schemas.microsoft.com/office/drawing/2014/main" id="{B157159B-2511-DB34-108C-677BB4CE3147}"/>
                        </a:ext>
                      </a:extLst>
                    </p:cNvPr>
                    <p:cNvSpPr txBox="1">
                      <a:spLocks noRot="1" noChangeAspect="1" noMove="1" noResize="1" noEditPoints="1" noAdjustHandles="1" noChangeArrowheads="1" noChangeShapeType="1" noTextEdit="1"/>
                    </p:cNvSpPr>
                    <p:nvPr/>
                  </p:nvSpPr>
                  <p:spPr>
                    <a:xfrm>
                      <a:off x="1317101" y="4625017"/>
                      <a:ext cx="3642820" cy="1020023"/>
                    </a:xfrm>
                    <a:prstGeom prst="rect">
                      <a:avLst/>
                    </a:prstGeom>
                    <a:blipFill>
                      <a:blip r:embed="rId5"/>
                      <a:stretch>
                        <a:fillRect l="-18227" t="-85629" b="-1197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5EF596C0-D37A-3072-6FE4-AA7B544FC671}"/>
                        </a:ext>
                      </a:extLst>
                    </p:cNvPr>
                    <p:cNvSpPr txBox="1"/>
                    <p:nvPr/>
                  </p:nvSpPr>
                  <p:spPr>
                    <a:xfrm>
                      <a:off x="2155671" y="5738196"/>
                      <a:ext cx="19656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b="1" i="1" smtClean="0">
                                <a:latin typeface="Cambria Math" panose="02040503050406030204" pitchFamily="18" charset="0"/>
                              </a:rPr>
                              <m:t>𝑼</m:t>
                            </m:r>
                            <m:d>
                              <m:dPr>
                                <m:ctrlPr>
                                  <a:rPr lang="zh-CN" altLang="en-US" sz="1400" b="1" i="1">
                                    <a:latin typeface="Cambria Math" panose="02040503050406030204" pitchFamily="18" charset="0"/>
                                  </a:rPr>
                                </m:ctrlPr>
                              </m:dPr>
                              <m:e>
                                <m:r>
                                  <a:rPr lang="zh-CN" altLang="en-US" sz="1400" b="1" i="1">
                                    <a:latin typeface="Cambria Math" panose="02040503050406030204" pitchFamily="18" charset="0"/>
                                  </a:rPr>
                                  <m:t>𝒙</m:t>
                                </m:r>
                                <m:r>
                                  <a:rPr lang="zh-CN" altLang="en-US" sz="1400" b="0" i="0">
                                    <a:latin typeface="Cambria Math" panose="02040503050406030204" pitchFamily="18" charset="0"/>
                                  </a:rPr>
                                  <m:t>;</m:t>
                                </m:r>
                                <m:r>
                                  <a:rPr lang="zh-CN" altLang="en-US" sz="1400" b="1" i="1">
                                    <a:latin typeface="Cambria Math" panose="02040503050406030204" pitchFamily="18" charset="0"/>
                                  </a:rPr>
                                  <m:t>𝑫</m:t>
                                </m:r>
                              </m:e>
                            </m:d>
                            <m:r>
                              <a:rPr lang="zh-CN" altLang="en-US" sz="1400" b="0" i="0">
                                <a:latin typeface="Cambria Math" panose="02040503050406030204" pitchFamily="18" charset="0"/>
                              </a:rPr>
                              <m:t>∈</m:t>
                            </m:r>
                            <m:r>
                              <a:rPr lang="zh-CN" altLang="en-US" sz="1400" b="0" i="0">
                                <a:latin typeface="Cambria Math" panose="02040503050406030204" pitchFamily="18" charset="0"/>
                              </a:rPr>
                              <m:t>𝒰</m:t>
                            </m:r>
                            <m:r>
                              <a:rPr lang="zh-CN" altLang="en-US" sz="1400" b="0" i="0">
                                <a:latin typeface="Cambria Math" panose="02040503050406030204" pitchFamily="18" charset="0"/>
                              </a:rPr>
                              <m:t>, </m:t>
                            </m:r>
                            <m:r>
                              <a:rPr lang="zh-CN" altLang="en-US" sz="1400" b="1" i="1">
                                <a:latin typeface="Cambria Math" panose="02040503050406030204" pitchFamily="18" charset="0"/>
                              </a:rPr>
                              <m:t>𝑫</m:t>
                            </m:r>
                            <m:r>
                              <a:rPr lang="zh-CN" altLang="en-US" sz="1400" b="0" i="0">
                                <a:latin typeface="Cambria Math" panose="02040503050406030204" pitchFamily="18" charset="0"/>
                              </a:rPr>
                              <m:t>∈</m:t>
                            </m:r>
                            <m:sSub>
                              <m:sSubPr>
                                <m:ctrlPr>
                                  <a:rPr lang="zh-CN" altLang="en-US" sz="1400" b="0" i="1">
                                    <a:latin typeface="Cambria Math" panose="02040503050406030204" pitchFamily="18" charset="0"/>
                                  </a:rPr>
                                </m:ctrlPr>
                              </m:sSubPr>
                              <m:e>
                                <m:r>
                                  <a:rPr lang="zh-CN" altLang="en-US" sz="1400" b="0" i="0">
                                    <a:latin typeface="Cambria Math" panose="02040503050406030204" pitchFamily="18" charset="0"/>
                                  </a:rPr>
                                  <m:t>𝒰</m:t>
                                </m:r>
                              </m:e>
                              <m:sub>
                                <m:r>
                                  <a:rPr lang="zh-CN" altLang="en-US" sz="1400" b="1" i="1">
                                    <a:latin typeface="Cambria Math" panose="02040503050406030204" pitchFamily="18" charset="0"/>
                                  </a:rPr>
                                  <m:t>𝑫</m:t>
                                </m:r>
                              </m:sub>
                            </m:sSub>
                          </m:oMath>
                        </m:oMathPara>
                      </a14:m>
                      <a:endParaRPr lang="zh-CN" altLang="en-US" sz="1400" dirty="0"/>
                    </a:p>
                  </p:txBody>
                </p:sp>
              </mc:Choice>
              <mc:Fallback xmlns="">
                <p:sp>
                  <p:nvSpPr>
                    <p:cNvPr id="47" name="文本框 46">
                      <a:extLst>
                        <a:ext uri="{FF2B5EF4-FFF2-40B4-BE49-F238E27FC236}">
                          <a16:creationId xmlns:a16="http://schemas.microsoft.com/office/drawing/2014/main" id="{5EF596C0-D37A-3072-6FE4-AA7B544FC671}"/>
                        </a:ext>
                      </a:extLst>
                    </p:cNvPr>
                    <p:cNvSpPr txBox="1">
                      <a:spLocks noRot="1" noChangeAspect="1" noMove="1" noResize="1" noEditPoints="1" noAdjustHandles="1" noChangeArrowheads="1" noChangeShapeType="1" noTextEdit="1"/>
                    </p:cNvSpPr>
                    <p:nvPr/>
                  </p:nvSpPr>
                  <p:spPr>
                    <a:xfrm>
                      <a:off x="2155671" y="5738196"/>
                      <a:ext cx="1965677"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AFF41D8-1342-151E-E99D-E289ED52A7B6}"/>
                        </a:ext>
                      </a:extLst>
                    </p:cNvPr>
                    <p:cNvSpPr txBox="1"/>
                    <p:nvPr/>
                  </p:nvSpPr>
                  <p:spPr>
                    <a:xfrm>
                      <a:off x="657500" y="4204172"/>
                      <a:ext cx="51221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z="1600" smtClean="0">
                                <a:latin typeface="Cambria Math" panose="02040503050406030204" pitchFamily="18" charset="0"/>
                              </a:rPr>
                              <m:t>S</m:t>
                            </m:r>
                            <m:r>
                              <a:rPr lang="zh-CN" altLang="en-US" sz="1600" i="0">
                                <a:latin typeface="Cambria Math" panose="02040503050406030204" pitchFamily="18" charset="0"/>
                              </a:rPr>
                              <m:t>.</m:t>
                            </m:r>
                            <m:r>
                              <m:rPr>
                                <m:sty m:val="p"/>
                              </m:rPr>
                              <a:rPr lang="zh-CN" altLang="en-US" sz="1600" i="0">
                                <a:latin typeface="Cambria Math" panose="02040503050406030204" pitchFamily="18" charset="0"/>
                              </a:rPr>
                              <m:t>t</m:t>
                            </m:r>
                            <m:r>
                              <a:rPr lang="zh-CN" altLang="en-US" sz="1600" i="0">
                                <a:latin typeface="Cambria Math" panose="02040503050406030204" pitchFamily="18" charset="0"/>
                              </a:rPr>
                              <m:t>. </m:t>
                            </m:r>
                          </m:oMath>
                        </m:oMathPara>
                      </a14:m>
                      <a:endParaRPr lang="zh-CN" altLang="en-US" sz="1600" dirty="0"/>
                    </a:p>
                  </p:txBody>
                </p:sp>
              </mc:Choice>
              <mc:Fallback xmlns="">
                <p:sp>
                  <p:nvSpPr>
                    <p:cNvPr id="48" name="文本框 47">
                      <a:extLst>
                        <a:ext uri="{FF2B5EF4-FFF2-40B4-BE49-F238E27FC236}">
                          <a16:creationId xmlns:a16="http://schemas.microsoft.com/office/drawing/2014/main" id="{1AFF41D8-1342-151E-E99D-E289ED52A7B6}"/>
                        </a:ext>
                      </a:extLst>
                    </p:cNvPr>
                    <p:cNvSpPr txBox="1">
                      <a:spLocks noRot="1" noChangeAspect="1" noMove="1" noResize="1" noEditPoints="1" noAdjustHandles="1" noChangeArrowheads="1" noChangeShapeType="1" noTextEdit="1"/>
                    </p:cNvSpPr>
                    <p:nvPr/>
                  </p:nvSpPr>
                  <p:spPr>
                    <a:xfrm>
                      <a:off x="657500" y="4204172"/>
                      <a:ext cx="512218" cy="338554"/>
                    </a:xfrm>
                    <a:prstGeom prst="rect">
                      <a:avLst/>
                    </a:prstGeom>
                    <a:blipFill>
                      <a:blip r:embed="rId7"/>
                      <a:stretch>
                        <a:fillRect/>
                      </a:stretch>
                    </a:blipFill>
                  </p:spPr>
                  <p:txBody>
                    <a:bodyPr/>
                    <a:lstStyle/>
                    <a:p>
                      <a:r>
                        <a:rPr lang="zh-CN" altLang="en-US">
                          <a:noFill/>
                        </a:rPr>
                        <a:t> </a:t>
                      </a:r>
                    </a:p>
                  </p:txBody>
                </p:sp>
              </mc:Fallback>
            </mc:AlternateContent>
          </p:grpSp>
          <p:sp>
            <p:nvSpPr>
              <p:cNvPr id="52" name="文本框 51">
                <a:extLst>
                  <a:ext uri="{FF2B5EF4-FFF2-40B4-BE49-F238E27FC236}">
                    <a16:creationId xmlns:a16="http://schemas.microsoft.com/office/drawing/2014/main" id="{6F014009-FD01-CCD2-117D-93084CD80EBC}"/>
                  </a:ext>
                </a:extLst>
              </p:cNvPr>
              <p:cNvSpPr txBox="1"/>
              <p:nvPr/>
            </p:nvSpPr>
            <p:spPr>
              <a:xfrm>
                <a:off x="790397" y="6097999"/>
                <a:ext cx="4952592" cy="461665"/>
              </a:xfrm>
              <a:prstGeom prst="rect">
                <a:avLst/>
              </a:prstGeom>
              <a:noFill/>
            </p:spPr>
            <p:txBody>
              <a:bodyPr wrap="square">
                <a:spAutoFit/>
              </a:bodyPr>
              <a:lstStyle>
                <a:defPPr>
                  <a:defRPr lang="zh-CN"/>
                </a:defPPr>
                <a:lvl1pPr algn="ctr">
                  <a:defRPr sz="1600">
                    <a:solidFill>
                      <a:srgbClr val="222222"/>
                    </a:solidFill>
                    <a:latin typeface="Times New Roman" panose="02020603050405020304" pitchFamily="18" charset="0"/>
                    <a:cs typeface="Times New Roman" panose="02020603050405020304" pitchFamily="18" charset="0"/>
                  </a:defRPr>
                </a:lvl1pPr>
              </a:lstStyle>
              <a:p>
                <a:r>
                  <a:rPr lang="en-US" altLang="zh-CN" sz="1200" dirty="0"/>
                  <a:t>D. Chapelle, K.-J. Bathe, </a:t>
                </a:r>
                <a:r>
                  <a:rPr lang="en-US" altLang="zh-CN" sz="1200" b="1" i="1" dirty="0"/>
                  <a:t>The finite element analysis of shells-fundamentals</a:t>
                </a:r>
                <a:r>
                  <a:rPr lang="en-US" altLang="zh-CN" sz="1200" dirty="0"/>
                  <a:t>, Springer Science &amp; Business Media, 2010.</a:t>
                </a:r>
                <a:endParaRPr lang="zh-CN" altLang="en-US" sz="1200" dirty="0"/>
              </a:p>
            </p:txBody>
          </p:sp>
        </p:grpSp>
        <p:sp>
          <p:nvSpPr>
            <p:cNvPr id="54" name="矩形 53">
              <a:extLst>
                <a:ext uri="{FF2B5EF4-FFF2-40B4-BE49-F238E27FC236}">
                  <a16:creationId xmlns:a16="http://schemas.microsoft.com/office/drawing/2014/main" id="{736C9C58-B100-44FA-533F-2EAF64F8C532}"/>
                </a:ext>
              </a:extLst>
            </p:cNvPr>
            <p:cNvSpPr/>
            <p:nvPr/>
          </p:nvSpPr>
          <p:spPr>
            <a:xfrm>
              <a:off x="1360354" y="4642879"/>
              <a:ext cx="2304866" cy="50809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19">
              <a:extLst>
                <a:ext uri="{FF2B5EF4-FFF2-40B4-BE49-F238E27FC236}">
                  <a16:creationId xmlns:a16="http://schemas.microsoft.com/office/drawing/2014/main" id="{EE09A5CE-4F3F-07DC-BCBC-9C57BDED9499}"/>
                </a:ext>
              </a:extLst>
            </p:cNvPr>
            <p:cNvSpPr txBox="1">
              <a:spLocks noChangeArrowheads="1"/>
            </p:cNvSpPr>
            <p:nvPr/>
          </p:nvSpPr>
          <p:spPr bwMode="auto">
            <a:xfrm>
              <a:off x="1928012" y="3349970"/>
              <a:ext cx="2566174" cy="30777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400" b="1" dirty="0">
                  <a:solidFill>
                    <a:srgbClr val="003399"/>
                  </a:solidFill>
                  <a:latin typeface="微软雅黑" panose="020B0503020204020204" pitchFamily="34" charset="-122"/>
                  <a:ea typeface="微软雅黑" panose="020B0503020204020204" pitchFamily="34" charset="-122"/>
                  <a:cs typeface="Arial" pitchFamily="34" charset="0"/>
                </a:rPr>
                <a:t>参数域中的形貌组件几何信息</a:t>
              </a:r>
            </a:p>
          </p:txBody>
        </p:sp>
      </p:grpSp>
      <p:grpSp>
        <p:nvGrpSpPr>
          <p:cNvPr id="4" name="组合 3">
            <a:extLst>
              <a:ext uri="{FF2B5EF4-FFF2-40B4-BE49-F238E27FC236}">
                <a16:creationId xmlns:a16="http://schemas.microsoft.com/office/drawing/2014/main" id="{99638894-5EB5-A047-CE2C-4F5FDBB3C240}"/>
              </a:ext>
            </a:extLst>
          </p:cNvPr>
          <p:cNvGrpSpPr/>
          <p:nvPr/>
        </p:nvGrpSpPr>
        <p:grpSpPr>
          <a:xfrm>
            <a:off x="465185" y="597216"/>
            <a:ext cx="10071988" cy="2530877"/>
            <a:chOff x="465185" y="597216"/>
            <a:chExt cx="10071988" cy="2530877"/>
          </a:xfrm>
        </p:grpSpPr>
        <p:grpSp>
          <p:nvGrpSpPr>
            <p:cNvPr id="23" name="组合 22">
              <a:extLst>
                <a:ext uri="{FF2B5EF4-FFF2-40B4-BE49-F238E27FC236}">
                  <a16:creationId xmlns:a16="http://schemas.microsoft.com/office/drawing/2014/main" id="{C2D7ED25-0647-675F-71A0-46785EDC62C8}"/>
                </a:ext>
              </a:extLst>
            </p:cNvPr>
            <p:cNvGrpSpPr/>
            <p:nvPr/>
          </p:nvGrpSpPr>
          <p:grpSpPr>
            <a:xfrm>
              <a:off x="467564" y="1144562"/>
              <a:ext cx="2451100" cy="1983531"/>
              <a:chOff x="2953483" y="2787002"/>
              <a:chExt cx="2272618" cy="1846754"/>
            </a:xfrm>
          </p:grpSpPr>
          <p:pic>
            <p:nvPicPr>
              <p:cNvPr id="24" name="图片 23">
                <a:extLst>
                  <a:ext uri="{FF2B5EF4-FFF2-40B4-BE49-F238E27FC236}">
                    <a16:creationId xmlns:a16="http://schemas.microsoft.com/office/drawing/2014/main" id="{9741C5E4-3361-9A39-C313-9A5322513C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6802" y="3257880"/>
                <a:ext cx="1738871" cy="836406"/>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7CF76F0-5D5E-2C71-881A-D3B57459F628}"/>
                      </a:ext>
                    </a:extLst>
                  </p:cNvPr>
                  <p:cNvSpPr txBox="1"/>
                  <p:nvPr/>
                </p:nvSpPr>
                <p:spPr>
                  <a:xfrm>
                    <a:off x="4797762" y="3319203"/>
                    <a:ext cx="188422"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𝒮</m:t>
                          </m:r>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07CF76F0-5D5E-2C71-881A-D3B57459F628}"/>
                      </a:ext>
                    </a:extLst>
                  </p:cNvPr>
                  <p:cNvSpPr txBox="1">
                    <a:spLocks noRot="1" noChangeAspect="1" noMove="1" noResize="1" noEditPoints="1" noAdjustHandles="1" noChangeArrowheads="1" noChangeShapeType="1" noTextEdit="1"/>
                  </p:cNvSpPr>
                  <p:nvPr/>
                </p:nvSpPr>
                <p:spPr>
                  <a:xfrm>
                    <a:off x="4797762" y="3319203"/>
                    <a:ext cx="188422" cy="246221"/>
                  </a:xfrm>
                  <a:prstGeom prst="rect">
                    <a:avLst/>
                  </a:prstGeom>
                  <a:blipFill>
                    <a:blip r:embed="rId9"/>
                    <a:stretch>
                      <a:fillRect r="-3030"/>
                    </a:stretch>
                  </a:blipFill>
                </p:spPr>
                <p:txBody>
                  <a:bodyPr/>
                  <a:lstStyle/>
                  <a:p>
                    <a:r>
                      <a:rPr lang="zh-CN" altLang="en-US">
                        <a:noFill/>
                      </a:rPr>
                      <a:t> </a:t>
                    </a:r>
                  </a:p>
                </p:txBody>
              </p:sp>
            </mc:Fallback>
          </mc:AlternateContent>
          <p:cxnSp>
            <p:nvCxnSpPr>
              <p:cNvPr id="26" name="直接箭头连接符 25">
                <a:extLst>
                  <a:ext uri="{FF2B5EF4-FFF2-40B4-BE49-F238E27FC236}">
                    <a16:creationId xmlns:a16="http://schemas.microsoft.com/office/drawing/2014/main" id="{00F68855-D3F5-8CB0-B1E8-1F4DC907FCE6}"/>
                  </a:ext>
                </a:extLst>
              </p:cNvPr>
              <p:cNvCxnSpPr>
                <a:cxnSpLocks/>
              </p:cNvCxnSpPr>
              <p:nvPr/>
            </p:nvCxnSpPr>
            <p:spPr>
              <a:xfrm flipV="1">
                <a:off x="3616592" y="2973658"/>
                <a:ext cx="0" cy="405812"/>
              </a:xfrm>
              <a:prstGeom prst="straightConnector1">
                <a:avLst/>
              </a:prstGeom>
              <a:ln w="1905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781DA9E-9CB0-C11A-CFA4-7BA4C1DDFD8A}"/>
                  </a:ext>
                </a:extLst>
              </p:cNvPr>
              <p:cNvCxnSpPr>
                <a:cxnSpLocks/>
              </p:cNvCxnSpPr>
              <p:nvPr/>
            </p:nvCxnSpPr>
            <p:spPr>
              <a:xfrm flipH="1">
                <a:off x="3209311" y="3926057"/>
                <a:ext cx="410263" cy="463320"/>
              </a:xfrm>
              <a:prstGeom prst="straightConnector1">
                <a:avLst/>
              </a:prstGeom>
              <a:ln w="1905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41578DB-27F4-49DF-5349-7913B1195727}"/>
                  </a:ext>
                </a:extLst>
              </p:cNvPr>
              <p:cNvCxnSpPr>
                <a:cxnSpLocks/>
              </p:cNvCxnSpPr>
              <p:nvPr/>
            </p:nvCxnSpPr>
            <p:spPr>
              <a:xfrm flipV="1">
                <a:off x="4345038" y="3926057"/>
                <a:ext cx="641146" cy="904"/>
              </a:xfrm>
              <a:prstGeom prst="straightConnector1">
                <a:avLst/>
              </a:prstGeom>
              <a:ln w="1905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E51AFB5-1249-5A45-FA3A-148185F9ABF0}"/>
                      </a:ext>
                    </a:extLst>
                  </p:cNvPr>
                  <p:cNvSpPr txBox="1"/>
                  <p:nvPr/>
                </p:nvSpPr>
                <p:spPr>
                  <a:xfrm>
                    <a:off x="2989477" y="4387535"/>
                    <a:ext cx="280223"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000" i="1" smtClean="0">
                                  <a:latin typeface="Cambria Math" panose="02040503050406030204" pitchFamily="18" charset="0"/>
                                </a:rPr>
                              </m:ctrlPr>
                            </m:sSupPr>
                            <m:e>
                              <m:r>
                                <a:rPr lang="en-US" altLang="zh-CN" sz="1000" b="0" i="1" smtClean="0">
                                  <a:latin typeface="Cambria Math" panose="02040503050406030204" pitchFamily="18" charset="0"/>
                                </a:rPr>
                                <m:t>𝑥</m:t>
                              </m:r>
                            </m:e>
                            <m:sup>
                              <m:r>
                                <a:rPr lang="en-US" altLang="zh-CN" sz="1000" i="1">
                                  <a:latin typeface="Cambria Math" panose="02040503050406030204" pitchFamily="18" charset="0"/>
                                </a:rPr>
                                <m:t>1</m:t>
                              </m:r>
                            </m:sup>
                          </m:sSup>
                        </m:oMath>
                      </m:oMathPara>
                    </a14:m>
                    <a:endParaRPr lang="en-US" altLang="zh-CN" sz="1000" b="0" dirty="0">
                      <a:latin typeface="Times New Roman" panose="02020603050405020304" pitchFamily="18" charset="0"/>
                      <a:cs typeface="Times New Roman" panose="02020603050405020304" pitchFamily="18" charset="0"/>
                    </a:endParaRPr>
                  </a:p>
                </p:txBody>
              </p:sp>
            </mc:Choice>
            <mc:Fallback xmlns="">
              <p:sp>
                <p:nvSpPr>
                  <p:cNvPr id="154" name="文本框 153">
                    <a:extLst>
                      <a:ext uri="{FF2B5EF4-FFF2-40B4-BE49-F238E27FC236}">
                        <a16:creationId xmlns:a16="http://schemas.microsoft.com/office/drawing/2014/main" id="{36149285-B645-6C79-7EE7-C687B6F54141}"/>
                      </a:ext>
                    </a:extLst>
                  </p:cNvPr>
                  <p:cNvSpPr txBox="1">
                    <a:spLocks noRot="1" noChangeAspect="1" noMove="1" noResize="1" noEditPoints="1" noAdjustHandles="1" noChangeArrowheads="1" noChangeShapeType="1" noTextEdit="1"/>
                  </p:cNvSpPr>
                  <p:nvPr/>
                </p:nvSpPr>
                <p:spPr>
                  <a:xfrm>
                    <a:off x="2989477" y="4387535"/>
                    <a:ext cx="280223" cy="246221"/>
                  </a:xfrm>
                  <a:prstGeom prst="rect">
                    <a:avLst/>
                  </a:prstGeom>
                  <a:blipFill>
                    <a:blip r:embed="rId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9BC36919-5DC0-76EE-8671-B75CC74B27B0}"/>
                      </a:ext>
                    </a:extLst>
                  </p:cNvPr>
                  <p:cNvSpPr txBox="1"/>
                  <p:nvPr/>
                </p:nvSpPr>
                <p:spPr>
                  <a:xfrm>
                    <a:off x="4945878" y="3802946"/>
                    <a:ext cx="280223"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000" i="1" smtClean="0">
                                  <a:latin typeface="Cambria Math" panose="02040503050406030204" pitchFamily="18" charset="0"/>
                                </a:rPr>
                              </m:ctrlPr>
                            </m:sSupPr>
                            <m:e>
                              <m:r>
                                <a:rPr lang="en-US" altLang="zh-CN" sz="1000" b="0" i="1" smtClean="0">
                                  <a:latin typeface="Cambria Math" panose="02040503050406030204" pitchFamily="18" charset="0"/>
                                </a:rPr>
                                <m:t>𝑥</m:t>
                              </m:r>
                            </m:e>
                            <m:sup>
                              <m:r>
                                <a:rPr lang="en-US" altLang="zh-CN" sz="1000" b="0" i="1" smtClean="0">
                                  <a:latin typeface="Cambria Math" panose="02040503050406030204" pitchFamily="18" charset="0"/>
                                </a:rPr>
                                <m:t>2</m:t>
                              </m:r>
                            </m:sup>
                          </m:sSup>
                        </m:oMath>
                      </m:oMathPara>
                    </a14:m>
                    <a:endParaRPr lang="en-US" altLang="zh-CN" sz="1000" b="0" dirty="0">
                      <a:latin typeface="Times New Roman" panose="02020603050405020304" pitchFamily="18" charset="0"/>
                      <a:cs typeface="Times New Roman" panose="02020603050405020304" pitchFamily="18" charset="0"/>
                    </a:endParaRPr>
                  </a:p>
                </p:txBody>
              </p:sp>
            </mc:Choice>
            <mc:Fallback xmlns="">
              <p:sp>
                <p:nvSpPr>
                  <p:cNvPr id="155" name="文本框 154">
                    <a:extLst>
                      <a:ext uri="{FF2B5EF4-FFF2-40B4-BE49-F238E27FC236}">
                        <a16:creationId xmlns:a16="http://schemas.microsoft.com/office/drawing/2014/main" id="{B0F70E26-44AD-2F56-DAB4-8EF59E1CCF3E}"/>
                      </a:ext>
                    </a:extLst>
                  </p:cNvPr>
                  <p:cNvSpPr txBox="1">
                    <a:spLocks noRot="1" noChangeAspect="1" noMove="1" noResize="1" noEditPoints="1" noAdjustHandles="1" noChangeArrowheads="1" noChangeShapeType="1" noTextEdit="1"/>
                  </p:cNvSpPr>
                  <p:nvPr/>
                </p:nvSpPr>
                <p:spPr>
                  <a:xfrm>
                    <a:off x="4945878" y="3802946"/>
                    <a:ext cx="280223" cy="246221"/>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2CCE246-6E01-40A9-A006-F5A7DB63F602}"/>
                      </a:ext>
                    </a:extLst>
                  </p:cNvPr>
                  <p:cNvSpPr txBox="1"/>
                  <p:nvPr/>
                </p:nvSpPr>
                <p:spPr>
                  <a:xfrm>
                    <a:off x="3543993" y="2787002"/>
                    <a:ext cx="280223"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000" i="1" smtClean="0">
                                  <a:latin typeface="Cambria Math" panose="02040503050406030204" pitchFamily="18" charset="0"/>
                                </a:rPr>
                              </m:ctrlPr>
                            </m:sSupPr>
                            <m:e>
                              <m:r>
                                <a:rPr lang="en-US" altLang="zh-CN" sz="1000" b="0" i="1" smtClean="0">
                                  <a:latin typeface="Cambria Math" panose="02040503050406030204" pitchFamily="18" charset="0"/>
                                </a:rPr>
                                <m:t>𝑥</m:t>
                              </m:r>
                            </m:e>
                            <m:sup>
                              <m:r>
                                <a:rPr lang="en-US" altLang="zh-CN" sz="1000" b="0" i="1" smtClean="0">
                                  <a:latin typeface="Cambria Math" panose="02040503050406030204" pitchFamily="18" charset="0"/>
                                </a:rPr>
                                <m:t>3</m:t>
                              </m:r>
                            </m:sup>
                          </m:sSup>
                        </m:oMath>
                      </m:oMathPara>
                    </a14:m>
                    <a:endParaRPr lang="en-US" altLang="zh-CN" sz="1000" b="0" dirty="0">
                      <a:latin typeface="Times New Roman" panose="02020603050405020304" pitchFamily="18" charset="0"/>
                      <a:cs typeface="Times New Roman" panose="02020603050405020304" pitchFamily="18" charset="0"/>
                    </a:endParaRPr>
                  </a:p>
                </p:txBody>
              </p:sp>
            </mc:Choice>
            <mc:Fallback xmlns="">
              <p:sp>
                <p:nvSpPr>
                  <p:cNvPr id="156" name="文本框 155">
                    <a:extLst>
                      <a:ext uri="{FF2B5EF4-FFF2-40B4-BE49-F238E27FC236}">
                        <a16:creationId xmlns:a16="http://schemas.microsoft.com/office/drawing/2014/main" id="{403A8C06-4DFB-AA8B-B75C-A0C651591160}"/>
                      </a:ext>
                    </a:extLst>
                  </p:cNvPr>
                  <p:cNvSpPr txBox="1">
                    <a:spLocks noRot="1" noChangeAspect="1" noMove="1" noResize="1" noEditPoints="1" noAdjustHandles="1" noChangeArrowheads="1" noChangeShapeType="1" noTextEdit="1"/>
                  </p:cNvSpPr>
                  <p:nvPr/>
                </p:nvSpPr>
                <p:spPr>
                  <a:xfrm>
                    <a:off x="3543993" y="2787002"/>
                    <a:ext cx="280223" cy="246221"/>
                  </a:xfrm>
                  <a:prstGeom prst="rect">
                    <a:avLst/>
                  </a:prstGeom>
                  <a:blipFill>
                    <a:blip r:embed="rId64"/>
                    <a:stretch>
                      <a:fillRect/>
                    </a:stretch>
                  </a:blipFill>
                </p:spPr>
                <p:txBody>
                  <a:bodyPr/>
                  <a:lstStyle/>
                  <a:p>
                    <a:r>
                      <a:rPr lang="zh-CN" altLang="en-US">
                        <a:noFill/>
                      </a:rPr>
                      <a:t> </a:t>
                    </a:r>
                  </a:p>
                </p:txBody>
              </p:sp>
            </mc:Fallback>
          </mc:AlternateContent>
          <p:cxnSp>
            <p:nvCxnSpPr>
              <p:cNvPr id="36" name="直接连接符 35">
                <a:extLst>
                  <a:ext uri="{FF2B5EF4-FFF2-40B4-BE49-F238E27FC236}">
                    <a16:creationId xmlns:a16="http://schemas.microsoft.com/office/drawing/2014/main" id="{27C273B3-B76C-3C9E-5E46-F4FEC784A32E}"/>
                  </a:ext>
                </a:extLst>
              </p:cNvPr>
              <p:cNvCxnSpPr>
                <a:cxnSpLocks/>
              </p:cNvCxnSpPr>
              <p:nvPr/>
            </p:nvCxnSpPr>
            <p:spPr>
              <a:xfrm flipV="1">
                <a:off x="4674153" y="3464233"/>
                <a:ext cx="155976" cy="51812"/>
              </a:xfrm>
              <a:prstGeom prst="line">
                <a:avLst/>
              </a:prstGeom>
              <a:ln w="19050"/>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748D5294-ECB0-D8C5-DD65-B0A3BA45FFA6}"/>
                      </a:ext>
                    </a:extLst>
                  </p:cNvPr>
                  <p:cNvSpPr txBox="1"/>
                  <p:nvPr/>
                </p:nvSpPr>
                <p:spPr>
                  <a:xfrm>
                    <a:off x="4063698" y="3650761"/>
                    <a:ext cx="243887"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000" b="0" i="1" smtClean="0">
                              <a:latin typeface="Cambria Math" panose="02040503050406030204" pitchFamily="18" charset="0"/>
                            </a:rPr>
                            <m:t>ℬ</m:t>
                          </m:r>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748D5294-ECB0-D8C5-DD65-B0A3BA45FFA6}"/>
                      </a:ext>
                    </a:extLst>
                  </p:cNvPr>
                  <p:cNvSpPr txBox="1">
                    <a:spLocks noRot="1" noChangeAspect="1" noMove="1" noResize="1" noEditPoints="1" noAdjustHandles="1" noChangeArrowheads="1" noChangeShapeType="1" noTextEdit="1"/>
                  </p:cNvSpPr>
                  <p:nvPr/>
                </p:nvSpPr>
                <p:spPr>
                  <a:xfrm>
                    <a:off x="4063698" y="3650761"/>
                    <a:ext cx="243887" cy="246221"/>
                  </a:xfrm>
                  <a:prstGeom prst="rect">
                    <a:avLst/>
                  </a:prstGeom>
                  <a:blipFill>
                    <a:blip r:embed="rId65"/>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5AFF64F9-A1D1-570F-06C7-D9CFA69D4EBB}"/>
                  </a:ext>
                </a:extLst>
              </p:cNvPr>
              <p:cNvCxnSpPr>
                <a:cxnSpLocks/>
              </p:cNvCxnSpPr>
              <p:nvPr/>
            </p:nvCxnSpPr>
            <p:spPr>
              <a:xfrm>
                <a:off x="4488256" y="3257880"/>
                <a:ext cx="0" cy="545926"/>
              </a:xfrm>
              <a:prstGeom prst="straightConnector1">
                <a:avLst/>
              </a:prstGeom>
              <a:ln w="25400">
                <a:solidFill>
                  <a:schemeClr val="accent2"/>
                </a:solidFill>
                <a:tailEnd type="triangle" w="med" len="lg"/>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39" name="文本框 64">
                    <a:extLst>
                      <a:ext uri="{FF2B5EF4-FFF2-40B4-BE49-F238E27FC236}">
                        <a16:creationId xmlns:a16="http://schemas.microsoft.com/office/drawing/2014/main" id="{353CD26E-868F-50E2-27C3-84EC83AFE528}"/>
                      </a:ext>
                    </a:extLst>
                  </p:cNvPr>
                  <p:cNvSpPr txBox="1"/>
                  <p:nvPr/>
                </p:nvSpPr>
                <p:spPr>
                  <a:xfrm>
                    <a:off x="4414827" y="3095761"/>
                    <a:ext cx="352424" cy="246221"/>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sz="10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𝑭</m:t>
                          </m:r>
                        </m:oMath>
                      </m:oMathPara>
                    </a14:m>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34" name="文本框 64">
                    <a:extLst>
                      <a:ext uri="{FF2B5EF4-FFF2-40B4-BE49-F238E27FC236}">
                        <a16:creationId xmlns:a16="http://schemas.microsoft.com/office/drawing/2014/main" id="{CCC1A147-28D8-3177-15F7-CAFFFA4E3DCB}"/>
                      </a:ext>
                    </a:extLst>
                  </p:cNvPr>
                  <p:cNvSpPr txBox="1">
                    <a:spLocks noRot="1" noChangeAspect="1" noMove="1" noResize="1" noEditPoints="1" noAdjustHandles="1" noChangeArrowheads="1" noChangeShapeType="1" noTextEdit="1"/>
                  </p:cNvSpPr>
                  <p:nvPr/>
                </p:nvSpPr>
                <p:spPr>
                  <a:xfrm>
                    <a:off x="4414827" y="3095761"/>
                    <a:ext cx="352424" cy="246221"/>
                  </a:xfrm>
                  <a:prstGeom prst="rect">
                    <a:avLst/>
                  </a:prstGeom>
                  <a:blipFill>
                    <a:blip r:embed="rId66"/>
                    <a:stretch>
                      <a:fillRect/>
                    </a:stretch>
                  </a:blipFill>
                </p:spPr>
                <p:txBody>
                  <a:bodyPr/>
                  <a:lstStyle/>
                  <a:p>
                    <a:r>
                      <a:rPr lang="zh-CN" altLang="en-US">
                        <a:noFill/>
                      </a:rPr>
                      <a:t> </a:t>
                    </a:r>
                  </a:p>
                </p:txBody>
              </p:sp>
            </mc:Fallback>
          </mc:AlternateContent>
          <p:cxnSp>
            <p:nvCxnSpPr>
              <p:cNvPr id="40" name="直接连接符 39">
                <a:extLst>
                  <a:ext uri="{FF2B5EF4-FFF2-40B4-BE49-F238E27FC236}">
                    <a16:creationId xmlns:a16="http://schemas.microsoft.com/office/drawing/2014/main" id="{B00A468C-BAC8-53BD-9020-3EB809D420F8}"/>
                  </a:ext>
                </a:extLst>
              </p:cNvPr>
              <p:cNvCxnSpPr>
                <a:cxnSpLocks/>
              </p:cNvCxnSpPr>
              <p:nvPr/>
            </p:nvCxnSpPr>
            <p:spPr>
              <a:xfrm>
                <a:off x="3610284" y="3926057"/>
                <a:ext cx="207069"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28">
                    <a:extLst>
                      <a:ext uri="{FF2B5EF4-FFF2-40B4-BE49-F238E27FC236}">
                        <a16:creationId xmlns:a16="http://schemas.microsoft.com/office/drawing/2014/main" id="{C554B09F-94B4-691A-877A-8E2694810C02}"/>
                      </a:ext>
                    </a:extLst>
                  </p:cNvPr>
                  <p:cNvSpPr txBox="1"/>
                  <p:nvPr/>
                </p:nvSpPr>
                <p:spPr>
                  <a:xfrm>
                    <a:off x="3497024" y="3938747"/>
                    <a:ext cx="287530" cy="246221"/>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1000" b="1"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𝑶</m:t>
                          </m:r>
                        </m:oMath>
                      </m:oMathPara>
                    </a14:m>
                    <a:endParaRPr lang="zh-CN" sz="1000" b="1"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162" name="文本框 28">
                    <a:extLst>
                      <a:ext uri="{FF2B5EF4-FFF2-40B4-BE49-F238E27FC236}">
                        <a16:creationId xmlns:a16="http://schemas.microsoft.com/office/drawing/2014/main" id="{98C33ADE-265A-8611-ACD3-2B1EB3DB4557}"/>
                      </a:ext>
                    </a:extLst>
                  </p:cNvPr>
                  <p:cNvSpPr txBox="1">
                    <a:spLocks noRot="1" noChangeAspect="1" noMove="1" noResize="1" noEditPoints="1" noAdjustHandles="1" noChangeArrowheads="1" noChangeShapeType="1" noTextEdit="1"/>
                  </p:cNvSpPr>
                  <p:nvPr/>
                </p:nvSpPr>
                <p:spPr>
                  <a:xfrm>
                    <a:off x="3497024" y="3938747"/>
                    <a:ext cx="287530" cy="246221"/>
                  </a:xfrm>
                  <a:prstGeom prst="rect">
                    <a:avLst/>
                  </a:prstGeom>
                  <a:blipFill>
                    <a:blip r:embed="rId67"/>
                    <a:stretch>
                      <a:fillRect/>
                    </a:stretch>
                  </a:blipFill>
                </p:spPr>
                <p:txBody>
                  <a:bodyPr/>
                  <a:lstStyle/>
                  <a:p>
                    <a:r>
                      <a:rPr lang="zh-CN" altLang="en-US">
                        <a:noFill/>
                      </a:rPr>
                      <a:t> </a:t>
                    </a:r>
                  </a:p>
                </p:txBody>
              </p:sp>
            </mc:Fallback>
          </mc:AlternateContent>
          <p:cxnSp>
            <p:nvCxnSpPr>
              <p:cNvPr id="42" name="直接连接符 41">
                <a:extLst>
                  <a:ext uri="{FF2B5EF4-FFF2-40B4-BE49-F238E27FC236}">
                    <a16:creationId xmlns:a16="http://schemas.microsoft.com/office/drawing/2014/main" id="{0F99615F-9628-A702-C04C-0E7F2BA26572}"/>
                  </a:ext>
                </a:extLst>
              </p:cNvPr>
              <p:cNvCxnSpPr>
                <a:cxnSpLocks/>
              </p:cNvCxnSpPr>
              <p:nvPr/>
            </p:nvCxnSpPr>
            <p:spPr>
              <a:xfrm flipH="1" flipV="1">
                <a:off x="3617595" y="3810000"/>
                <a:ext cx="309" cy="11605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1C176A4-CAE0-BFD5-B2E5-E981E4D47BA4}"/>
                      </a:ext>
                    </a:extLst>
                  </p:cNvPr>
                  <p:cNvSpPr txBox="1"/>
                  <p:nvPr/>
                </p:nvSpPr>
                <p:spPr>
                  <a:xfrm>
                    <a:off x="2953483" y="3301980"/>
                    <a:ext cx="255828" cy="24622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en-US" altLang="zh-CN" sz="1000" b="1" i="1" smtClean="0">
                                  <a:latin typeface="Cambria Math" panose="02040503050406030204" pitchFamily="18" charset="0"/>
                                </a:rPr>
                              </m:ctrlPr>
                            </m:accPr>
                            <m:e>
                              <m:r>
                                <a:rPr lang="en-US" altLang="zh-CN" sz="1000" b="1" i="1">
                                  <a:latin typeface="Cambria Math" panose="02040503050406030204" pitchFamily="18" charset="0"/>
                                </a:rPr>
                                <m:t>𝒖</m:t>
                              </m:r>
                            </m:e>
                          </m:acc>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164" name="文本框 163">
                    <a:extLst>
                      <a:ext uri="{FF2B5EF4-FFF2-40B4-BE49-F238E27FC236}">
                        <a16:creationId xmlns:a16="http://schemas.microsoft.com/office/drawing/2014/main" id="{7393B599-657F-58A5-D4F4-47BC46EDE2F9}"/>
                      </a:ext>
                    </a:extLst>
                  </p:cNvPr>
                  <p:cNvSpPr txBox="1">
                    <a:spLocks noRot="1" noChangeAspect="1" noMove="1" noResize="1" noEditPoints="1" noAdjustHandles="1" noChangeArrowheads="1" noChangeShapeType="1" noTextEdit="1"/>
                  </p:cNvSpPr>
                  <p:nvPr/>
                </p:nvSpPr>
                <p:spPr>
                  <a:xfrm>
                    <a:off x="2953483" y="3301980"/>
                    <a:ext cx="255828" cy="246221"/>
                  </a:xfrm>
                  <a:prstGeom prst="rect">
                    <a:avLst/>
                  </a:prstGeom>
                  <a:blipFill>
                    <a:blip r:embed="rId68"/>
                    <a:stretch>
                      <a:fillRect/>
                    </a:stretch>
                  </a:blipFill>
                </p:spPr>
                <p:txBody>
                  <a:bodyPr/>
                  <a:lstStyle/>
                  <a:p>
                    <a:r>
                      <a:rPr lang="zh-CN" altLang="en-US">
                        <a:noFill/>
                      </a:rPr>
                      <a:t> </a:t>
                    </a:r>
                  </a:p>
                </p:txBody>
              </p:sp>
            </mc:Fallback>
          </mc:AlternateContent>
          <p:cxnSp>
            <p:nvCxnSpPr>
              <p:cNvPr id="44" name="直接连接符 43">
                <a:extLst>
                  <a:ext uri="{FF2B5EF4-FFF2-40B4-BE49-F238E27FC236}">
                    <a16:creationId xmlns:a16="http://schemas.microsoft.com/office/drawing/2014/main" id="{7C4181AA-53EE-B5DC-789A-9C7DD26C12E1}"/>
                  </a:ext>
                </a:extLst>
              </p:cNvPr>
              <p:cNvCxnSpPr>
                <a:cxnSpLocks/>
              </p:cNvCxnSpPr>
              <p:nvPr/>
            </p:nvCxnSpPr>
            <p:spPr>
              <a:xfrm>
                <a:off x="3147219" y="3425091"/>
                <a:ext cx="211179" cy="78284"/>
              </a:xfrm>
              <a:prstGeom prst="line">
                <a:avLst/>
              </a:prstGeom>
              <a:ln w="19050"/>
            </p:spPr>
            <p:style>
              <a:lnRef idx="2">
                <a:schemeClr val="accent2"/>
              </a:lnRef>
              <a:fillRef idx="0">
                <a:schemeClr val="accent2"/>
              </a:fillRef>
              <a:effectRef idx="1">
                <a:schemeClr val="accent2"/>
              </a:effectRef>
              <a:fontRef idx="minor">
                <a:schemeClr val="tx1"/>
              </a:fontRef>
            </p:style>
          </p:cxnSp>
        </p:grpSp>
        <p:sp>
          <p:nvSpPr>
            <p:cNvPr id="11" name="TextBox 19">
              <a:extLst>
                <a:ext uri="{FF2B5EF4-FFF2-40B4-BE49-F238E27FC236}">
                  <a16:creationId xmlns:a16="http://schemas.microsoft.com/office/drawing/2014/main" id="{9DC27005-A5C1-AFED-7406-9D276A0A09B6}"/>
                </a:ext>
              </a:extLst>
            </p:cNvPr>
            <p:cNvSpPr txBox="1"/>
            <p:nvPr/>
          </p:nvSpPr>
          <p:spPr>
            <a:xfrm>
              <a:off x="465185" y="597216"/>
              <a:ext cx="1007198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难题三：如何构建优化列式并进行灵敏度分析，使得设计进程自动化？</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71" name="组合 70">
            <a:extLst>
              <a:ext uri="{FF2B5EF4-FFF2-40B4-BE49-F238E27FC236}">
                <a16:creationId xmlns:a16="http://schemas.microsoft.com/office/drawing/2014/main" id="{787FA5E4-3C0F-8FD9-D27A-D16CF6198A5F}"/>
              </a:ext>
            </a:extLst>
          </p:cNvPr>
          <p:cNvGrpSpPr/>
          <p:nvPr/>
        </p:nvGrpSpPr>
        <p:grpSpPr>
          <a:xfrm>
            <a:off x="2946423" y="1149681"/>
            <a:ext cx="2912420" cy="2132684"/>
            <a:chOff x="2946423" y="1149681"/>
            <a:chExt cx="2912420" cy="2132684"/>
          </a:xfrm>
        </p:grpSpPr>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2211A65-2BB0-C040-970F-BAC406C6EBA8}"/>
                    </a:ext>
                  </a:extLst>
                </p:cNvPr>
                <p:cNvSpPr txBox="1"/>
                <p:nvPr/>
              </p:nvSpPr>
              <p:spPr>
                <a:xfrm>
                  <a:off x="2946423" y="1484895"/>
                  <a:ext cx="291242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z="1400" smtClean="0">
                            <a:solidFill>
                              <a:schemeClr val="tx1"/>
                            </a:solidFill>
                            <a:latin typeface="Cambria Math" panose="02040503050406030204" pitchFamily="18" charset="0"/>
                          </a:rPr>
                          <m:t>ℬ</m:t>
                        </m:r>
                        <m:d>
                          <m:dPr>
                            <m:ctrlPr>
                              <a:rPr lang="zh-CN" altLang="en-US" sz="1400" i="1">
                                <a:solidFill>
                                  <a:schemeClr val="tx1"/>
                                </a:solidFill>
                                <a:latin typeface="Cambria Math" panose="02040503050406030204" pitchFamily="18" charset="0"/>
                              </a:rPr>
                            </m:ctrlPr>
                          </m:dPr>
                          <m:e>
                            <m:r>
                              <a:rPr lang="zh-CN" altLang="en-US" sz="1400" b="1" i="1">
                                <a:solidFill>
                                  <a:schemeClr val="tx1"/>
                                </a:solidFill>
                                <a:latin typeface="Cambria Math" panose="02040503050406030204" pitchFamily="18" charset="0"/>
                              </a:rPr>
                              <m:t>𝑫</m:t>
                            </m:r>
                            <m:r>
                              <a:rPr lang="zh-CN" altLang="en-US" sz="1400" b="0" i="0">
                                <a:solidFill>
                                  <a:schemeClr val="tx1"/>
                                </a:solidFill>
                                <a:latin typeface="Cambria Math" panose="02040503050406030204" pitchFamily="18" charset="0"/>
                              </a:rPr>
                              <m:t>,</m:t>
                            </m:r>
                            <m:r>
                              <a:rPr lang="zh-CN" altLang="en-US" sz="1400" b="0" i="1">
                                <a:solidFill>
                                  <a:schemeClr val="tx1"/>
                                </a:solidFill>
                                <a:latin typeface="Cambria Math" panose="02040503050406030204" pitchFamily="18" charset="0"/>
                              </a:rPr>
                              <m:t>𝑡</m:t>
                            </m:r>
                          </m:e>
                        </m:d>
                        <m:r>
                          <a:rPr lang="zh-CN" altLang="en-US" sz="1400" b="0" i="0">
                            <a:solidFill>
                              <a:schemeClr val="tx1"/>
                            </a:solidFill>
                            <a:latin typeface="Cambria Math" panose="02040503050406030204" pitchFamily="18" charset="0"/>
                          </a:rPr>
                          <m:t>=</m:t>
                        </m:r>
                        <m:r>
                          <a:rPr lang="zh-CN" altLang="en-US" sz="1400" b="0" i="0">
                            <a:solidFill>
                              <a:schemeClr val="tx1"/>
                            </a:solidFill>
                            <a:latin typeface="Cambria Math" panose="02040503050406030204" pitchFamily="18" charset="0"/>
                          </a:rPr>
                          <m:t>𝒮</m:t>
                        </m:r>
                        <m:d>
                          <m:dPr>
                            <m:ctrlPr>
                              <a:rPr lang="zh-CN" altLang="en-US" sz="1400" b="0" i="1">
                                <a:solidFill>
                                  <a:schemeClr val="tx1"/>
                                </a:solidFill>
                                <a:latin typeface="Cambria Math" panose="02040503050406030204" pitchFamily="18" charset="0"/>
                              </a:rPr>
                            </m:ctrlPr>
                          </m:dPr>
                          <m:e>
                            <m:r>
                              <a:rPr lang="zh-CN" altLang="en-US" sz="1400" b="1" i="1">
                                <a:solidFill>
                                  <a:schemeClr val="tx1"/>
                                </a:solidFill>
                                <a:latin typeface="Cambria Math" panose="02040503050406030204" pitchFamily="18" charset="0"/>
                              </a:rPr>
                              <m:t>𝑫</m:t>
                            </m:r>
                          </m:e>
                        </m:d>
                        <m:r>
                          <a:rPr lang="zh-CN" altLang="en-US" sz="1400" b="0" i="0">
                            <a:solidFill>
                              <a:schemeClr val="tx1"/>
                            </a:solidFill>
                            <a:latin typeface="Cambria Math" panose="02040503050406030204" pitchFamily="18" charset="0"/>
                          </a:rPr>
                          <m:t> ×</m:t>
                        </m:r>
                        <m:d>
                          <m:dPr>
                            <m:begChr m:val="["/>
                            <m:endChr m:val="]"/>
                            <m:sepChr m:val=","/>
                            <m:ctrlPr>
                              <a:rPr lang="zh-CN" altLang="en-US" sz="1400" b="0" i="1">
                                <a:solidFill>
                                  <a:schemeClr val="tx1"/>
                                </a:solidFill>
                                <a:latin typeface="Cambria Math" panose="02040503050406030204" pitchFamily="18" charset="0"/>
                              </a:rPr>
                            </m:ctrlPr>
                          </m:dPr>
                          <m:e>
                            <m:r>
                              <a:rPr lang="zh-CN" altLang="en-US" sz="1400" b="0" i="0">
                                <a:solidFill>
                                  <a:schemeClr val="tx1"/>
                                </a:solidFill>
                                <a:latin typeface="Cambria Math" panose="02040503050406030204" pitchFamily="18" charset="0"/>
                              </a:rPr>
                              <m:t>−</m:t>
                            </m:r>
                            <m:f>
                              <m:fPr>
                                <m:type m:val="lin"/>
                                <m:ctrlPr>
                                  <a:rPr lang="zh-CN" altLang="en-US" sz="1400" i="1">
                                    <a:latin typeface="Cambria Math" panose="02040503050406030204" pitchFamily="18" charset="0"/>
                                  </a:rPr>
                                </m:ctrlPr>
                              </m:fPr>
                              <m:num>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𝑡</m:t>
                                    </m:r>
                                  </m:e>
                                </m:acc>
                              </m:num>
                              <m:den>
                                <m:r>
                                  <a:rPr lang="zh-CN" altLang="en-US" sz="1400">
                                    <a:latin typeface="Cambria Math" panose="02040503050406030204" pitchFamily="18" charset="0"/>
                                  </a:rPr>
                                  <m:t>2</m:t>
                                </m:r>
                              </m:den>
                            </m:f>
                          </m:e>
                          <m:e>
                            <m:f>
                              <m:fPr>
                                <m:type m:val="lin"/>
                                <m:ctrlPr>
                                  <a:rPr lang="zh-CN" altLang="en-US" sz="1400" b="0" i="1">
                                    <a:solidFill>
                                      <a:schemeClr val="tx1"/>
                                    </a:solidFill>
                                    <a:latin typeface="Cambria Math" panose="02040503050406030204" pitchFamily="18" charset="0"/>
                                  </a:rPr>
                                </m:ctrlPr>
                              </m:fPr>
                              <m:num>
                                <m:acc>
                                  <m:accPr>
                                    <m:chr m:val="̅"/>
                                    <m:ctrlPr>
                                      <a:rPr lang="zh-CN" altLang="en-US" sz="1400" b="0" i="1">
                                        <a:solidFill>
                                          <a:schemeClr val="tx1"/>
                                        </a:solidFill>
                                        <a:latin typeface="Cambria Math" panose="02040503050406030204" pitchFamily="18" charset="0"/>
                                      </a:rPr>
                                    </m:ctrlPr>
                                  </m:accPr>
                                  <m:e>
                                    <m:r>
                                      <a:rPr lang="zh-CN" altLang="en-US" sz="1400" b="0" i="1">
                                        <a:solidFill>
                                          <a:schemeClr val="tx1"/>
                                        </a:solidFill>
                                        <a:latin typeface="Cambria Math" panose="02040503050406030204" pitchFamily="18" charset="0"/>
                                      </a:rPr>
                                      <m:t>𝑡</m:t>
                                    </m:r>
                                  </m:e>
                                </m:acc>
                              </m:num>
                              <m:den>
                                <m:r>
                                  <a:rPr lang="zh-CN" altLang="en-US" sz="1400" b="0" i="0">
                                    <a:solidFill>
                                      <a:schemeClr val="tx1"/>
                                    </a:solidFill>
                                    <a:latin typeface="Cambria Math" panose="02040503050406030204" pitchFamily="18" charset="0"/>
                                  </a:rPr>
                                  <m:t>2</m:t>
                                </m:r>
                              </m:den>
                            </m:f>
                          </m:e>
                        </m:d>
                      </m:oMath>
                    </m:oMathPara>
                  </a14:m>
                  <a:endParaRPr lang="zh-CN" altLang="en-US" sz="1400" dirty="0">
                    <a:solidFill>
                      <a:schemeClr val="tx1"/>
                    </a:solidFill>
                  </a:endParaRPr>
                </a:p>
              </p:txBody>
            </p:sp>
          </mc:Choice>
          <mc:Fallback xmlns="">
            <p:sp>
              <p:nvSpPr>
                <p:cNvPr id="64" name="文本框 63">
                  <a:extLst>
                    <a:ext uri="{FF2B5EF4-FFF2-40B4-BE49-F238E27FC236}">
                      <a16:creationId xmlns:a16="http://schemas.microsoft.com/office/drawing/2014/main" id="{12211A65-2BB0-C040-970F-BAC406C6EBA8}"/>
                    </a:ext>
                  </a:extLst>
                </p:cNvPr>
                <p:cNvSpPr txBox="1">
                  <a:spLocks noRot="1" noChangeAspect="1" noMove="1" noResize="1" noEditPoints="1" noAdjustHandles="1" noChangeArrowheads="1" noChangeShapeType="1" noTextEdit="1"/>
                </p:cNvSpPr>
                <p:nvPr/>
              </p:nvSpPr>
              <p:spPr>
                <a:xfrm>
                  <a:off x="2946423" y="1484895"/>
                  <a:ext cx="2912420" cy="307777"/>
                </a:xfrm>
                <a:prstGeom prst="rect">
                  <a:avLst/>
                </a:prstGeom>
                <a:blipFill>
                  <a:blip r:embed="rId69"/>
                  <a:stretch>
                    <a:fillRect t="-96000" b="-15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43A4F6C-3FD9-2438-42F6-F1DD2E3A4407}"/>
                    </a:ext>
                  </a:extLst>
                </p:cNvPr>
                <p:cNvSpPr txBox="1"/>
                <p:nvPr/>
              </p:nvSpPr>
              <p:spPr>
                <a:xfrm>
                  <a:off x="2960318" y="1731317"/>
                  <a:ext cx="2215483" cy="5365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z="1400" smtClean="0">
                            <a:solidFill>
                              <a:schemeClr val="tx1"/>
                            </a:solidFill>
                            <a:latin typeface="Cambria Math" panose="02040503050406030204" pitchFamily="18" charset="0"/>
                          </a:rPr>
                          <m:t>𝜕</m:t>
                        </m:r>
                        <m:r>
                          <a:rPr lang="zh-CN" altLang="en-US" sz="1400" i="0">
                            <a:solidFill>
                              <a:schemeClr val="tx1"/>
                            </a:solidFill>
                            <a:latin typeface="Cambria Math" panose="02040503050406030204" pitchFamily="18" charset="0"/>
                          </a:rPr>
                          <m:t>ℬ</m:t>
                        </m:r>
                        <m:d>
                          <m:dPr>
                            <m:ctrlPr>
                              <a:rPr lang="zh-CN" altLang="en-US" sz="1400" i="1">
                                <a:solidFill>
                                  <a:schemeClr val="tx1"/>
                                </a:solidFill>
                                <a:latin typeface="Cambria Math" panose="02040503050406030204" pitchFamily="18" charset="0"/>
                              </a:rPr>
                            </m:ctrlPr>
                          </m:dPr>
                          <m:e>
                            <m:r>
                              <a:rPr lang="zh-CN" altLang="en-US" sz="1400" b="1" i="1">
                                <a:latin typeface="Cambria Math" panose="02040503050406030204" pitchFamily="18" charset="0"/>
                              </a:rPr>
                              <m:t>𝑫</m:t>
                            </m:r>
                            <m:r>
                              <a:rPr lang="zh-CN" altLang="en-US" sz="1400" i="0">
                                <a:solidFill>
                                  <a:schemeClr val="tx1"/>
                                </a:solidFill>
                                <a:latin typeface="Cambria Math" panose="02040503050406030204" pitchFamily="18" charset="0"/>
                              </a:rPr>
                              <m:t>,</m:t>
                            </m:r>
                            <m:r>
                              <a:rPr lang="zh-CN" altLang="en-US" sz="1400" i="1">
                                <a:solidFill>
                                  <a:schemeClr val="tx1"/>
                                </a:solidFill>
                                <a:latin typeface="Cambria Math" panose="02040503050406030204" pitchFamily="18" charset="0"/>
                              </a:rPr>
                              <m:t>𝑡</m:t>
                            </m:r>
                          </m:e>
                        </m:d>
                        <m:r>
                          <a:rPr lang="zh-CN" altLang="en-US" sz="1400" i="0">
                            <a:solidFill>
                              <a:schemeClr val="tx1"/>
                            </a:solidFill>
                            <a:latin typeface="Cambria Math" panose="02040503050406030204" pitchFamily="18" charset="0"/>
                          </a:rPr>
                          <m:t>=</m:t>
                        </m:r>
                        <m:nary>
                          <m:naryPr>
                            <m:chr m:val="⋃"/>
                            <m:limLoc m:val="subSup"/>
                            <m:ctrlPr>
                              <a:rPr lang="zh-CN" altLang="en-US" sz="1400" i="1">
                                <a:solidFill>
                                  <a:schemeClr val="tx1"/>
                                </a:solidFill>
                                <a:latin typeface="Cambria Math" panose="02040503050406030204" pitchFamily="18" charset="0"/>
                              </a:rPr>
                            </m:ctrlPr>
                          </m:naryPr>
                          <m:sub>
                            <m:r>
                              <a:rPr lang="zh-CN" altLang="en-US" sz="1400" i="1">
                                <a:solidFill>
                                  <a:schemeClr val="tx1"/>
                                </a:solidFill>
                                <a:latin typeface="Cambria Math" panose="02040503050406030204" pitchFamily="18" charset="0"/>
                              </a:rPr>
                              <m:t>𝑖</m:t>
                            </m:r>
                            <m:r>
                              <a:rPr lang="zh-CN" altLang="en-US" sz="1400" i="0">
                                <a:solidFill>
                                  <a:schemeClr val="tx1"/>
                                </a:solidFill>
                                <a:latin typeface="Cambria Math" panose="02040503050406030204" pitchFamily="18" charset="0"/>
                              </a:rPr>
                              <m:t>=1</m:t>
                            </m:r>
                          </m:sub>
                          <m:sup>
                            <m:r>
                              <a:rPr lang="zh-CN" altLang="en-US" sz="1400" i="0">
                                <a:solidFill>
                                  <a:schemeClr val="tx1"/>
                                </a:solidFill>
                                <a:latin typeface="Cambria Math" panose="02040503050406030204" pitchFamily="18" charset="0"/>
                              </a:rPr>
                              <m:t>3</m:t>
                            </m:r>
                          </m:sup>
                          <m:e>
                            <m:sSub>
                              <m:sSubPr>
                                <m:ctrlPr>
                                  <a:rPr lang="zh-CN" altLang="en-US"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𝛤</m:t>
                                </m:r>
                              </m:e>
                              <m:sub>
                                <m:r>
                                  <a:rPr lang="zh-CN" altLang="en-US" sz="1400" i="1">
                                    <a:solidFill>
                                      <a:schemeClr val="tx1"/>
                                    </a:solidFill>
                                    <a:latin typeface="Cambria Math" panose="02040503050406030204" pitchFamily="18" charset="0"/>
                                  </a:rPr>
                                  <m:t>𝑖</m:t>
                                </m:r>
                              </m:sub>
                            </m:sSub>
                          </m:e>
                        </m:nary>
                      </m:oMath>
                    </m:oMathPara>
                  </a14:m>
                  <a:endParaRPr lang="zh-CN" altLang="en-US" sz="1400" dirty="0">
                    <a:solidFill>
                      <a:schemeClr val="tx1"/>
                    </a:solidFill>
                  </a:endParaRPr>
                </a:p>
              </p:txBody>
            </p:sp>
          </mc:Choice>
          <mc:Fallback xmlns="">
            <p:sp>
              <p:nvSpPr>
                <p:cNvPr id="67" name="文本框 66">
                  <a:extLst>
                    <a:ext uri="{FF2B5EF4-FFF2-40B4-BE49-F238E27FC236}">
                      <a16:creationId xmlns:a16="http://schemas.microsoft.com/office/drawing/2014/main" id="{243A4F6C-3FD9-2438-42F6-F1DD2E3A4407}"/>
                    </a:ext>
                  </a:extLst>
                </p:cNvPr>
                <p:cNvSpPr txBox="1">
                  <a:spLocks noRot="1" noChangeAspect="1" noMove="1" noResize="1" noEditPoints="1" noAdjustHandles="1" noChangeArrowheads="1" noChangeShapeType="1" noTextEdit="1"/>
                </p:cNvSpPr>
                <p:nvPr/>
              </p:nvSpPr>
              <p:spPr>
                <a:xfrm>
                  <a:off x="2960318" y="1731317"/>
                  <a:ext cx="2215483" cy="536557"/>
                </a:xfrm>
                <a:prstGeom prst="rect">
                  <a:avLst/>
                </a:prstGeom>
                <a:blipFill>
                  <a:blip r:embed="rId70"/>
                  <a:stretch>
                    <a:fillRect t="-137500" r="-14325" b="-20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4DE86BF-9BE0-34E6-7CED-135D04160D67}"/>
                    </a:ext>
                  </a:extLst>
                </p:cNvPr>
                <p:cNvSpPr txBox="1"/>
                <p:nvPr/>
              </p:nvSpPr>
              <p:spPr>
                <a:xfrm>
                  <a:off x="2946423" y="2159301"/>
                  <a:ext cx="2541688" cy="11230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1400" i="1" smtClean="0">
                                <a:solidFill>
                                  <a:schemeClr val="tx1"/>
                                </a:solidFill>
                                <a:latin typeface="Cambria Math" panose="02040503050406030204" pitchFamily="18" charset="0"/>
                              </a:rPr>
                            </m:ctrlPr>
                          </m:dPr>
                          <m:e>
                            <m:m>
                              <m:mPr>
                                <m:plcHide m:val="on"/>
                                <m:mcs>
                                  <m:mc>
                                    <m:mcPr>
                                      <m:count m:val="1"/>
                                      <m:mcJc m:val="center"/>
                                    </m:mcPr>
                                  </m:mc>
                                </m:mcs>
                                <m:ctrlPr>
                                  <a:rPr lang="zh-CN" altLang="en-US" sz="1400" i="1">
                                    <a:solidFill>
                                      <a:schemeClr val="tx1"/>
                                    </a:solidFill>
                                    <a:latin typeface="Cambria Math" panose="02040503050406030204" pitchFamily="18" charset="0"/>
                                  </a:rPr>
                                </m:ctrlPr>
                              </m:mPr>
                              <m:mr>
                                <m:e>
                                  <m:sSub>
                                    <m:sSubPr>
                                      <m:ctrlPr>
                                        <a:rPr lang="zh-CN" altLang="en-US"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𝛤</m:t>
                                      </m:r>
                                    </m:e>
                                    <m:sub>
                                      <m:r>
                                        <a:rPr lang="zh-CN" altLang="en-US" sz="1400" i="0">
                                          <a:solidFill>
                                            <a:schemeClr val="tx1"/>
                                          </a:solidFill>
                                          <a:latin typeface="Cambria Math" panose="02040503050406030204" pitchFamily="18" charset="0"/>
                                        </a:rPr>
                                        <m:t>1</m:t>
                                      </m:r>
                                    </m:sub>
                                  </m:sSub>
                                  <m:r>
                                    <a:rPr lang="zh-CN" altLang="en-US" sz="1400" i="0">
                                      <a:solidFill>
                                        <a:schemeClr val="tx1"/>
                                      </a:solidFill>
                                      <a:latin typeface="Cambria Math" panose="02040503050406030204" pitchFamily="18" charset="0"/>
                                    </a:rPr>
                                    <m:t>=</m:t>
                                  </m:r>
                                  <m:sSub>
                                    <m:sSubPr>
                                      <m:ctrlPr>
                                        <a:rPr lang="zh-CN" altLang="en-US" sz="1400" i="1">
                                          <a:solidFill>
                                            <a:schemeClr val="tx1"/>
                                          </a:solidFill>
                                          <a:latin typeface="Cambria Math" panose="02040503050406030204" pitchFamily="18" charset="0"/>
                                        </a:rPr>
                                      </m:ctrlPr>
                                    </m:sSubPr>
                                    <m:e>
                                      <m:d>
                                        <m:dPr>
                                          <m:begChr m:val=""/>
                                          <m:endChr m:val="|"/>
                                          <m:ctrlPr>
                                            <a:rPr lang="zh-CN" altLang="en-US" sz="1400" i="1">
                                              <a:solidFill>
                                                <a:schemeClr val="tx1"/>
                                              </a:solidFill>
                                              <a:latin typeface="Cambria Math" panose="02040503050406030204" pitchFamily="18" charset="0"/>
                                            </a:rPr>
                                          </m:ctrlPr>
                                        </m:dPr>
                                        <m:e>
                                          <m:r>
                                            <a:rPr lang="zh-CN" altLang="en-US" sz="1400" i="0">
                                              <a:solidFill>
                                                <a:schemeClr val="tx1"/>
                                              </a:solidFill>
                                              <a:latin typeface="Cambria Math" panose="02040503050406030204" pitchFamily="18" charset="0"/>
                                            </a:rPr>
                                            <m:t>ℬ</m:t>
                                          </m:r>
                                          <m:d>
                                            <m:dPr>
                                              <m:ctrlPr>
                                                <a:rPr lang="zh-CN" altLang="en-US" sz="1400" i="1">
                                                  <a:solidFill>
                                                    <a:schemeClr val="tx1"/>
                                                  </a:solidFill>
                                                  <a:latin typeface="Cambria Math" panose="02040503050406030204" pitchFamily="18" charset="0"/>
                                                </a:rPr>
                                              </m:ctrlPr>
                                            </m:dPr>
                                            <m:e>
                                              <m:r>
                                                <a:rPr lang="zh-CN" altLang="en-US" sz="1400" b="1" i="1">
                                                  <a:latin typeface="Cambria Math" panose="02040503050406030204" pitchFamily="18" charset="0"/>
                                                </a:rPr>
                                                <m:t>𝑫</m:t>
                                              </m:r>
                                              <m:r>
                                                <a:rPr lang="zh-CN" altLang="en-US" sz="1400" i="0">
                                                  <a:solidFill>
                                                    <a:schemeClr val="tx1"/>
                                                  </a:solidFill>
                                                  <a:latin typeface="Cambria Math" panose="02040503050406030204" pitchFamily="18" charset="0"/>
                                                </a:rPr>
                                                <m:t>,</m:t>
                                              </m:r>
                                              <m:r>
                                                <a:rPr lang="zh-CN" altLang="en-US" sz="1400" i="1">
                                                  <a:solidFill>
                                                    <a:schemeClr val="tx1"/>
                                                  </a:solidFill>
                                                  <a:latin typeface="Cambria Math" panose="02040503050406030204" pitchFamily="18" charset="0"/>
                                                </a:rPr>
                                                <m:t>𝑡</m:t>
                                              </m:r>
                                            </m:e>
                                          </m:d>
                                        </m:e>
                                      </m:d>
                                    </m:e>
                                    <m:sub>
                                      <m:r>
                                        <a:rPr lang="zh-CN" altLang="en-US" sz="1400" i="1">
                                          <a:solidFill>
                                            <a:schemeClr val="tx1"/>
                                          </a:solidFill>
                                          <a:latin typeface="Cambria Math" panose="02040503050406030204" pitchFamily="18" charset="0"/>
                                        </a:rPr>
                                        <m:t>𝑡</m:t>
                                      </m:r>
                                      <m:r>
                                        <a:rPr lang="zh-CN" altLang="en-US" sz="1400" i="0">
                                          <a:solidFill>
                                            <a:schemeClr val="tx1"/>
                                          </a:solidFill>
                                          <a:latin typeface="Cambria Math" panose="02040503050406030204" pitchFamily="18" charset="0"/>
                                        </a:rPr>
                                        <m:t>=</m:t>
                                      </m:r>
                                      <m:f>
                                        <m:fPr>
                                          <m:type m:val="lin"/>
                                          <m:ctrlPr>
                                            <a:rPr lang="zh-CN" altLang="en-US" sz="1400" i="1">
                                              <a:solidFill>
                                                <a:schemeClr val="tx1"/>
                                              </a:solidFill>
                                              <a:latin typeface="Cambria Math" panose="02040503050406030204" pitchFamily="18" charset="0"/>
                                            </a:rPr>
                                          </m:ctrlPr>
                                        </m:fPr>
                                        <m:num>
                                          <m:acc>
                                            <m:accPr>
                                              <m:chr m:val="̅"/>
                                              <m:ctrlPr>
                                                <a:rPr lang="zh-CN" altLang="en-US"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𝑡</m:t>
                                              </m:r>
                                            </m:e>
                                          </m:acc>
                                        </m:num>
                                        <m:den>
                                          <m:r>
                                            <a:rPr lang="zh-CN" altLang="en-US" sz="1400" i="0">
                                              <a:solidFill>
                                                <a:schemeClr val="tx1"/>
                                              </a:solidFill>
                                              <a:latin typeface="Cambria Math" panose="02040503050406030204" pitchFamily="18" charset="0"/>
                                            </a:rPr>
                                            <m:t>2</m:t>
                                          </m:r>
                                        </m:den>
                                      </m:f>
                                    </m:sub>
                                  </m:sSub>
                                  <m:r>
                                    <a:rPr lang="en-US" altLang="zh-CN" sz="1400" b="0" i="1" smtClean="0">
                                      <a:solidFill>
                                        <a:schemeClr val="tx1"/>
                                      </a:solidFill>
                                      <a:latin typeface="Cambria Math" panose="02040503050406030204" pitchFamily="18" charset="0"/>
                                    </a:rPr>
                                    <m:t>                </m:t>
                                  </m:r>
                                </m:e>
                              </m:mr>
                              <m:mr>
                                <m:e>
                                  <m:sSub>
                                    <m:sSubPr>
                                      <m:ctrlPr>
                                        <a:rPr lang="zh-CN" altLang="en-US"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𝛤</m:t>
                                      </m:r>
                                    </m:e>
                                    <m:sub>
                                      <m:r>
                                        <a:rPr lang="zh-CN" altLang="en-US" sz="1400" i="0">
                                          <a:solidFill>
                                            <a:schemeClr val="tx1"/>
                                          </a:solidFill>
                                          <a:latin typeface="Cambria Math" panose="02040503050406030204" pitchFamily="18" charset="0"/>
                                        </a:rPr>
                                        <m:t>2</m:t>
                                      </m:r>
                                    </m:sub>
                                  </m:sSub>
                                  <m:r>
                                    <a:rPr lang="zh-CN" altLang="en-US" sz="1400" i="0">
                                      <a:solidFill>
                                        <a:schemeClr val="tx1"/>
                                      </a:solidFill>
                                      <a:latin typeface="Cambria Math" panose="02040503050406030204" pitchFamily="18" charset="0"/>
                                    </a:rPr>
                                    <m:t>=</m:t>
                                  </m:r>
                                  <m:sSub>
                                    <m:sSubPr>
                                      <m:ctrlPr>
                                        <a:rPr lang="zh-CN" altLang="en-US" sz="1400" i="1">
                                          <a:solidFill>
                                            <a:schemeClr val="tx1"/>
                                          </a:solidFill>
                                          <a:latin typeface="Cambria Math" panose="02040503050406030204" pitchFamily="18" charset="0"/>
                                        </a:rPr>
                                      </m:ctrlPr>
                                    </m:sSubPr>
                                    <m:e>
                                      <m:d>
                                        <m:dPr>
                                          <m:begChr m:val=""/>
                                          <m:endChr m:val="|"/>
                                          <m:ctrlPr>
                                            <a:rPr lang="zh-CN" altLang="en-US" sz="1400" i="1">
                                              <a:solidFill>
                                                <a:schemeClr val="tx1"/>
                                              </a:solidFill>
                                              <a:latin typeface="Cambria Math" panose="02040503050406030204" pitchFamily="18" charset="0"/>
                                            </a:rPr>
                                          </m:ctrlPr>
                                        </m:dPr>
                                        <m:e>
                                          <m:r>
                                            <a:rPr lang="zh-CN" altLang="en-US" sz="1400" i="0">
                                              <a:solidFill>
                                                <a:schemeClr val="tx1"/>
                                              </a:solidFill>
                                              <a:latin typeface="Cambria Math" panose="02040503050406030204" pitchFamily="18" charset="0"/>
                                            </a:rPr>
                                            <m:t>ℬ</m:t>
                                          </m:r>
                                          <m:d>
                                            <m:dPr>
                                              <m:ctrlPr>
                                                <a:rPr lang="zh-CN" altLang="en-US" sz="1400" i="1">
                                                  <a:solidFill>
                                                    <a:schemeClr val="tx1"/>
                                                  </a:solidFill>
                                                  <a:latin typeface="Cambria Math" panose="02040503050406030204" pitchFamily="18" charset="0"/>
                                                </a:rPr>
                                              </m:ctrlPr>
                                            </m:dPr>
                                            <m:e>
                                              <m:r>
                                                <a:rPr lang="zh-CN" altLang="en-US" sz="1400" b="1" i="1">
                                                  <a:latin typeface="Cambria Math" panose="02040503050406030204" pitchFamily="18" charset="0"/>
                                                </a:rPr>
                                                <m:t>𝑫</m:t>
                                              </m:r>
                                              <m:r>
                                                <a:rPr lang="zh-CN" altLang="en-US" sz="1400" i="0">
                                                  <a:solidFill>
                                                    <a:schemeClr val="tx1"/>
                                                  </a:solidFill>
                                                  <a:latin typeface="Cambria Math" panose="02040503050406030204" pitchFamily="18" charset="0"/>
                                                </a:rPr>
                                                <m:t>,</m:t>
                                              </m:r>
                                              <m:r>
                                                <a:rPr lang="zh-CN" altLang="en-US" sz="1400" i="1">
                                                  <a:solidFill>
                                                    <a:schemeClr val="tx1"/>
                                                  </a:solidFill>
                                                  <a:latin typeface="Cambria Math" panose="02040503050406030204" pitchFamily="18" charset="0"/>
                                                </a:rPr>
                                                <m:t>𝑡</m:t>
                                              </m:r>
                                            </m:e>
                                          </m:d>
                                        </m:e>
                                      </m:d>
                                    </m:e>
                                    <m:sub>
                                      <m:r>
                                        <a:rPr lang="zh-CN" altLang="en-US" sz="1400" i="1">
                                          <a:solidFill>
                                            <a:schemeClr val="tx1"/>
                                          </a:solidFill>
                                          <a:latin typeface="Cambria Math" panose="02040503050406030204" pitchFamily="18" charset="0"/>
                                        </a:rPr>
                                        <m:t>𝑡</m:t>
                                      </m:r>
                                      <m:r>
                                        <a:rPr lang="zh-CN" altLang="en-US" sz="1400" i="0">
                                          <a:solidFill>
                                            <a:schemeClr val="tx1"/>
                                          </a:solidFill>
                                          <a:latin typeface="Cambria Math" panose="02040503050406030204" pitchFamily="18" charset="0"/>
                                        </a:rPr>
                                        <m:t>=−</m:t>
                                      </m:r>
                                      <m:f>
                                        <m:fPr>
                                          <m:type m:val="lin"/>
                                          <m:ctrlPr>
                                            <a:rPr lang="zh-CN" altLang="en-US" sz="1400" i="1">
                                              <a:solidFill>
                                                <a:schemeClr val="tx1"/>
                                              </a:solidFill>
                                              <a:latin typeface="Cambria Math" panose="02040503050406030204" pitchFamily="18" charset="0"/>
                                            </a:rPr>
                                          </m:ctrlPr>
                                        </m:fPr>
                                        <m:num>
                                          <m:acc>
                                            <m:accPr>
                                              <m:chr m:val="̅"/>
                                              <m:ctrlPr>
                                                <a:rPr lang="zh-CN" altLang="en-US"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𝑡</m:t>
                                              </m:r>
                                            </m:e>
                                          </m:acc>
                                        </m:num>
                                        <m:den>
                                          <m:r>
                                            <a:rPr lang="zh-CN" altLang="en-US" sz="1400" i="0">
                                              <a:solidFill>
                                                <a:schemeClr val="tx1"/>
                                              </a:solidFill>
                                              <a:latin typeface="Cambria Math" panose="02040503050406030204" pitchFamily="18" charset="0"/>
                                            </a:rPr>
                                            <m:t>2</m:t>
                                          </m:r>
                                        </m:den>
                                      </m:f>
                                    </m:sub>
                                  </m:sSub>
                                  <m:r>
                                    <a:rPr lang="en-US" altLang="zh-CN" sz="1400" b="0" i="0" smtClean="0">
                                      <a:solidFill>
                                        <a:schemeClr val="tx1"/>
                                      </a:solidFill>
                                      <a:latin typeface="Cambria Math" panose="02040503050406030204" pitchFamily="18" charset="0"/>
                                    </a:rPr>
                                    <m:t>             </m:t>
                                  </m:r>
                                </m:e>
                              </m:mr>
                              <m:mr>
                                <m:e>
                                  <m:sSub>
                                    <m:sSubPr>
                                      <m:ctrlPr>
                                        <a:rPr lang="zh-CN" altLang="en-US"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𝛤</m:t>
                                      </m:r>
                                    </m:e>
                                    <m:sub>
                                      <m:r>
                                        <a:rPr lang="zh-CN" altLang="en-US" sz="1400" i="0">
                                          <a:solidFill>
                                            <a:schemeClr val="tx1"/>
                                          </a:solidFill>
                                          <a:latin typeface="Cambria Math" panose="02040503050406030204" pitchFamily="18" charset="0"/>
                                        </a:rPr>
                                        <m:t>3</m:t>
                                      </m:r>
                                    </m:sub>
                                  </m:sSub>
                                  <m:r>
                                    <a:rPr lang="zh-CN" altLang="en-US" sz="1400" i="0">
                                      <a:solidFill>
                                        <a:schemeClr val="tx1"/>
                                      </a:solidFill>
                                      <a:latin typeface="Cambria Math" panose="02040503050406030204" pitchFamily="18" charset="0"/>
                                    </a:rPr>
                                    <m:t>=</m:t>
                                  </m:r>
                                  <m:r>
                                    <a:rPr lang="zh-CN" altLang="en-US" sz="1400" i="0">
                                      <a:solidFill>
                                        <a:schemeClr val="tx1"/>
                                      </a:solidFill>
                                      <a:latin typeface="Cambria Math" panose="02040503050406030204" pitchFamily="18" charset="0"/>
                                    </a:rPr>
                                    <m:t>𝜕</m:t>
                                  </m:r>
                                  <m:r>
                                    <a:rPr lang="zh-CN" altLang="en-US" sz="1400" i="0">
                                      <a:solidFill>
                                        <a:schemeClr val="tx1"/>
                                      </a:solidFill>
                                      <a:latin typeface="Cambria Math" panose="02040503050406030204" pitchFamily="18" charset="0"/>
                                    </a:rPr>
                                    <m:t>𝒮</m:t>
                                  </m:r>
                                  <m:d>
                                    <m:dPr>
                                      <m:ctrlPr>
                                        <a:rPr lang="zh-CN" altLang="en-US" sz="1400" i="1">
                                          <a:solidFill>
                                            <a:schemeClr val="tx1"/>
                                          </a:solidFill>
                                          <a:latin typeface="Cambria Math" panose="02040503050406030204" pitchFamily="18" charset="0"/>
                                        </a:rPr>
                                      </m:ctrlPr>
                                    </m:dPr>
                                    <m:e>
                                      <m:r>
                                        <a:rPr lang="zh-CN" altLang="en-US" sz="1400" b="1" i="1">
                                          <a:latin typeface="Cambria Math" panose="02040503050406030204" pitchFamily="18" charset="0"/>
                                        </a:rPr>
                                        <m:t>𝑫</m:t>
                                      </m:r>
                                    </m:e>
                                  </m:d>
                                  <m:r>
                                    <a:rPr lang="zh-CN" altLang="en-US" sz="1400" i="0">
                                      <a:solidFill>
                                        <a:schemeClr val="tx1"/>
                                      </a:solidFill>
                                      <a:latin typeface="Cambria Math" panose="02040503050406030204" pitchFamily="18" charset="0"/>
                                    </a:rPr>
                                    <m:t>×</m:t>
                                  </m:r>
                                  <m:d>
                                    <m:dPr>
                                      <m:begChr m:val="["/>
                                      <m:endChr m:val="]"/>
                                      <m:sepChr m:val=","/>
                                      <m:ctrlPr>
                                        <a:rPr lang="zh-CN" altLang="en-US" sz="1400" i="1">
                                          <a:solidFill>
                                            <a:schemeClr val="tx1"/>
                                          </a:solidFill>
                                          <a:latin typeface="Cambria Math" panose="02040503050406030204" pitchFamily="18" charset="0"/>
                                        </a:rPr>
                                      </m:ctrlPr>
                                    </m:dPr>
                                    <m:e>
                                      <m:r>
                                        <a:rPr lang="zh-CN" altLang="en-US" sz="1400" i="0" smtClean="0">
                                          <a:solidFill>
                                            <a:schemeClr val="tx1"/>
                                          </a:solidFill>
                                          <a:latin typeface="Cambria Math" panose="02040503050406030204" pitchFamily="18" charset="0"/>
                                        </a:rPr>
                                        <m:t>−</m:t>
                                      </m:r>
                                      <m:f>
                                        <m:fPr>
                                          <m:type m:val="lin"/>
                                          <m:ctrlPr>
                                            <a:rPr lang="zh-CN" altLang="en-US" sz="1400" i="1">
                                              <a:latin typeface="Cambria Math" panose="02040503050406030204" pitchFamily="18" charset="0"/>
                                            </a:rPr>
                                          </m:ctrlPr>
                                        </m:fPr>
                                        <m:num>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𝑡</m:t>
                                              </m:r>
                                            </m:e>
                                          </m:acc>
                                        </m:num>
                                        <m:den>
                                          <m:r>
                                            <a:rPr lang="zh-CN" altLang="en-US" sz="1400">
                                              <a:latin typeface="Cambria Math" panose="02040503050406030204" pitchFamily="18" charset="0"/>
                                            </a:rPr>
                                            <m:t>2</m:t>
                                          </m:r>
                                        </m:den>
                                      </m:f>
                                    </m:e>
                                    <m:e>
                                      <m:f>
                                        <m:fPr>
                                          <m:type m:val="lin"/>
                                          <m:ctrlPr>
                                            <a:rPr lang="zh-CN" altLang="en-US" sz="1400" i="1">
                                              <a:solidFill>
                                                <a:schemeClr val="tx1"/>
                                              </a:solidFill>
                                              <a:latin typeface="Cambria Math" panose="02040503050406030204" pitchFamily="18" charset="0"/>
                                            </a:rPr>
                                          </m:ctrlPr>
                                        </m:fPr>
                                        <m:num>
                                          <m:acc>
                                            <m:accPr>
                                              <m:chr m:val="̅"/>
                                              <m:ctrlPr>
                                                <a:rPr lang="zh-CN" altLang="en-US"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𝑡</m:t>
                                              </m:r>
                                            </m:e>
                                          </m:acc>
                                        </m:num>
                                        <m:den>
                                          <m:r>
                                            <a:rPr lang="zh-CN" altLang="en-US" sz="1400" i="0">
                                              <a:solidFill>
                                                <a:schemeClr val="tx1"/>
                                              </a:solidFill>
                                              <a:latin typeface="Cambria Math" panose="02040503050406030204" pitchFamily="18" charset="0"/>
                                            </a:rPr>
                                            <m:t>2</m:t>
                                          </m:r>
                                        </m:den>
                                      </m:f>
                                    </m:e>
                                  </m:d>
                                </m:e>
                              </m:mr>
                            </m:m>
                          </m:e>
                        </m:d>
                      </m:oMath>
                    </m:oMathPara>
                  </a14:m>
                  <a:endParaRPr lang="zh-CN" altLang="en-US" sz="1400" dirty="0">
                    <a:solidFill>
                      <a:schemeClr val="tx1"/>
                    </a:solidFill>
                  </a:endParaRPr>
                </a:p>
              </p:txBody>
            </p:sp>
          </mc:Choice>
          <mc:Fallback xmlns="">
            <p:sp>
              <p:nvSpPr>
                <p:cNvPr id="69" name="文本框 68">
                  <a:extLst>
                    <a:ext uri="{FF2B5EF4-FFF2-40B4-BE49-F238E27FC236}">
                      <a16:creationId xmlns:a16="http://schemas.microsoft.com/office/drawing/2014/main" id="{C4DE86BF-9BE0-34E6-7CED-135D04160D67}"/>
                    </a:ext>
                  </a:extLst>
                </p:cNvPr>
                <p:cNvSpPr txBox="1">
                  <a:spLocks noRot="1" noChangeAspect="1" noMove="1" noResize="1" noEditPoints="1" noAdjustHandles="1" noChangeArrowheads="1" noChangeShapeType="1" noTextEdit="1"/>
                </p:cNvSpPr>
                <p:nvPr/>
              </p:nvSpPr>
              <p:spPr>
                <a:xfrm>
                  <a:off x="2946423" y="2159301"/>
                  <a:ext cx="2541688" cy="1123064"/>
                </a:xfrm>
                <a:prstGeom prst="rect">
                  <a:avLst/>
                </a:prstGeom>
                <a:blipFill>
                  <a:blip r:embed="rId71"/>
                  <a:stretch>
                    <a:fillRect/>
                  </a:stretch>
                </a:blipFill>
              </p:spPr>
              <p:txBody>
                <a:bodyPr/>
                <a:lstStyle/>
                <a:p>
                  <a:r>
                    <a:rPr lang="zh-CN" altLang="en-US">
                      <a:noFill/>
                    </a:rPr>
                    <a:t> </a:t>
                  </a:r>
                </a:p>
              </p:txBody>
            </p:sp>
          </mc:Fallback>
        </mc:AlternateContent>
        <p:sp>
          <p:nvSpPr>
            <p:cNvPr id="70" name="文本框 69">
              <a:extLst>
                <a:ext uri="{FF2B5EF4-FFF2-40B4-BE49-F238E27FC236}">
                  <a16:creationId xmlns:a16="http://schemas.microsoft.com/office/drawing/2014/main" id="{D678D615-8707-AA7F-D2F1-BB2B3E5F2C88}"/>
                </a:ext>
              </a:extLst>
            </p:cNvPr>
            <p:cNvSpPr txBox="1"/>
            <p:nvPr/>
          </p:nvSpPr>
          <p:spPr>
            <a:xfrm>
              <a:off x="2991807" y="1149681"/>
              <a:ext cx="2511079" cy="307777"/>
            </a:xfrm>
            <a:prstGeom prst="rect">
              <a:avLst/>
            </a:prstGeom>
            <a:noFill/>
            <a:ln w="28575">
              <a:noFill/>
            </a:ln>
          </p:spPr>
          <p:txBody>
            <a:bodyPr wrap="square">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pPr algn="l"/>
              <a:r>
                <a:rPr lang="zh-CN" altLang="en-US" sz="1400" dirty="0">
                  <a:solidFill>
                    <a:schemeClr val="tx2"/>
                  </a:solidFill>
                </a:rPr>
                <a:t>几何特征：设计域随设计变动</a:t>
              </a:r>
            </a:p>
          </p:txBody>
        </p:sp>
      </p:grpSp>
      <p:grpSp>
        <p:nvGrpSpPr>
          <p:cNvPr id="88" name="组合 87">
            <a:extLst>
              <a:ext uri="{FF2B5EF4-FFF2-40B4-BE49-F238E27FC236}">
                <a16:creationId xmlns:a16="http://schemas.microsoft.com/office/drawing/2014/main" id="{A5CCBC21-2707-968B-CB17-9C58F871228B}"/>
              </a:ext>
            </a:extLst>
          </p:cNvPr>
          <p:cNvGrpSpPr/>
          <p:nvPr/>
        </p:nvGrpSpPr>
        <p:grpSpPr>
          <a:xfrm>
            <a:off x="4584925" y="2478371"/>
            <a:ext cx="7436832" cy="1872768"/>
            <a:chOff x="4582532" y="2303369"/>
            <a:chExt cx="7436832" cy="1872768"/>
          </a:xfrm>
        </p:grpSpPr>
        <p:grpSp>
          <p:nvGrpSpPr>
            <p:cNvPr id="78" name="组合 77">
              <a:extLst>
                <a:ext uri="{FF2B5EF4-FFF2-40B4-BE49-F238E27FC236}">
                  <a16:creationId xmlns:a16="http://schemas.microsoft.com/office/drawing/2014/main" id="{9437BBFE-DA86-27F7-11A5-043DD2670CC2}"/>
                </a:ext>
              </a:extLst>
            </p:cNvPr>
            <p:cNvGrpSpPr/>
            <p:nvPr/>
          </p:nvGrpSpPr>
          <p:grpSpPr>
            <a:xfrm>
              <a:off x="6548043" y="2503234"/>
              <a:ext cx="5471321" cy="1672903"/>
              <a:chOff x="6548043" y="2503234"/>
              <a:chExt cx="5471321" cy="1672903"/>
            </a:xfrm>
          </p:grpSpPr>
          <p:grpSp>
            <p:nvGrpSpPr>
              <p:cNvPr id="61" name="组合 60">
                <a:extLst>
                  <a:ext uri="{FF2B5EF4-FFF2-40B4-BE49-F238E27FC236}">
                    <a16:creationId xmlns:a16="http://schemas.microsoft.com/office/drawing/2014/main" id="{A73C02F1-70CB-B615-AE06-5A7F053B3618}"/>
                  </a:ext>
                </a:extLst>
              </p:cNvPr>
              <p:cNvGrpSpPr/>
              <p:nvPr/>
            </p:nvGrpSpPr>
            <p:grpSpPr>
              <a:xfrm>
                <a:off x="6643785" y="2557336"/>
                <a:ext cx="5375579" cy="1481965"/>
                <a:chOff x="6638769" y="2483056"/>
                <a:chExt cx="5375579" cy="1481965"/>
              </a:xfrm>
            </p:grpSpPr>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9269E279-38E1-59BA-CE83-221E345F5238}"/>
                        </a:ext>
                      </a:extLst>
                    </p:cNvPr>
                    <p:cNvSpPr txBox="1"/>
                    <p:nvPr/>
                  </p:nvSpPr>
                  <p:spPr>
                    <a:xfrm>
                      <a:off x="6638769" y="2967880"/>
                      <a:ext cx="5375579" cy="60048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1600" b="1" i="1" smtClean="0">
                                    <a:solidFill>
                                      <a:schemeClr val="tx1"/>
                                    </a:solidFill>
                                    <a:latin typeface="Cambria Math" panose="02040503050406030204" pitchFamily="18" charset="0"/>
                                  </a:rPr>
                                </m:ctrlPr>
                              </m:sSubPr>
                              <m:e>
                                <m:r>
                                  <a:rPr lang="zh-CN" altLang="en-US" sz="1600" b="1" i="1">
                                    <a:solidFill>
                                      <a:schemeClr val="tx1"/>
                                    </a:solidFill>
                                    <a:latin typeface="Cambria Math" panose="02040503050406030204" pitchFamily="18" charset="0"/>
                                  </a:rPr>
                                  <m:t>𝒗</m:t>
                                </m:r>
                              </m:e>
                              <m:sub>
                                <m:r>
                                  <a:rPr lang="zh-CN" altLang="en-US" sz="1600" b="0" i="0">
                                    <a:solidFill>
                                      <a:schemeClr val="tx1"/>
                                    </a:solidFill>
                                    <a:latin typeface="Cambria Math" panose="02040503050406030204" pitchFamily="18" charset="0"/>
                                  </a:rPr>
                                  <m:t>1</m:t>
                                </m:r>
                              </m:sub>
                            </m:sSub>
                            <m:r>
                              <a:rPr lang="zh-CN" altLang="en-US" sz="1600" b="0" i="0">
                                <a:solidFill>
                                  <a:schemeClr val="tx1"/>
                                </a:solidFill>
                                <a:latin typeface="Cambria Math" panose="02040503050406030204" pitchFamily="18" charset="0"/>
                              </a:rPr>
                              <m:t>=</m:t>
                            </m:r>
                            <m:f>
                              <m:fPr>
                                <m:ctrlPr>
                                  <a:rPr lang="zh-CN" altLang="en-US" sz="1600" b="0" i="1">
                                    <a:solidFill>
                                      <a:schemeClr val="tx1"/>
                                    </a:solidFill>
                                    <a:latin typeface="Cambria Math" panose="02040503050406030204" pitchFamily="18" charset="0"/>
                                  </a:rPr>
                                </m:ctrlPr>
                              </m:fPr>
                              <m:num>
                                <m:r>
                                  <m:rPr>
                                    <m:sty m:val="p"/>
                                  </m:rPr>
                                  <a:rPr lang="zh-CN" altLang="en-US" sz="1600" b="0" i="0">
                                    <a:solidFill>
                                      <a:schemeClr val="tx1"/>
                                    </a:solidFill>
                                    <a:latin typeface="Cambria Math" panose="02040503050406030204" pitchFamily="18" charset="0"/>
                                  </a:rPr>
                                  <m:t>D</m:t>
                                </m:r>
                              </m:num>
                              <m:den>
                                <m:r>
                                  <m:rPr>
                                    <m:sty m:val="p"/>
                                  </m:rPr>
                                  <a:rPr lang="zh-CN" altLang="en-US" sz="1600" b="0" i="0">
                                    <a:solidFill>
                                      <a:schemeClr val="tx1"/>
                                    </a:solidFill>
                                    <a:latin typeface="Cambria Math" panose="02040503050406030204" pitchFamily="18" charset="0"/>
                                  </a:rPr>
                                  <m:t>D</m:t>
                                </m:r>
                                <m:r>
                                  <a:rPr lang="zh-CN" altLang="en-US" sz="1600" b="0" i="1">
                                    <a:solidFill>
                                      <a:schemeClr val="tx1"/>
                                    </a:solidFill>
                                    <a:latin typeface="Cambria Math" panose="02040503050406030204" pitchFamily="18" charset="0"/>
                                  </a:rPr>
                                  <m:t>𝑑</m:t>
                                </m:r>
                              </m:den>
                            </m:f>
                            <m:sSubSup>
                              <m:sSubSupPr>
                                <m:ctrlPr>
                                  <a:rPr lang="zh-CN" altLang="en-US" sz="1600" b="0" i="1">
                                    <a:solidFill>
                                      <a:schemeClr val="tx1"/>
                                    </a:solidFill>
                                    <a:latin typeface="Cambria Math" panose="02040503050406030204" pitchFamily="18" charset="0"/>
                                  </a:rPr>
                                </m:ctrlPr>
                              </m:sSubSupPr>
                              <m:e>
                                <m:r>
                                  <a:rPr lang="zh-CN" altLang="en-US" sz="1600" b="1" i="1">
                                    <a:solidFill>
                                      <a:schemeClr val="tx1"/>
                                    </a:solidFill>
                                    <a:latin typeface="Cambria Math" panose="02040503050406030204" pitchFamily="18" charset="0"/>
                                  </a:rPr>
                                  <m:t>𝒙</m:t>
                                </m:r>
                              </m:e>
                              <m:sub>
                                <m:r>
                                  <a:rPr lang="zh-CN" altLang="en-US" sz="1600" b="0" i="0">
                                    <a:solidFill>
                                      <a:schemeClr val="tx1"/>
                                    </a:solidFill>
                                    <a:latin typeface="Cambria Math" panose="02040503050406030204" pitchFamily="18" charset="0"/>
                                  </a:rPr>
                                  <m:t>1</m:t>
                                </m:r>
                              </m:sub>
                              <m:sup>
                                <m:r>
                                  <a:rPr lang="zh-CN" altLang="en-US" sz="1600" b="0" i="0">
                                    <a:solidFill>
                                      <a:schemeClr val="tx1"/>
                                    </a:solidFill>
                                    <a:latin typeface="Cambria Math" panose="02040503050406030204" pitchFamily="18" charset="0"/>
                                  </a:rPr>
                                  <m:t>′</m:t>
                                </m:r>
                              </m:sup>
                            </m:sSubSup>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e>
                            </m:d>
                            <m:r>
                              <a:rPr lang="zh-CN" altLang="en-US" sz="1600" b="0" i="0">
                                <a:solidFill>
                                  <a:schemeClr val="tx1"/>
                                </a:solidFill>
                                <a:latin typeface="Cambria Math" panose="02040503050406030204" pitchFamily="18" charset="0"/>
                              </a:rPr>
                              <m:t>=</m:t>
                            </m:r>
                            <m:f>
                              <m:fPr>
                                <m:ctrlPr>
                                  <a:rPr lang="zh-CN" altLang="en-US" sz="1600" b="0" i="1">
                                    <a:solidFill>
                                      <a:schemeClr val="tx1"/>
                                    </a:solidFill>
                                    <a:latin typeface="Cambria Math" panose="02040503050406030204" pitchFamily="18" charset="0"/>
                                  </a:rPr>
                                </m:ctrlPr>
                              </m:fPr>
                              <m:num>
                                <m:r>
                                  <a:rPr lang="zh-CN" altLang="en-US" sz="1600" b="0" i="0">
                                    <a:solidFill>
                                      <a:schemeClr val="tx1"/>
                                    </a:solidFill>
                                    <a:latin typeface="Cambria Math" panose="02040503050406030204" pitchFamily="18" charset="0"/>
                                  </a:rPr>
                                  <m:t>𝜕</m:t>
                                </m:r>
                              </m:num>
                              <m:den>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den>
                            </m:f>
                            <m:sSub>
                              <m:sSubPr>
                                <m:ctrlPr>
                                  <a:rPr lang="zh-CN" altLang="en-US" sz="1600" b="0" i="1">
                                    <a:solidFill>
                                      <a:schemeClr val="tx1"/>
                                    </a:solidFill>
                                    <a:latin typeface="Cambria Math" panose="02040503050406030204" pitchFamily="18" charset="0"/>
                                  </a:rPr>
                                </m:ctrlPr>
                              </m:sSubPr>
                              <m:e>
                                <m:r>
                                  <a:rPr lang="zh-CN" altLang="en-US" sz="1600" b="0" i="1">
                                    <a:solidFill>
                                      <a:schemeClr val="tx1"/>
                                    </a:solidFill>
                                    <a:latin typeface="Cambria Math" panose="02040503050406030204" pitchFamily="18" charset="0"/>
                                  </a:rPr>
                                  <m:t>h</m:t>
                                </m:r>
                              </m:e>
                              <m:sub>
                                <m:r>
                                  <a:rPr lang="zh-CN" altLang="en-US" sz="1600" b="0" i="0">
                                    <a:solidFill>
                                      <a:schemeClr val="tx1"/>
                                    </a:solidFill>
                                    <a:latin typeface="Cambria Math" panose="02040503050406030204" pitchFamily="18" charset="0"/>
                                  </a:rPr>
                                  <m:t>𝒮</m:t>
                                </m:r>
                              </m:sub>
                            </m:sSub>
                            <m:d>
                              <m:dPr>
                                <m:ctrlPr>
                                  <a:rPr lang="zh-CN" altLang="en-US" sz="1600" b="0"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e>
                            </m:d>
                            <m:r>
                              <a:rPr lang="zh-CN" altLang="en-US" sz="1600" b="0" i="0">
                                <a:solidFill>
                                  <a:schemeClr val="tx1"/>
                                </a:solidFill>
                                <a:latin typeface="Cambria Math" panose="02040503050406030204" pitchFamily="18" charset="0"/>
                              </a:rPr>
                              <m:t>∙</m:t>
                            </m:r>
                            <m:r>
                              <a:rPr lang="zh-CN" altLang="en-US" sz="1600" b="1" i="1">
                                <a:solidFill>
                                  <a:schemeClr val="tx1"/>
                                </a:solidFill>
                                <a:latin typeface="Cambria Math" panose="02040503050406030204" pitchFamily="18" charset="0"/>
                              </a:rPr>
                              <m:t>𝑵</m:t>
                            </m:r>
                            <m:d>
                              <m:dPr>
                                <m:ctrlPr>
                                  <a:rPr lang="zh-CN" altLang="en-US" sz="1600" b="1" i="1">
                                    <a:solidFill>
                                      <a:schemeClr val="tx1"/>
                                    </a:solidFill>
                                    <a:latin typeface="Cambria Math" panose="02040503050406030204" pitchFamily="18" charset="0"/>
                                  </a:rPr>
                                </m:ctrlPr>
                              </m:dPr>
                              <m:e>
                                <m:r>
                                  <a:rPr lang="zh-CN" altLang="en-US" sz="1600" b="1" i="1">
                                    <a:solidFill>
                                      <a:schemeClr val="tx1"/>
                                    </a:solidFill>
                                    <a:latin typeface="Cambria Math" panose="02040503050406030204" pitchFamily="18" charset="0"/>
                                  </a:rPr>
                                  <m:t>𝒙</m:t>
                                </m:r>
                                <m:r>
                                  <a:rPr lang="zh-CN" altLang="en-US" sz="1600" b="0" i="0">
                                    <a:solidFill>
                                      <a:schemeClr val="tx1"/>
                                    </a:solidFill>
                                    <a:latin typeface="Cambria Math" panose="02040503050406030204" pitchFamily="18" charset="0"/>
                                  </a:rPr>
                                  <m:t>,</m:t>
                                </m:r>
                                <m:sSub>
                                  <m:sSubPr>
                                    <m:ctrlPr>
                                      <a:rPr lang="zh-CN" altLang="en-US" sz="1600" b="0" i="1">
                                        <a:solidFill>
                                          <a:schemeClr val="tx1"/>
                                        </a:solidFill>
                                        <a:latin typeface="Cambria Math" panose="02040503050406030204" pitchFamily="18" charset="0"/>
                                      </a:rPr>
                                    </m:ctrlPr>
                                  </m:sSubPr>
                                  <m:e>
                                    <m:r>
                                      <a:rPr lang="zh-CN" altLang="en-US" sz="1600" b="0" i="0">
                                        <a:solidFill>
                                          <a:schemeClr val="tx1"/>
                                        </a:solidFill>
                                        <a:latin typeface="Cambria Math" panose="02040503050406030204" pitchFamily="18" charset="0"/>
                                      </a:rPr>
                                      <m:t>𝒮</m:t>
                                    </m:r>
                                  </m:e>
                                  <m:sub>
                                    <m:r>
                                      <a:rPr lang="zh-CN" altLang="en-US" sz="1600" b="0" i="0">
                                        <a:solidFill>
                                          <a:schemeClr val="tx1"/>
                                        </a:solidFill>
                                        <a:latin typeface="Cambria Math" panose="02040503050406030204" pitchFamily="18" charset="0"/>
                                      </a:rPr>
                                      <m:t>0</m:t>
                                    </m:r>
                                  </m:sub>
                                </m:sSub>
                              </m:e>
                            </m:d>
                            <m:r>
                              <a:rPr lang="zh-CN" altLang="en-US" sz="1600" b="0" i="0">
                                <a:solidFill>
                                  <a:schemeClr val="tx1"/>
                                </a:solidFill>
                                <a:latin typeface="Cambria Math" panose="02040503050406030204" pitchFamily="18" charset="0"/>
                              </a:rPr>
                              <m:t>+</m:t>
                            </m:r>
                            <m:f>
                              <m:fPr>
                                <m:ctrlPr>
                                  <a:rPr lang="zh-CN" altLang="en-US" sz="1600" b="0" i="1">
                                    <a:solidFill>
                                      <a:schemeClr val="tx1"/>
                                    </a:solidFill>
                                    <a:latin typeface="Cambria Math" panose="02040503050406030204" pitchFamily="18" charset="0"/>
                                  </a:rPr>
                                </m:ctrlPr>
                              </m:fPr>
                              <m:num>
                                <m:acc>
                                  <m:accPr>
                                    <m:chr m:val="̅"/>
                                    <m:ctrlPr>
                                      <a:rPr lang="zh-CN" altLang="en-US" sz="1600" b="0" i="1">
                                        <a:solidFill>
                                          <a:schemeClr val="tx1"/>
                                        </a:solidFill>
                                        <a:latin typeface="Cambria Math" panose="02040503050406030204" pitchFamily="18" charset="0"/>
                                      </a:rPr>
                                    </m:ctrlPr>
                                  </m:accPr>
                                  <m:e>
                                    <m:r>
                                      <a:rPr lang="zh-CN" altLang="en-US" sz="1600" b="0" i="1">
                                        <a:solidFill>
                                          <a:schemeClr val="tx1"/>
                                        </a:solidFill>
                                        <a:latin typeface="Cambria Math" panose="02040503050406030204" pitchFamily="18" charset="0"/>
                                      </a:rPr>
                                      <m:t>𝑡</m:t>
                                    </m:r>
                                  </m:e>
                                </m:acc>
                              </m:num>
                              <m:den>
                                <m:r>
                                  <a:rPr lang="zh-CN" altLang="en-US" sz="1600" b="0" i="0">
                                    <a:solidFill>
                                      <a:schemeClr val="tx1"/>
                                    </a:solidFill>
                                    <a:latin typeface="Cambria Math" panose="02040503050406030204" pitchFamily="18" charset="0"/>
                                  </a:rPr>
                                  <m:t>2</m:t>
                                </m:r>
                              </m:den>
                            </m:f>
                            <m:f>
                              <m:fPr>
                                <m:ctrlPr>
                                  <a:rPr lang="zh-CN" altLang="en-US" sz="1600" b="0" i="1">
                                    <a:solidFill>
                                      <a:schemeClr val="tx1"/>
                                    </a:solidFill>
                                    <a:latin typeface="Cambria Math" panose="02040503050406030204" pitchFamily="18" charset="0"/>
                                  </a:rPr>
                                </m:ctrlPr>
                              </m:fPr>
                              <m:num>
                                <m:r>
                                  <a:rPr lang="zh-CN" altLang="en-US" sz="1600" b="0" i="0">
                                    <a:solidFill>
                                      <a:schemeClr val="tx1"/>
                                    </a:solidFill>
                                    <a:latin typeface="Cambria Math" panose="02040503050406030204" pitchFamily="18" charset="0"/>
                                  </a:rPr>
                                  <m:t>𝜕</m:t>
                                </m:r>
                                <m:r>
                                  <a:rPr lang="zh-CN" altLang="en-US" sz="1600" b="1" i="1">
                                    <a:solidFill>
                                      <a:schemeClr val="tx1"/>
                                    </a:solidFill>
                                    <a:latin typeface="Cambria Math" panose="02040503050406030204" pitchFamily="18" charset="0"/>
                                  </a:rPr>
                                  <m:t>𝑵</m:t>
                                </m:r>
                                <m:d>
                                  <m:dPr>
                                    <m:ctrlPr>
                                      <a:rPr lang="zh-CN" altLang="en-US" sz="1600" b="1" i="1">
                                        <a:solidFill>
                                          <a:schemeClr val="tx1"/>
                                        </a:solidFill>
                                        <a:latin typeface="Cambria Math" panose="02040503050406030204" pitchFamily="18" charset="0"/>
                                      </a:rPr>
                                    </m:ctrlPr>
                                  </m:dPr>
                                  <m:e>
                                    <m:sSup>
                                      <m:sSupPr>
                                        <m:ctrlPr>
                                          <a:rPr lang="zh-CN" altLang="en-US" sz="1600" b="1" i="1">
                                            <a:solidFill>
                                              <a:schemeClr val="tx1"/>
                                            </a:solidFill>
                                            <a:latin typeface="Cambria Math" panose="02040503050406030204" pitchFamily="18" charset="0"/>
                                          </a:rPr>
                                        </m:ctrlPr>
                                      </m:sSupPr>
                                      <m:e>
                                        <m:r>
                                          <a:rPr lang="zh-CN" altLang="en-US" sz="1600" b="1" i="1">
                                            <a:solidFill>
                                              <a:schemeClr val="tx1"/>
                                            </a:solidFill>
                                            <a:latin typeface="Cambria Math" panose="02040503050406030204" pitchFamily="18" charset="0"/>
                                          </a:rPr>
                                          <m:t>𝒙</m:t>
                                        </m:r>
                                      </m:e>
                                      <m:sup>
                                        <m:r>
                                          <a:rPr lang="zh-CN" altLang="en-US" sz="1600" b="0" i="0">
                                            <a:solidFill>
                                              <a:schemeClr val="tx1"/>
                                            </a:solidFill>
                                            <a:latin typeface="Cambria Math" panose="02040503050406030204" pitchFamily="18" charset="0"/>
                                          </a:rPr>
                                          <m:t>′</m:t>
                                        </m:r>
                                      </m:sup>
                                    </m:sSup>
                                    <m:r>
                                      <a:rPr lang="zh-CN" altLang="en-US" sz="1600" b="0" i="0">
                                        <a:solidFill>
                                          <a:schemeClr val="tx1"/>
                                        </a:solidFill>
                                        <a:latin typeface="Cambria Math" panose="02040503050406030204" pitchFamily="18" charset="0"/>
                                      </a:rPr>
                                      <m:t>,</m:t>
                                    </m:r>
                                    <m:r>
                                      <a:rPr lang="zh-CN" altLang="en-US" sz="1600" b="0" i="0">
                                        <a:solidFill>
                                          <a:schemeClr val="tx1"/>
                                        </a:solidFill>
                                        <a:latin typeface="Cambria Math" panose="02040503050406030204" pitchFamily="18" charset="0"/>
                                      </a:rPr>
                                      <m:t>𝒮</m:t>
                                    </m:r>
                                    <m:d>
                                      <m:dPr>
                                        <m:ctrlPr>
                                          <a:rPr lang="zh-CN" altLang="en-US" sz="1600" b="0" i="1">
                                            <a:solidFill>
                                              <a:schemeClr val="tx1"/>
                                            </a:solidFill>
                                            <a:latin typeface="Cambria Math" panose="02040503050406030204" pitchFamily="18" charset="0"/>
                                          </a:rPr>
                                        </m:ctrlPr>
                                      </m:dPr>
                                      <m:e>
                                        <m:r>
                                          <a:rPr lang="zh-CN" altLang="en-US" sz="1600" b="0" i="1">
                                            <a:solidFill>
                                              <a:schemeClr val="tx1"/>
                                            </a:solidFill>
                                            <a:latin typeface="Cambria Math" panose="02040503050406030204" pitchFamily="18" charset="0"/>
                                          </a:rPr>
                                          <m:t>𝑑</m:t>
                                        </m:r>
                                      </m:e>
                                    </m:d>
                                  </m:e>
                                </m:d>
                              </m:num>
                              <m:den>
                                <m:r>
                                  <a:rPr lang="zh-CN" altLang="en-US" sz="1600" b="0" i="0">
                                    <a:solidFill>
                                      <a:schemeClr val="tx1"/>
                                    </a:solidFill>
                                    <a:latin typeface="Cambria Math" panose="02040503050406030204" pitchFamily="18" charset="0"/>
                                  </a:rPr>
                                  <m:t>𝜕</m:t>
                                </m:r>
                                <m:r>
                                  <a:rPr lang="zh-CN" altLang="en-US" sz="1600" b="0" i="1">
                                    <a:solidFill>
                                      <a:schemeClr val="tx1"/>
                                    </a:solidFill>
                                    <a:latin typeface="Cambria Math" panose="02040503050406030204" pitchFamily="18" charset="0"/>
                                  </a:rPr>
                                  <m:t>𝑑</m:t>
                                </m:r>
                              </m:den>
                            </m:f>
                          </m:oMath>
                        </m:oMathPara>
                      </a14:m>
                      <a:endParaRPr lang="zh-CN" altLang="en-US" sz="1600" dirty="0">
                        <a:solidFill>
                          <a:schemeClr val="tx1"/>
                        </a:solidFill>
                      </a:endParaRPr>
                    </a:p>
                  </p:txBody>
                </p:sp>
              </mc:Choice>
              <mc:Fallback xmlns="">
                <p:sp>
                  <p:nvSpPr>
                    <p:cNvPr id="56" name="文本框 55">
                      <a:extLst>
                        <a:ext uri="{FF2B5EF4-FFF2-40B4-BE49-F238E27FC236}">
                          <a16:creationId xmlns:a16="http://schemas.microsoft.com/office/drawing/2014/main" id="{9269E279-38E1-59BA-CE83-221E345F5238}"/>
                        </a:ext>
                      </a:extLst>
                    </p:cNvPr>
                    <p:cNvSpPr txBox="1">
                      <a:spLocks noRot="1" noChangeAspect="1" noMove="1" noResize="1" noEditPoints="1" noAdjustHandles="1" noChangeArrowheads="1" noChangeShapeType="1" noTextEdit="1"/>
                    </p:cNvSpPr>
                    <p:nvPr/>
                  </p:nvSpPr>
                  <p:spPr>
                    <a:xfrm>
                      <a:off x="6638769" y="2967880"/>
                      <a:ext cx="5375579" cy="600485"/>
                    </a:xfrm>
                    <a:prstGeom prst="rect">
                      <a:avLst/>
                    </a:prstGeom>
                    <a:blipFill>
                      <a:blip r:embed="rId7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807BB7B-B011-8D04-A5EF-D0F0BDB79F04}"/>
                        </a:ext>
                      </a:extLst>
                    </p:cNvPr>
                    <p:cNvSpPr txBox="1"/>
                    <p:nvPr/>
                  </p:nvSpPr>
                  <p:spPr>
                    <a:xfrm>
                      <a:off x="7845455" y="3626467"/>
                      <a:ext cx="28566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𝑉</m:t>
                                </m:r>
                              </m:e>
                              <m:sub>
                                <m:r>
                                  <a:rPr lang="zh-CN" altLang="en-US" sz="1600" i="1">
                                    <a:solidFill>
                                      <a:schemeClr val="tx1"/>
                                    </a:solidFill>
                                    <a:latin typeface="Cambria Math" panose="02040503050406030204" pitchFamily="18" charset="0"/>
                                  </a:rPr>
                                  <m:t>𝑛</m:t>
                                </m:r>
                              </m:sub>
                              <m:sup>
                                <m:r>
                                  <a:rPr lang="zh-CN" altLang="en-US" sz="1600" i="0">
                                    <a:solidFill>
                                      <a:schemeClr val="tx1"/>
                                    </a:solidFill>
                                    <a:latin typeface="Cambria Math" panose="02040503050406030204" pitchFamily="18" charset="0"/>
                                  </a:rPr>
                                  <m:t>1</m:t>
                                </m:r>
                              </m:sup>
                            </m:sSubSup>
                            <m:r>
                              <a:rPr lang="zh-CN" altLang="en-US" sz="1600" i="0">
                                <a:solidFill>
                                  <a:schemeClr val="tx1"/>
                                </a:solidFill>
                                <a:latin typeface="Cambria Math" panose="02040503050406030204" pitchFamily="18" charset="0"/>
                              </a:rPr>
                              <m:t>=</m:t>
                            </m:r>
                            <m:sSub>
                              <m:sSubPr>
                                <m:ctrlPr>
                                  <a:rPr lang="zh-CN" altLang="en-US" sz="1600" i="1">
                                    <a:solidFill>
                                      <a:schemeClr val="tx1"/>
                                    </a:solidFill>
                                    <a:latin typeface="Cambria Math" panose="02040503050406030204" pitchFamily="18" charset="0"/>
                                  </a:rPr>
                                </m:ctrlPr>
                              </m:sSubPr>
                              <m:e>
                                <m:r>
                                  <a:rPr lang="zh-CN" altLang="en-US" sz="1600" b="1" i="1">
                                    <a:solidFill>
                                      <a:schemeClr val="tx1"/>
                                    </a:solidFill>
                                    <a:latin typeface="Cambria Math" panose="02040503050406030204" pitchFamily="18" charset="0"/>
                                  </a:rPr>
                                  <m:t>𝒗</m:t>
                                </m:r>
                              </m:e>
                              <m:sub>
                                <m:r>
                                  <a:rPr lang="zh-CN" altLang="en-US" sz="1600" b="0" i="0">
                                    <a:solidFill>
                                      <a:schemeClr val="tx1"/>
                                    </a:solidFill>
                                    <a:latin typeface="Cambria Math" panose="02040503050406030204" pitchFamily="18" charset="0"/>
                                  </a:rPr>
                                  <m:t>1</m:t>
                                </m:r>
                              </m:sub>
                            </m:sSub>
                            <m:r>
                              <a:rPr lang="zh-CN" altLang="en-US" sz="1600" b="0" i="0">
                                <a:solidFill>
                                  <a:schemeClr val="tx1"/>
                                </a:solidFill>
                                <a:latin typeface="Cambria Math" panose="02040503050406030204" pitchFamily="18" charset="0"/>
                              </a:rPr>
                              <m:t>∙</m:t>
                            </m:r>
                            <m:r>
                              <a:rPr lang="zh-CN" altLang="en-US" sz="1600" b="1" i="1">
                                <a:solidFill>
                                  <a:schemeClr val="tx1"/>
                                </a:solidFill>
                                <a:latin typeface="Cambria Math" panose="02040503050406030204" pitchFamily="18" charset="0"/>
                              </a:rPr>
                              <m:t>𝑵</m:t>
                            </m:r>
                            <m:d>
                              <m:dPr>
                                <m:ctrlPr>
                                  <a:rPr lang="zh-CN" altLang="en-US" sz="1600" b="1" i="1">
                                    <a:solidFill>
                                      <a:schemeClr val="tx1"/>
                                    </a:solidFill>
                                    <a:latin typeface="Cambria Math" panose="02040503050406030204" pitchFamily="18" charset="0"/>
                                  </a:rPr>
                                </m:ctrlPr>
                              </m:dPr>
                              <m:e>
                                <m:sSubSup>
                                  <m:sSubSupPr>
                                    <m:ctrlPr>
                                      <a:rPr lang="zh-CN" altLang="en-US" sz="1600" b="1" i="1">
                                        <a:solidFill>
                                          <a:schemeClr val="tx1"/>
                                        </a:solidFill>
                                        <a:latin typeface="Cambria Math" panose="02040503050406030204" pitchFamily="18" charset="0"/>
                                      </a:rPr>
                                    </m:ctrlPr>
                                  </m:sSubSupPr>
                                  <m:e>
                                    <m:r>
                                      <a:rPr lang="zh-CN" altLang="en-US" sz="1600" b="1" i="1">
                                        <a:solidFill>
                                          <a:schemeClr val="tx1"/>
                                        </a:solidFill>
                                        <a:latin typeface="Cambria Math" panose="02040503050406030204" pitchFamily="18" charset="0"/>
                                      </a:rPr>
                                      <m:t>𝒙</m:t>
                                    </m:r>
                                  </m:e>
                                  <m:sub>
                                    <m:r>
                                      <a:rPr lang="zh-CN" altLang="en-US" sz="1600" b="0" i="0">
                                        <a:solidFill>
                                          <a:schemeClr val="tx1"/>
                                        </a:solidFill>
                                        <a:latin typeface="Cambria Math" panose="02040503050406030204" pitchFamily="18" charset="0"/>
                                      </a:rPr>
                                      <m:t>1</m:t>
                                    </m:r>
                                  </m:sub>
                                  <m:sup>
                                    <m:r>
                                      <a:rPr lang="zh-CN" altLang="en-US" sz="1600" b="0" i="0">
                                        <a:solidFill>
                                          <a:schemeClr val="tx1"/>
                                        </a:solidFill>
                                        <a:latin typeface="Cambria Math" panose="02040503050406030204" pitchFamily="18" charset="0"/>
                                      </a:rPr>
                                      <m:t>′</m:t>
                                    </m:r>
                                  </m:sup>
                                </m:sSubSup>
                                <m:r>
                                  <a:rPr lang="zh-CN" altLang="en-US" sz="1600" b="0" i="0">
                                    <a:solidFill>
                                      <a:schemeClr val="tx1"/>
                                    </a:solidFill>
                                    <a:latin typeface="Cambria Math" panose="02040503050406030204" pitchFamily="18" charset="0"/>
                                  </a:rPr>
                                  <m:t>,</m:t>
                                </m:r>
                                <m:sSub>
                                  <m:sSubPr>
                                    <m:ctrlPr>
                                      <a:rPr lang="zh-CN" altLang="en-US" sz="1600" b="0" i="1">
                                        <a:solidFill>
                                          <a:schemeClr val="tx1"/>
                                        </a:solidFill>
                                        <a:latin typeface="Cambria Math" panose="02040503050406030204" pitchFamily="18" charset="0"/>
                                      </a:rPr>
                                    </m:ctrlPr>
                                  </m:sSubPr>
                                  <m:e>
                                    <m:r>
                                      <a:rPr lang="zh-CN" altLang="en-US" sz="1600" b="0" i="1">
                                        <a:solidFill>
                                          <a:schemeClr val="tx1"/>
                                        </a:solidFill>
                                        <a:latin typeface="Cambria Math" panose="02040503050406030204" pitchFamily="18" charset="0"/>
                                      </a:rPr>
                                      <m:t>𝛤</m:t>
                                    </m:r>
                                  </m:e>
                                  <m:sub>
                                    <m:r>
                                      <a:rPr lang="zh-CN" altLang="en-US" sz="1600" b="0" i="0">
                                        <a:solidFill>
                                          <a:schemeClr val="tx1"/>
                                        </a:solidFill>
                                        <a:latin typeface="Cambria Math" panose="02040503050406030204" pitchFamily="18" charset="0"/>
                                      </a:rPr>
                                      <m:t>1</m:t>
                                    </m:r>
                                  </m:sub>
                                </m:sSub>
                              </m:e>
                            </m:d>
                          </m:oMath>
                        </m:oMathPara>
                      </a14:m>
                      <a:endParaRPr lang="zh-CN" altLang="en-US" sz="1600" dirty="0">
                        <a:solidFill>
                          <a:schemeClr val="tx1"/>
                        </a:solidFill>
                      </a:endParaRPr>
                    </a:p>
                  </p:txBody>
                </p:sp>
              </mc:Choice>
              <mc:Fallback xmlns="">
                <p:sp>
                  <p:nvSpPr>
                    <p:cNvPr id="58" name="文本框 57">
                      <a:extLst>
                        <a:ext uri="{FF2B5EF4-FFF2-40B4-BE49-F238E27FC236}">
                          <a16:creationId xmlns:a16="http://schemas.microsoft.com/office/drawing/2014/main" id="{3807BB7B-B011-8D04-A5EF-D0F0BDB79F04}"/>
                        </a:ext>
                      </a:extLst>
                    </p:cNvPr>
                    <p:cNvSpPr txBox="1">
                      <a:spLocks noRot="1" noChangeAspect="1" noMove="1" noResize="1" noEditPoints="1" noAdjustHandles="1" noChangeArrowheads="1" noChangeShapeType="1" noTextEdit="1"/>
                    </p:cNvSpPr>
                    <p:nvPr/>
                  </p:nvSpPr>
                  <p:spPr>
                    <a:xfrm>
                      <a:off x="7845455" y="3626467"/>
                      <a:ext cx="2856652" cy="338554"/>
                    </a:xfrm>
                    <a:prstGeom prst="rect">
                      <a:avLst/>
                    </a:prstGeom>
                    <a:blipFill>
                      <a:blip r:embed="rId7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7714BC84-74E5-272C-B306-801EE2EEB367}"/>
                        </a:ext>
                      </a:extLst>
                    </p:cNvPr>
                    <p:cNvSpPr txBox="1"/>
                    <p:nvPr/>
                  </p:nvSpPr>
                  <p:spPr>
                    <a:xfrm>
                      <a:off x="7977135" y="2483056"/>
                      <a:ext cx="2593292" cy="568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b="1" i="1" smtClean="0">
                                    <a:solidFill>
                                      <a:schemeClr val="tx1"/>
                                    </a:solidFill>
                                    <a:latin typeface="Cambria Math" panose="02040503050406030204" pitchFamily="18" charset="0"/>
                                  </a:rPr>
                                </m:ctrlPr>
                              </m:sSubSupPr>
                              <m:e>
                                <m:r>
                                  <a:rPr lang="zh-CN" altLang="en-US" sz="1600" b="1" i="1">
                                    <a:solidFill>
                                      <a:schemeClr val="tx1"/>
                                    </a:solidFill>
                                    <a:latin typeface="Cambria Math" panose="02040503050406030204" pitchFamily="18" charset="0"/>
                                  </a:rPr>
                                  <m:t>𝒙</m:t>
                                </m:r>
                              </m:e>
                              <m:sub>
                                <m:r>
                                  <a:rPr lang="zh-CN" altLang="en-US" sz="1600" b="0" i="0">
                                    <a:solidFill>
                                      <a:schemeClr val="tx1"/>
                                    </a:solidFill>
                                    <a:latin typeface="Cambria Math" panose="02040503050406030204" pitchFamily="18" charset="0"/>
                                  </a:rPr>
                                  <m:t>1</m:t>
                                </m:r>
                              </m:sub>
                              <m:sup>
                                <m:r>
                                  <a:rPr lang="zh-CN" altLang="en-US" sz="1600" b="0" i="0">
                                    <a:solidFill>
                                      <a:schemeClr val="tx1"/>
                                    </a:solidFill>
                                    <a:latin typeface="Cambria Math" panose="02040503050406030204" pitchFamily="18" charset="0"/>
                                  </a:rPr>
                                  <m:t>′</m:t>
                                </m:r>
                              </m:sup>
                            </m:sSubSup>
                            <m:r>
                              <a:rPr lang="zh-CN" altLang="en-US" sz="1600" b="0" i="0">
                                <a:solidFill>
                                  <a:schemeClr val="tx1"/>
                                </a:solidFill>
                                <a:latin typeface="Cambria Math" panose="02040503050406030204" pitchFamily="18" charset="0"/>
                              </a:rPr>
                              <m:t>=</m:t>
                            </m:r>
                            <m:sSup>
                              <m:sSupPr>
                                <m:ctrlPr>
                                  <a:rPr lang="zh-CN" altLang="en-US" sz="1600" b="0" i="1">
                                    <a:solidFill>
                                      <a:schemeClr val="tx1"/>
                                    </a:solidFill>
                                    <a:latin typeface="Cambria Math" panose="02040503050406030204" pitchFamily="18" charset="0"/>
                                  </a:rPr>
                                </m:ctrlPr>
                              </m:sSupPr>
                              <m:e>
                                <m:r>
                                  <a:rPr lang="zh-CN" altLang="en-US" sz="1600" b="1" i="1">
                                    <a:solidFill>
                                      <a:schemeClr val="tx1"/>
                                    </a:solidFill>
                                    <a:latin typeface="Cambria Math" panose="02040503050406030204" pitchFamily="18" charset="0"/>
                                  </a:rPr>
                                  <m:t>𝒙</m:t>
                                </m:r>
                              </m:e>
                              <m:sup>
                                <m:r>
                                  <a:rPr lang="zh-CN" altLang="en-US" sz="1600" b="0" i="0">
                                    <a:solidFill>
                                      <a:schemeClr val="tx1"/>
                                    </a:solidFill>
                                    <a:latin typeface="Cambria Math" panose="02040503050406030204" pitchFamily="18" charset="0"/>
                                  </a:rPr>
                                  <m:t>′</m:t>
                                </m:r>
                              </m:sup>
                            </m:sSup>
                            <m:r>
                              <a:rPr lang="zh-CN" altLang="en-US" sz="1600" b="0" i="0">
                                <a:solidFill>
                                  <a:schemeClr val="tx1"/>
                                </a:solidFill>
                                <a:latin typeface="Cambria Math" panose="02040503050406030204" pitchFamily="18" charset="0"/>
                              </a:rPr>
                              <m:t>+</m:t>
                            </m:r>
                            <m:f>
                              <m:fPr>
                                <m:ctrlPr>
                                  <a:rPr lang="zh-CN" altLang="en-US" sz="1600" b="0" i="1">
                                    <a:solidFill>
                                      <a:schemeClr val="tx1"/>
                                    </a:solidFill>
                                    <a:latin typeface="Cambria Math" panose="02040503050406030204" pitchFamily="18" charset="0"/>
                                  </a:rPr>
                                </m:ctrlPr>
                              </m:fPr>
                              <m:num>
                                <m:acc>
                                  <m:accPr>
                                    <m:chr m:val="̅"/>
                                    <m:ctrlPr>
                                      <a:rPr lang="zh-CN" altLang="en-US" sz="1600" b="0" i="1">
                                        <a:solidFill>
                                          <a:schemeClr val="tx1"/>
                                        </a:solidFill>
                                        <a:latin typeface="Cambria Math" panose="02040503050406030204" pitchFamily="18" charset="0"/>
                                      </a:rPr>
                                    </m:ctrlPr>
                                  </m:accPr>
                                  <m:e>
                                    <m:r>
                                      <a:rPr lang="zh-CN" altLang="en-US" sz="1600" b="0" i="1">
                                        <a:solidFill>
                                          <a:schemeClr val="tx1"/>
                                        </a:solidFill>
                                        <a:latin typeface="Cambria Math" panose="02040503050406030204" pitchFamily="18" charset="0"/>
                                      </a:rPr>
                                      <m:t>𝑡</m:t>
                                    </m:r>
                                  </m:e>
                                </m:acc>
                              </m:num>
                              <m:den>
                                <m:r>
                                  <a:rPr lang="zh-CN" altLang="en-US" sz="1600" b="0" i="0">
                                    <a:solidFill>
                                      <a:schemeClr val="tx1"/>
                                    </a:solidFill>
                                    <a:latin typeface="Cambria Math" panose="02040503050406030204" pitchFamily="18" charset="0"/>
                                  </a:rPr>
                                  <m:t>2</m:t>
                                </m:r>
                              </m:den>
                            </m:f>
                            <m:r>
                              <a:rPr lang="zh-CN" altLang="en-US" sz="1600" b="1" i="1">
                                <a:solidFill>
                                  <a:schemeClr val="tx1"/>
                                </a:solidFill>
                                <a:latin typeface="Cambria Math" panose="02040503050406030204" pitchFamily="18" charset="0"/>
                              </a:rPr>
                              <m:t>𝑵</m:t>
                            </m:r>
                            <m:d>
                              <m:dPr>
                                <m:sepChr m:val=","/>
                                <m:ctrlPr>
                                  <a:rPr lang="zh-CN" altLang="en-US" sz="1600" b="1" i="1">
                                    <a:solidFill>
                                      <a:schemeClr val="tx1"/>
                                    </a:solidFill>
                                    <a:latin typeface="Cambria Math" panose="02040503050406030204" pitchFamily="18" charset="0"/>
                                  </a:rPr>
                                </m:ctrlPr>
                              </m:dPr>
                              <m:e>
                                <m:sSup>
                                  <m:sSupPr>
                                    <m:ctrlPr>
                                      <a:rPr lang="zh-CN" altLang="en-US" sz="1600" b="1" i="1">
                                        <a:solidFill>
                                          <a:schemeClr val="tx1"/>
                                        </a:solidFill>
                                        <a:latin typeface="Cambria Math" panose="02040503050406030204" pitchFamily="18" charset="0"/>
                                      </a:rPr>
                                    </m:ctrlPr>
                                  </m:sSupPr>
                                  <m:e>
                                    <m:r>
                                      <a:rPr lang="zh-CN" altLang="en-US" sz="1600" b="1" i="1">
                                        <a:solidFill>
                                          <a:schemeClr val="tx1"/>
                                        </a:solidFill>
                                        <a:latin typeface="Cambria Math" panose="02040503050406030204" pitchFamily="18" charset="0"/>
                                      </a:rPr>
                                      <m:t>𝒙</m:t>
                                    </m:r>
                                  </m:e>
                                  <m:sup>
                                    <m:r>
                                      <a:rPr lang="zh-CN" altLang="en-US" sz="1600" b="0" i="0">
                                        <a:solidFill>
                                          <a:schemeClr val="tx1"/>
                                        </a:solidFill>
                                        <a:latin typeface="Cambria Math" panose="02040503050406030204" pitchFamily="18" charset="0"/>
                                      </a:rPr>
                                      <m:t>′</m:t>
                                    </m:r>
                                  </m:sup>
                                </m:sSup>
                              </m:e>
                              <m:e>
                                <m:r>
                                  <a:rPr lang="zh-CN" altLang="en-US" sz="1600" b="0" i="0">
                                    <a:solidFill>
                                      <a:schemeClr val="tx1"/>
                                    </a:solidFill>
                                    <a:latin typeface="Cambria Math" panose="02040503050406030204" pitchFamily="18" charset="0"/>
                                  </a:rPr>
                                  <m:t>𝒮</m:t>
                                </m:r>
                                <m:d>
                                  <m:dPr>
                                    <m:ctrlPr>
                                      <a:rPr lang="zh-CN" altLang="en-US" sz="1600" b="0" i="1">
                                        <a:solidFill>
                                          <a:schemeClr val="tx1"/>
                                        </a:solidFill>
                                        <a:latin typeface="Cambria Math" panose="02040503050406030204" pitchFamily="18" charset="0"/>
                                      </a:rPr>
                                    </m:ctrlPr>
                                  </m:dPr>
                                  <m:e>
                                    <m:r>
                                      <a:rPr lang="zh-CN" altLang="en-US" sz="1600" b="0" i="1">
                                        <a:solidFill>
                                          <a:schemeClr val="tx1"/>
                                        </a:solidFill>
                                        <a:latin typeface="Cambria Math" panose="02040503050406030204" pitchFamily="18" charset="0"/>
                                      </a:rPr>
                                      <m:t>𝑑</m:t>
                                    </m:r>
                                  </m:e>
                                </m:d>
                              </m:e>
                            </m:d>
                          </m:oMath>
                        </m:oMathPara>
                      </a14:m>
                      <a:endParaRPr lang="zh-CN" altLang="en-US" sz="1600" dirty="0">
                        <a:solidFill>
                          <a:schemeClr val="tx1"/>
                        </a:solidFill>
                      </a:endParaRPr>
                    </a:p>
                  </p:txBody>
                </p:sp>
              </mc:Choice>
              <mc:Fallback xmlns="">
                <p:sp>
                  <p:nvSpPr>
                    <p:cNvPr id="60" name="文本框 59">
                      <a:extLst>
                        <a:ext uri="{FF2B5EF4-FFF2-40B4-BE49-F238E27FC236}">
                          <a16:creationId xmlns:a16="http://schemas.microsoft.com/office/drawing/2014/main" id="{7714BC84-74E5-272C-B306-801EE2EEB367}"/>
                        </a:ext>
                      </a:extLst>
                    </p:cNvPr>
                    <p:cNvSpPr txBox="1">
                      <a:spLocks noRot="1" noChangeAspect="1" noMove="1" noResize="1" noEditPoints="1" noAdjustHandles="1" noChangeArrowheads="1" noChangeShapeType="1" noTextEdit="1"/>
                    </p:cNvSpPr>
                    <p:nvPr/>
                  </p:nvSpPr>
                  <p:spPr>
                    <a:xfrm>
                      <a:off x="7977135" y="2483056"/>
                      <a:ext cx="2593292" cy="568297"/>
                    </a:xfrm>
                    <a:prstGeom prst="rect">
                      <a:avLst/>
                    </a:prstGeom>
                    <a:blipFill>
                      <a:blip r:embed="rId75"/>
                      <a:stretch>
                        <a:fillRect/>
                      </a:stretch>
                    </a:blipFill>
                  </p:spPr>
                  <p:txBody>
                    <a:bodyPr/>
                    <a:lstStyle/>
                    <a:p>
                      <a:r>
                        <a:rPr lang="zh-CN" altLang="en-US">
                          <a:noFill/>
                        </a:rPr>
                        <a:t> </a:t>
                      </a:r>
                    </a:p>
                  </p:txBody>
                </p:sp>
              </mc:Fallback>
            </mc:AlternateContent>
          </p:grpSp>
          <p:sp>
            <p:nvSpPr>
              <p:cNvPr id="72" name="矩形 71">
                <a:extLst>
                  <a:ext uri="{FF2B5EF4-FFF2-40B4-BE49-F238E27FC236}">
                    <a16:creationId xmlns:a16="http://schemas.microsoft.com/office/drawing/2014/main" id="{89142A7C-91B6-BF67-5AE4-E31D6DDD2FD0}"/>
                  </a:ext>
                </a:extLst>
              </p:cNvPr>
              <p:cNvSpPr/>
              <p:nvPr/>
            </p:nvSpPr>
            <p:spPr>
              <a:xfrm>
                <a:off x="6548043" y="2503234"/>
                <a:ext cx="5461507" cy="1672903"/>
              </a:xfrm>
              <a:prstGeom prst="rect">
                <a:avLst/>
              </a:prstGeom>
              <a:noFill/>
              <a:ln w="28575">
                <a:solidFill>
                  <a:srgbClr val="60BEA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73" name="TextBox 19">
                <a:extLst>
                  <a:ext uri="{FF2B5EF4-FFF2-40B4-BE49-F238E27FC236}">
                    <a16:creationId xmlns:a16="http://schemas.microsoft.com/office/drawing/2014/main" id="{7C62947D-5333-DDAD-AC75-4AD51154DF4E}"/>
                  </a:ext>
                </a:extLst>
              </p:cNvPr>
              <p:cNvSpPr txBox="1">
                <a:spLocks noChangeArrowheads="1"/>
              </p:cNvSpPr>
              <p:nvPr/>
            </p:nvSpPr>
            <p:spPr bwMode="auto">
              <a:xfrm>
                <a:off x="10918997" y="2533230"/>
                <a:ext cx="1100367" cy="30777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400" b="1" dirty="0">
                    <a:solidFill>
                      <a:srgbClr val="60BEA1"/>
                    </a:solidFill>
                    <a:latin typeface="微软雅黑" panose="020B0503020204020204" pitchFamily="34" charset="-122"/>
                    <a:ea typeface="微软雅黑" panose="020B0503020204020204" pitchFamily="34" charset="-122"/>
                    <a:cs typeface="Arial" pitchFamily="34" charset="0"/>
                  </a:rPr>
                  <a:t>速度场推导</a:t>
                </a:r>
              </a:p>
            </p:txBody>
          </p:sp>
        </p:grpSp>
        <p:cxnSp>
          <p:nvCxnSpPr>
            <p:cNvPr id="87" name="直接箭头连接符 86">
              <a:extLst>
                <a:ext uri="{FF2B5EF4-FFF2-40B4-BE49-F238E27FC236}">
                  <a16:creationId xmlns:a16="http://schemas.microsoft.com/office/drawing/2014/main" id="{D75983B3-A0AB-C40C-B6F1-761365A82134}"/>
                </a:ext>
              </a:extLst>
            </p:cNvPr>
            <p:cNvCxnSpPr>
              <a:cxnSpLocks/>
            </p:cNvCxnSpPr>
            <p:nvPr/>
          </p:nvCxnSpPr>
          <p:spPr>
            <a:xfrm>
              <a:off x="4582532" y="2303369"/>
              <a:ext cx="1965511" cy="1036317"/>
            </a:xfrm>
            <a:prstGeom prst="straightConnector1">
              <a:avLst/>
            </a:prstGeom>
            <a:ln w="31750">
              <a:solidFill>
                <a:srgbClr val="60BEA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E87CB0F7-C859-51B0-421C-17E08929A9FC}"/>
              </a:ext>
            </a:extLst>
          </p:cNvPr>
          <p:cNvGrpSpPr/>
          <p:nvPr/>
        </p:nvGrpSpPr>
        <p:grpSpPr>
          <a:xfrm>
            <a:off x="5501179" y="1704189"/>
            <a:ext cx="6547575" cy="4928957"/>
            <a:chOff x="5501179" y="1661355"/>
            <a:chExt cx="6547575" cy="4928957"/>
          </a:xfrm>
        </p:grpSpPr>
        <p:sp>
          <p:nvSpPr>
            <p:cNvPr id="55" name="TextBox 19">
              <a:extLst>
                <a:ext uri="{FF2B5EF4-FFF2-40B4-BE49-F238E27FC236}">
                  <a16:creationId xmlns:a16="http://schemas.microsoft.com/office/drawing/2014/main" id="{6A7188CC-0947-4953-A3B5-D133ED66DC8A}"/>
                </a:ext>
              </a:extLst>
            </p:cNvPr>
            <p:cNvSpPr txBox="1">
              <a:spLocks noChangeArrowheads="1"/>
            </p:cNvSpPr>
            <p:nvPr/>
          </p:nvSpPr>
          <p:spPr bwMode="auto">
            <a:xfrm>
              <a:off x="6722590" y="5932055"/>
              <a:ext cx="5222754" cy="65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20000"/>
                </a:lnSpc>
              </a:pPr>
              <a:r>
                <a:rPr lang="zh-CN" altLang="en-US" sz="1600" b="1" dirty="0">
                  <a:solidFill>
                    <a:srgbClr val="C00000"/>
                  </a:solidFill>
                  <a:latin typeface="微软雅黑" panose="020B0503020204020204" pitchFamily="34" charset="-122"/>
                  <a:ea typeface="微软雅黑" panose="020B0503020204020204" pitchFamily="34" charset="-122"/>
                  <a:cs typeface="Arial" pitchFamily="34" charset="0"/>
                </a:rPr>
                <a:t>根据灵敏度分析，得到设计变量的演化方向，</a:t>
              </a:r>
              <a:endParaRPr lang="en-US" altLang="zh-CN" sz="1600" b="1" dirty="0">
                <a:solidFill>
                  <a:srgbClr val="C00000"/>
                </a:solidFill>
                <a:latin typeface="微软雅黑" panose="020B0503020204020204" pitchFamily="34" charset="-122"/>
                <a:ea typeface="微软雅黑" panose="020B0503020204020204" pitchFamily="34" charset="-122"/>
                <a:cs typeface="Arial" pitchFamily="34" charset="0"/>
              </a:endParaRPr>
            </a:p>
            <a:p>
              <a:pPr algn="ctr" eaLnBrk="1" hangingPunct="1">
                <a:lnSpc>
                  <a:spcPct val="120000"/>
                </a:lnSpc>
              </a:pPr>
              <a:r>
                <a:rPr lang="zh-CN" altLang="en-US" sz="1600" b="1" dirty="0">
                  <a:solidFill>
                    <a:srgbClr val="C00000"/>
                  </a:solidFill>
                  <a:latin typeface="微软雅黑" panose="020B0503020204020204" pitchFamily="34" charset="-122"/>
                  <a:ea typeface="微软雅黑" panose="020B0503020204020204" pitchFamily="34" charset="-122"/>
                  <a:cs typeface="Arial" pitchFamily="34" charset="0"/>
                </a:rPr>
                <a:t>并且进一步调整结构中组件的尺寸与布局</a:t>
              </a:r>
              <a:endParaRPr lang="en-US" altLang="zh-CN" sz="1600" b="1" dirty="0">
                <a:solidFill>
                  <a:srgbClr val="C00000"/>
                </a:solidFill>
                <a:latin typeface="微软雅黑" panose="020B0503020204020204" pitchFamily="34" charset="-122"/>
                <a:ea typeface="微软雅黑" panose="020B0503020204020204" pitchFamily="34" charset="-122"/>
                <a:cs typeface="Arial" pitchFamily="34" charset="0"/>
              </a:endParaRPr>
            </a:p>
          </p:txBody>
        </p:sp>
        <p:grpSp>
          <p:nvGrpSpPr>
            <p:cNvPr id="95" name="组合 94">
              <a:extLst>
                <a:ext uri="{FF2B5EF4-FFF2-40B4-BE49-F238E27FC236}">
                  <a16:creationId xmlns:a16="http://schemas.microsoft.com/office/drawing/2014/main" id="{6FE52918-9910-7028-8D5D-E560F24104C6}"/>
                </a:ext>
              </a:extLst>
            </p:cNvPr>
            <p:cNvGrpSpPr/>
            <p:nvPr/>
          </p:nvGrpSpPr>
          <p:grpSpPr>
            <a:xfrm>
              <a:off x="5501179" y="1661355"/>
              <a:ext cx="6547575" cy="4113693"/>
              <a:chOff x="5497147" y="1425467"/>
              <a:chExt cx="6547575" cy="4113693"/>
            </a:xfrm>
          </p:grpSpPr>
          <p:grpSp>
            <p:nvGrpSpPr>
              <p:cNvPr id="79" name="组合 78">
                <a:extLst>
                  <a:ext uri="{FF2B5EF4-FFF2-40B4-BE49-F238E27FC236}">
                    <a16:creationId xmlns:a16="http://schemas.microsoft.com/office/drawing/2014/main" id="{8258D136-6380-66DF-B767-4B8CE809F719}"/>
                  </a:ext>
                </a:extLst>
              </p:cNvPr>
              <p:cNvGrpSpPr/>
              <p:nvPr/>
            </p:nvGrpSpPr>
            <p:grpSpPr>
              <a:xfrm>
                <a:off x="6517663" y="3947713"/>
                <a:ext cx="5527059" cy="1591447"/>
                <a:chOff x="6517663" y="3947713"/>
                <a:chExt cx="5527059" cy="1591447"/>
              </a:xfrm>
            </p:grpSpPr>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29D1C21A-E550-FE1F-888A-504B492DAECA}"/>
                        </a:ext>
                      </a:extLst>
                    </p:cNvPr>
                    <p:cNvSpPr txBox="1"/>
                    <p:nvPr/>
                  </p:nvSpPr>
                  <p:spPr>
                    <a:xfrm>
                      <a:off x="6517663" y="3947713"/>
                      <a:ext cx="5527059" cy="1580689"/>
                    </a:xfrm>
                    <a:prstGeom prst="rect">
                      <a:avLst/>
                    </a:prstGeom>
                    <a:noFill/>
                  </p:spPr>
                  <p:txBody>
                    <a:bodyPr wrap="square">
                      <a:spAutoFit/>
                    </a:bodyPr>
                    <a:lstStyle/>
                    <a:p>
                      <a:pPr indent="269875" algn="just">
                        <a:lnSpc>
                          <a:spcPct val="150000"/>
                        </a:lnSpc>
                      </a:pPr>
                      <a14:m>
                        <m:oMathPara xmlns:m="http://schemas.openxmlformats.org/officeDocument/2006/math">
                          <m:oMathParaPr>
                            <m:jc m:val="left"/>
                          </m:oMathParaPr>
                          <m:oMath xmlns:m="http://schemas.openxmlformats.org/officeDocument/2006/math">
                            <m:f>
                              <m:fPr>
                                <m:ctrlPr>
                                  <a:rPr lang="zh-CN" altLang="zh-CN" sz="1600" i="1" smtClean="0">
                                    <a:solidFill>
                                      <a:schemeClr val="tx1"/>
                                    </a:solidFill>
                                    <a:effectLst/>
                                    <a:latin typeface="Cambria Math" panose="02040503050406030204" pitchFamily="18" charset="0"/>
                                    <a:ea typeface="Cambria Math" panose="02040503050406030204" pitchFamily="18" charset="0"/>
                                  </a:rPr>
                                </m:ctrlPr>
                              </m:fPr>
                              <m:num>
                                <m:r>
                                  <m:rPr>
                                    <m:sty m:val="p"/>
                                  </m:rPr>
                                  <a:rPr lang="en-US" altLang="zh-CN" sz="1600">
                                    <a:solidFill>
                                      <a:schemeClr val="tx1"/>
                                    </a:solidFill>
                                    <a:effectLst/>
                                    <a:latin typeface="Cambria Math" panose="02040503050406030204" pitchFamily="18" charset="0"/>
                                    <a:ea typeface="宋体" panose="02010600030101010101" pitchFamily="2" charset="-122"/>
                                  </a:rPr>
                                  <m:t>D</m:t>
                                </m:r>
                                <m:r>
                                  <a:rPr lang="en-US" altLang="zh-CN" sz="1600" i="1">
                                    <a:solidFill>
                                      <a:schemeClr val="tx1"/>
                                    </a:solidFill>
                                    <a:effectLst/>
                                    <a:latin typeface="Cambria Math" panose="02040503050406030204" pitchFamily="18" charset="0"/>
                                    <a:ea typeface="等线" panose="02010600030101010101" pitchFamily="2" charset="-122"/>
                                  </a:rPr>
                                  <m:t>𝐶</m:t>
                                </m:r>
                              </m:num>
                              <m:den>
                                <m:r>
                                  <m:rPr>
                                    <m:sty m:val="p"/>
                                  </m:rPr>
                                  <a:rPr lang="en-US" altLang="zh-CN" sz="1600">
                                    <a:solidFill>
                                      <a:schemeClr val="tx1"/>
                                    </a:solidFill>
                                    <a:effectLst/>
                                    <a:latin typeface="Cambria Math" panose="02040503050406030204" pitchFamily="18" charset="0"/>
                                    <a:ea typeface="宋体" panose="02010600030101010101" pitchFamily="2" charset="-122"/>
                                  </a:rPr>
                                  <m:t>D</m:t>
                                </m:r>
                                <m:r>
                                  <a:rPr lang="en-US" altLang="zh-CN" sz="1600" i="1">
                                    <a:solidFill>
                                      <a:schemeClr val="tx1"/>
                                    </a:solidFill>
                                    <a:effectLst/>
                                    <a:latin typeface="Cambria Math" panose="02040503050406030204" pitchFamily="18" charset="0"/>
                                    <a:ea typeface="宋体" panose="02010600030101010101" pitchFamily="2" charset="-122"/>
                                  </a:rPr>
                                  <m:t>𝑑</m:t>
                                </m:r>
                              </m:den>
                            </m:f>
                            <m:r>
                              <a:rPr lang="en-US" altLang="zh-CN" sz="1600" i="1">
                                <a:solidFill>
                                  <a:schemeClr val="tx1"/>
                                </a:solidFill>
                                <a:effectLst/>
                                <a:latin typeface="Cambria Math" panose="02040503050406030204" pitchFamily="18" charset="0"/>
                                <a:ea typeface="宋体" panose="02010600030101010101" pitchFamily="2" charset="-122"/>
                              </a:rPr>
                              <m:t>=2</m:t>
                            </m:r>
                            <m:nary>
                              <m:naryPr>
                                <m:chr m:val="∑"/>
                                <m:limLoc m:val="subSup"/>
                                <m:ctrlPr>
                                  <a:rPr lang="zh-CN" altLang="zh-CN" sz="1600" i="1">
                                    <a:solidFill>
                                      <a:schemeClr val="tx1"/>
                                    </a:solidFill>
                                    <a:effectLst/>
                                    <a:latin typeface="Cambria Math" panose="02040503050406030204" pitchFamily="18" charset="0"/>
                                    <a:ea typeface="Cambria Math" panose="02040503050406030204" pitchFamily="18" charset="0"/>
                                  </a:rPr>
                                </m:ctrlPr>
                              </m:naryPr>
                              <m:sub>
                                <m:r>
                                  <a:rPr lang="en-US" altLang="zh-CN" sz="1600" i="1">
                                    <a:solidFill>
                                      <a:schemeClr val="tx1"/>
                                    </a:solidFill>
                                    <a:effectLst/>
                                    <a:latin typeface="Cambria Math" panose="02040503050406030204" pitchFamily="18" charset="0"/>
                                    <a:ea typeface="宋体" panose="02010600030101010101" pitchFamily="2" charset="-122"/>
                                  </a:rPr>
                                  <m:t>𝑒</m:t>
                                </m:r>
                                <m:r>
                                  <a:rPr lang="en-US" altLang="zh-CN" sz="1600">
                                    <a:solidFill>
                                      <a:schemeClr val="tx1"/>
                                    </a:solidFill>
                                    <a:effectLst/>
                                    <a:latin typeface="Cambria Math" panose="02040503050406030204" pitchFamily="18" charset="0"/>
                                    <a:ea typeface="宋体" panose="02010600030101010101" pitchFamily="2" charset="-122"/>
                                  </a:rPr>
                                  <m:t>=1</m:t>
                                </m:r>
                              </m:sub>
                              <m:sup>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a:solidFill>
                                          <a:schemeClr val="tx1"/>
                                        </a:solidFill>
                                        <a:effectLst/>
                                        <a:latin typeface="Cambria Math" panose="02040503050406030204" pitchFamily="18" charset="0"/>
                                        <a:ea typeface="宋体" panose="02010600030101010101" pitchFamily="2" charset="-122"/>
                                      </a:rPr>
                                      <m:t>𝑛</m:t>
                                    </m:r>
                                  </m:e>
                                  <m:sub>
                                    <m:r>
                                      <a:rPr lang="en-US" altLang="zh-CN" sz="1600" i="1">
                                        <a:solidFill>
                                          <a:schemeClr val="tx1"/>
                                        </a:solidFill>
                                        <a:effectLst/>
                                        <a:latin typeface="Cambria Math" panose="02040503050406030204" pitchFamily="18" charset="0"/>
                                        <a:ea typeface="宋体" panose="02010600030101010101" pitchFamily="2" charset="-122"/>
                                      </a:rPr>
                                      <m:t>𝑒</m:t>
                                    </m:r>
                                  </m:sub>
                                </m:sSub>
                              </m:sup>
                              <m:e>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d>
                                      <m:dPr>
                                        <m:ctrlPr>
                                          <a:rPr lang="zh-CN" altLang="zh-CN" sz="1600" i="1">
                                            <a:solidFill>
                                              <a:schemeClr val="tx1"/>
                                            </a:solidFill>
                                            <a:effectLst/>
                                            <a:latin typeface="Cambria Math" panose="02040503050406030204" pitchFamily="18" charset="0"/>
                                            <a:ea typeface="Cambria Math" panose="02040503050406030204" pitchFamily="18" charset="0"/>
                                          </a:rPr>
                                        </m:ctrlPr>
                                      </m:dPr>
                                      <m:e>
                                        <m:f>
                                          <m:fPr>
                                            <m:ctrlPr>
                                              <a:rPr lang="zh-CN" altLang="zh-CN" sz="1600" i="1">
                                                <a:solidFill>
                                                  <a:schemeClr val="tx1"/>
                                                </a:solidFill>
                                                <a:effectLst/>
                                                <a:latin typeface="Cambria Math" panose="02040503050406030204" pitchFamily="18" charset="0"/>
                                                <a:ea typeface="Cambria Math" panose="02040503050406030204" pitchFamily="18" charset="0"/>
                                              </a:rPr>
                                            </m:ctrlPr>
                                          </m:fPr>
                                          <m:num>
                                            <m:r>
                                              <m:rPr>
                                                <m:sty m:val="p"/>
                                              </m:rPr>
                                              <a:rPr lang="en-US" altLang="zh-CN" sz="1600">
                                                <a:solidFill>
                                                  <a:schemeClr val="tx1"/>
                                                </a:solidFill>
                                                <a:effectLst/>
                                                <a:latin typeface="Cambria Math" panose="02040503050406030204" pitchFamily="18" charset="0"/>
                                                <a:ea typeface="宋体" panose="02010600030101010101" pitchFamily="2" charset="-122"/>
                                              </a:rPr>
                                              <m:t>d</m:t>
                                            </m:r>
                                          </m:num>
                                          <m:den>
                                            <m:r>
                                              <m:rPr>
                                                <m:sty m:val="p"/>
                                              </m:rPr>
                                              <a:rPr lang="en-US" altLang="zh-CN" sz="1600">
                                                <a:solidFill>
                                                  <a:schemeClr val="tx1"/>
                                                </a:solidFill>
                                                <a:effectLst/>
                                                <a:latin typeface="Cambria Math" panose="02040503050406030204" pitchFamily="18" charset="0"/>
                                                <a:ea typeface="宋体" panose="02010600030101010101" pitchFamily="2" charset="-122"/>
                                              </a:rPr>
                                              <m:t>d</m:t>
                                            </m:r>
                                            <m:r>
                                              <a:rPr lang="en-US" altLang="zh-CN" sz="1600" i="1">
                                                <a:solidFill>
                                                  <a:schemeClr val="tx1"/>
                                                </a:solidFill>
                                                <a:effectLst/>
                                                <a:latin typeface="Cambria Math" panose="02040503050406030204" pitchFamily="18" charset="0"/>
                                                <a:ea typeface="宋体" panose="02010600030101010101" pitchFamily="2" charset="-122"/>
                                              </a:rPr>
                                              <m:t>𝑑</m:t>
                                            </m:r>
                                          </m:den>
                                        </m:f>
                                        <m:r>
                                          <a:rPr lang="en-US" altLang="zh-CN" sz="1600" b="1" i="1">
                                            <a:solidFill>
                                              <a:schemeClr val="tx1"/>
                                            </a:solidFill>
                                            <a:effectLst/>
                                            <a:latin typeface="Cambria Math" panose="02040503050406030204" pitchFamily="18" charset="0"/>
                                            <a:ea typeface="等线" panose="02010600030101010101" pitchFamily="2" charset="-122"/>
                                          </a:rPr>
                                          <m:t>𝑭</m:t>
                                        </m:r>
                                        <m:d>
                                          <m:dPr>
                                            <m:ctrlPr>
                                              <a:rPr lang="zh-CN" altLang="zh-CN" sz="1600" b="1" i="1">
                                                <a:solidFill>
                                                  <a:schemeClr val="tx1"/>
                                                </a:solidFill>
                                                <a:effectLst/>
                                                <a:latin typeface="Cambria Math" panose="02040503050406030204" pitchFamily="18" charset="0"/>
                                                <a:ea typeface="Cambria Math" panose="02040503050406030204" pitchFamily="18" charset="0"/>
                                              </a:rPr>
                                            </m:ctrlPr>
                                          </m:dPr>
                                          <m:e>
                                            <m:r>
                                              <a:rPr lang="en-US" altLang="zh-CN" sz="1600" i="1">
                                                <a:solidFill>
                                                  <a:schemeClr val="tx1"/>
                                                </a:solidFill>
                                                <a:effectLst/>
                                                <a:latin typeface="Cambria Math" panose="02040503050406030204" pitchFamily="18" charset="0"/>
                                                <a:ea typeface="宋体" panose="02010600030101010101" pitchFamily="2" charset="-122"/>
                                              </a:rPr>
                                              <m:t>𝑑</m:t>
                                            </m:r>
                                          </m:e>
                                        </m:d>
                                        <m:r>
                                          <a:rPr lang="en-US" altLang="zh-CN" sz="1600" b="1" i="1">
                                            <a:solidFill>
                                              <a:schemeClr val="tx1"/>
                                            </a:solidFill>
                                            <a:effectLst/>
                                            <a:latin typeface="Cambria Math" panose="02040503050406030204" pitchFamily="18" charset="0"/>
                                            <a:ea typeface="等线" panose="02010600030101010101" pitchFamily="2" charset="-122"/>
                                          </a:rPr>
                                          <m:t>∙</m:t>
                                        </m:r>
                                        <m:r>
                                          <a:rPr lang="en-US" altLang="zh-CN" sz="1600" b="1" i="1">
                                            <a:solidFill>
                                              <a:schemeClr val="tx1"/>
                                            </a:solidFill>
                                            <a:effectLst/>
                                            <a:latin typeface="Cambria Math" panose="02040503050406030204" pitchFamily="18" charset="0"/>
                                            <a:ea typeface="等线" panose="02010600030101010101" pitchFamily="2" charset="-122"/>
                                          </a:rPr>
                                          <m:t>𝑼</m:t>
                                        </m:r>
                                        <m:d>
                                          <m:dPr>
                                            <m:ctrlPr>
                                              <a:rPr lang="zh-CN" altLang="zh-CN" sz="1600" b="1" i="1">
                                                <a:solidFill>
                                                  <a:schemeClr val="tx1"/>
                                                </a:solidFill>
                                                <a:effectLst/>
                                                <a:latin typeface="Cambria Math" panose="02040503050406030204" pitchFamily="18" charset="0"/>
                                                <a:ea typeface="Cambria Math" panose="02040503050406030204" pitchFamily="18" charset="0"/>
                                              </a:rPr>
                                            </m:ctrlPr>
                                          </m:dPr>
                                          <m:e>
                                            <m:r>
                                              <a:rPr lang="en-US" altLang="zh-CN" sz="1600" b="1" i="1">
                                                <a:solidFill>
                                                  <a:schemeClr val="tx1"/>
                                                </a:solidFill>
                                                <a:effectLst/>
                                                <a:latin typeface="Cambria Math" panose="02040503050406030204" pitchFamily="18" charset="0"/>
                                                <a:ea typeface="宋体" panose="02010600030101010101" pitchFamily="2" charset="-122"/>
                                              </a:rPr>
                                              <m:t>𝒙</m:t>
                                            </m:r>
                                            <m:r>
                                              <a:rPr lang="en-US" altLang="zh-CN" sz="1600" b="1">
                                                <a:solidFill>
                                                  <a:schemeClr val="tx1"/>
                                                </a:solidFill>
                                                <a:effectLst/>
                                                <a:latin typeface="Cambria Math" panose="02040503050406030204" pitchFamily="18" charset="0"/>
                                                <a:ea typeface="宋体" panose="02010600030101010101" pitchFamily="2" charset="-122"/>
                                              </a:rPr>
                                              <m:t>;</m:t>
                                            </m:r>
                                            <m:r>
                                              <a:rPr lang="en-US" altLang="zh-CN" sz="1600" i="1">
                                                <a:solidFill>
                                                  <a:schemeClr val="tx1"/>
                                                </a:solidFill>
                                                <a:effectLst/>
                                                <a:latin typeface="Cambria Math" panose="02040503050406030204" pitchFamily="18" charset="0"/>
                                                <a:ea typeface="宋体" panose="02010600030101010101" pitchFamily="2" charset="-122"/>
                                              </a:rPr>
                                              <m:t>𝑑</m:t>
                                            </m:r>
                                          </m:e>
                                        </m:d>
                                      </m:e>
                                    </m:d>
                                  </m:e>
                                  <m:sub>
                                    <m:r>
                                      <a:rPr lang="en-US" altLang="zh-CN" sz="1600" i="1">
                                        <a:solidFill>
                                          <a:schemeClr val="tx1"/>
                                        </a:solidFill>
                                        <a:effectLst/>
                                        <a:latin typeface="Cambria Math" panose="02040503050406030204" pitchFamily="18" charset="0"/>
                                        <a:ea typeface="宋体" panose="02010600030101010101" pitchFamily="2" charset="-122"/>
                                      </a:rPr>
                                      <m:t>𝑒</m:t>
                                    </m:r>
                                  </m:sub>
                                </m:sSub>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a:solidFill>
                                          <a:schemeClr val="tx1"/>
                                        </a:solidFill>
                                        <a:effectLst/>
                                        <a:latin typeface="Cambria Math" panose="02040503050406030204" pitchFamily="18" charset="0"/>
                                        <a:ea typeface="宋体" panose="02010600030101010101" pitchFamily="2" charset="-122"/>
                                      </a:rPr>
                                      <m:t>𝑉</m:t>
                                    </m:r>
                                  </m:e>
                                  <m:sub>
                                    <m:r>
                                      <a:rPr lang="en-US" altLang="zh-CN" sz="1600" i="1">
                                        <a:solidFill>
                                          <a:schemeClr val="tx1"/>
                                        </a:solidFill>
                                        <a:effectLst/>
                                        <a:latin typeface="Cambria Math" panose="02040503050406030204" pitchFamily="18" charset="0"/>
                                        <a:ea typeface="宋体" panose="02010600030101010101" pitchFamily="2" charset="-122"/>
                                      </a:rPr>
                                      <m:t>𝑒</m:t>
                                    </m:r>
                                  </m:sub>
                                </m:sSub>
                              </m:e>
                            </m:nary>
                          </m:oMath>
                        </m:oMathPara>
                      </a14:m>
                      <a:endParaRPr lang="zh-CN" altLang="zh-CN" sz="1600" dirty="0">
                        <a:solidFill>
                          <a:schemeClr val="tx1"/>
                        </a:solidFill>
                        <a:effectLst/>
                        <a:latin typeface="Times New Roman" panose="02020603050405020304" pitchFamily="18" charset="0"/>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1600"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sz="1600" i="1">
                                    <a:solidFill>
                                      <a:schemeClr val="tx1"/>
                                    </a:solidFill>
                                    <a:effectLst/>
                                    <a:latin typeface="Cambria Math" panose="02040503050406030204" pitchFamily="18" charset="0"/>
                                    <a:ea typeface="Cambria Math" panose="02040503050406030204" pitchFamily="18" charset="0"/>
                                  </a:rPr>
                                </m:ctrlPr>
                              </m:naryPr>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r>
                                  <a:rPr lang="en-US" altLang="zh-CN" sz="1600"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sub>
                                </m:sSub>
                              </m:sup>
                              <m:e>
                                <m:d>
                                  <m:dPr>
                                    <m:ctrlPr>
                                      <a:rPr lang="zh-CN" altLang="zh-CN" sz="1600" i="1">
                                        <a:solidFill>
                                          <a:schemeClr val="tx1"/>
                                        </a:solidFill>
                                        <a:effectLst/>
                                        <a:latin typeface="Cambria Math" panose="02040503050406030204" pitchFamily="18" charset="0"/>
                                        <a:ea typeface="Cambria Math" panose="02040503050406030204" pitchFamily="18" charset="0"/>
                                      </a:rPr>
                                    </m:ctrlPr>
                                  </m:dPr>
                                  <m:e>
                                    <m:sSubSup>
                                      <m:sSubSupPr>
                                        <m:ctrlPr>
                                          <a:rPr lang="zh-CN" altLang="zh-CN" sz="1600" i="1">
                                            <a:solidFill>
                                              <a:schemeClr val="tx1"/>
                                            </a:solidFill>
                                            <a:effectLst/>
                                            <a:latin typeface="Cambria Math" panose="02040503050406030204" pitchFamily="18" charset="0"/>
                                            <a:ea typeface="Cambria Math" panose="02040503050406030204" pitchFamily="18" charset="0"/>
                                          </a:rPr>
                                        </m:ctrlPr>
                                      </m:sSubSupPr>
                                      <m:e>
                                        <m:d>
                                          <m:dPr>
                                            <m:ctrlPr>
                                              <a:rPr lang="zh-CN" altLang="zh-CN" sz="1600" i="1">
                                                <a:solidFill>
                                                  <a:schemeClr val="tx1"/>
                                                </a:solidFill>
                                                <a:effectLst/>
                                                <a:latin typeface="Cambria Math" panose="02040503050406030204" pitchFamily="18" charset="0"/>
                                                <a:ea typeface="Cambria Math" panose="02040503050406030204" pitchFamily="18" charset="0"/>
                                              </a:rPr>
                                            </m:ctrlPr>
                                          </m:dPr>
                                          <m:e>
                                            <m:d>
                                              <m:dPr>
                                                <m:ctrlPr>
                                                  <a:rPr lang="zh-CN" altLang="zh-CN" sz="1600" i="1">
                                                    <a:solidFill>
                                                      <a:schemeClr val="tx1"/>
                                                    </a:solidFill>
                                                    <a:effectLst/>
                                                    <a:latin typeface="Cambria Math" panose="02040503050406030204" pitchFamily="18" charset="0"/>
                                                    <a:ea typeface="Cambria Math" panose="02040503050406030204" pitchFamily="18" charset="0"/>
                                                  </a:rPr>
                                                </m:ctrlPr>
                                              </m:d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𝐹</m:t>
                                                    </m:r>
                                                  </m:sub>
                                                </m:s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𝐶</m:t>
                                                    </m:r>
                                                  </m:sub>
                                                </m:sSub>
                                              </m:e>
                                            </m:d>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sub>
                                            </m:sSub>
                                          </m:e>
                                        </m:d>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sub>
                                      <m:sup>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𝑜𝑢𝑡𝑒𝑟</m:t>
                                        </m:r>
                                      </m:sup>
                                    </m:sSubSup>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a:solidFill>
                                              <a:schemeClr val="tx1"/>
                                            </a:solidFill>
                                            <a:effectLst/>
                                            <a:latin typeface="Cambria Math" panose="02040503050406030204" pitchFamily="18" charset="0"/>
                                            <a:ea typeface="Cambria Math" panose="02040503050406030204" pitchFamily="18" charset="0"/>
                                          </a:rPr>
                                        </m:ctrlPr>
                                      </m:sSubSupPr>
                                      <m:e>
                                        <m:d>
                                          <m:dPr>
                                            <m:ctrlPr>
                                              <a:rPr lang="zh-CN" altLang="zh-CN" sz="1600" i="1">
                                                <a:solidFill>
                                                  <a:schemeClr val="tx1"/>
                                                </a:solidFill>
                                                <a:effectLst/>
                                                <a:latin typeface="Cambria Math" panose="02040503050406030204" pitchFamily="18" charset="0"/>
                                                <a:ea typeface="Cambria Math" panose="02040503050406030204" pitchFamily="18" charset="0"/>
                                              </a:rPr>
                                            </m:ctrlPr>
                                          </m:dPr>
                                          <m:e>
                                            <m:d>
                                              <m:dPr>
                                                <m:ctrlPr>
                                                  <a:rPr lang="zh-CN" altLang="zh-CN" sz="1600" i="1">
                                                    <a:solidFill>
                                                      <a:schemeClr val="tx1"/>
                                                    </a:solidFill>
                                                    <a:effectLst/>
                                                    <a:latin typeface="Cambria Math" panose="02040503050406030204" pitchFamily="18" charset="0"/>
                                                    <a:ea typeface="Cambria Math" panose="02040503050406030204" pitchFamily="18" charset="0"/>
                                                  </a:rPr>
                                                </m:ctrlPr>
                                              </m:d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𝐹</m:t>
                                                    </m:r>
                                                  </m:sub>
                                                </m:s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𝐶</m:t>
                                                    </m:r>
                                                  </m:sub>
                                                </m:sSub>
                                              </m:e>
                                            </m:d>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sub>
                                            </m:sSub>
                                          </m:e>
                                        </m:d>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sub>
                                      <m:sup>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𝑖𝑛𝑛𝑒𝑟</m:t>
                                        </m:r>
                                      </m:sup>
                                    </m:sSubSup>
                                  </m:e>
                                </m:d>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sub>
                                </m:sSub>
                              </m:e>
                            </m:nary>
                          </m:oMath>
                        </m:oMathPara>
                      </a14:m>
                      <a:endParaRPr lang="zh-CN" altLang="en-US" sz="1600" dirty="0">
                        <a:solidFill>
                          <a:schemeClr val="tx1"/>
                        </a:solidFill>
                      </a:endParaRPr>
                    </a:p>
                  </p:txBody>
                </p:sp>
              </mc:Choice>
              <mc:Fallback xmlns="">
                <p:sp>
                  <p:nvSpPr>
                    <p:cNvPr id="65" name="文本框 64">
                      <a:extLst>
                        <a:ext uri="{FF2B5EF4-FFF2-40B4-BE49-F238E27FC236}">
                          <a16:creationId xmlns:a16="http://schemas.microsoft.com/office/drawing/2014/main" id="{29D1C21A-E550-FE1F-888A-504B492DAECA}"/>
                        </a:ext>
                      </a:extLst>
                    </p:cNvPr>
                    <p:cNvSpPr txBox="1">
                      <a:spLocks noRot="1" noChangeAspect="1" noMove="1" noResize="1" noEditPoints="1" noAdjustHandles="1" noChangeArrowheads="1" noChangeShapeType="1" noTextEdit="1"/>
                    </p:cNvSpPr>
                    <p:nvPr/>
                  </p:nvSpPr>
                  <p:spPr>
                    <a:xfrm>
                      <a:off x="6517663" y="3947713"/>
                      <a:ext cx="5527059" cy="1580689"/>
                    </a:xfrm>
                    <a:prstGeom prst="rect">
                      <a:avLst/>
                    </a:prstGeom>
                    <a:blipFill>
                      <a:blip r:embed="rId76"/>
                      <a:stretch>
                        <a:fillRect/>
                      </a:stretch>
                    </a:blipFill>
                  </p:spPr>
                  <p:txBody>
                    <a:bodyPr/>
                    <a:lstStyle/>
                    <a:p>
                      <a:r>
                        <a:rPr lang="zh-CN" altLang="en-US">
                          <a:noFill/>
                        </a:rPr>
                        <a:t> </a:t>
                      </a:r>
                    </a:p>
                  </p:txBody>
                </p:sp>
              </mc:Fallback>
            </mc:AlternateContent>
            <p:sp>
              <p:nvSpPr>
                <p:cNvPr id="68" name="矩形 67">
                  <a:extLst>
                    <a:ext uri="{FF2B5EF4-FFF2-40B4-BE49-F238E27FC236}">
                      <a16:creationId xmlns:a16="http://schemas.microsoft.com/office/drawing/2014/main" id="{3E8A32B9-A52C-FE2D-17F7-A213AEAA8F6F}"/>
                    </a:ext>
                  </a:extLst>
                </p:cNvPr>
                <p:cNvSpPr/>
                <p:nvPr/>
              </p:nvSpPr>
              <p:spPr>
                <a:xfrm>
                  <a:off x="6538231" y="4272282"/>
                  <a:ext cx="5481133" cy="1266878"/>
                </a:xfrm>
                <a:prstGeom prst="rect">
                  <a:avLst/>
                </a:prstGeom>
                <a:noFill/>
                <a:ln w="28575">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74" name="TextBox 19">
                  <a:extLst>
                    <a:ext uri="{FF2B5EF4-FFF2-40B4-BE49-F238E27FC236}">
                      <a16:creationId xmlns:a16="http://schemas.microsoft.com/office/drawing/2014/main" id="{F9212C1B-C381-820F-9A97-2BACCC284DF7}"/>
                    </a:ext>
                  </a:extLst>
                </p:cNvPr>
                <p:cNvSpPr txBox="1">
                  <a:spLocks noChangeArrowheads="1"/>
                </p:cNvSpPr>
                <p:nvPr/>
              </p:nvSpPr>
              <p:spPr bwMode="auto">
                <a:xfrm>
                  <a:off x="10939565" y="4317240"/>
                  <a:ext cx="1100367" cy="30777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r>
                    <a:rPr lang="zh-CN" altLang="en-US" sz="1400" b="1" dirty="0">
                      <a:solidFill>
                        <a:srgbClr val="203864"/>
                      </a:solidFill>
                      <a:latin typeface="微软雅黑" panose="020B0503020204020204" pitchFamily="34" charset="-122"/>
                      <a:ea typeface="微软雅黑" panose="020B0503020204020204" pitchFamily="34" charset="-122"/>
                      <a:cs typeface="Arial" pitchFamily="34" charset="0"/>
                    </a:rPr>
                    <a:t>数值求解</a:t>
                  </a:r>
                </a:p>
              </p:txBody>
            </p:sp>
          </p:grpSp>
          <p:sp>
            <p:nvSpPr>
              <p:cNvPr id="94" name="任意多边形: 形状 93">
                <a:extLst>
                  <a:ext uri="{FF2B5EF4-FFF2-40B4-BE49-F238E27FC236}">
                    <a16:creationId xmlns:a16="http://schemas.microsoft.com/office/drawing/2014/main" id="{EE9E6208-0302-F7FC-765E-EFB77B7888B0}"/>
                  </a:ext>
                </a:extLst>
              </p:cNvPr>
              <p:cNvSpPr/>
              <p:nvPr/>
            </p:nvSpPr>
            <p:spPr>
              <a:xfrm>
                <a:off x="5497147" y="1425467"/>
                <a:ext cx="1054281" cy="3512294"/>
              </a:xfrm>
              <a:custGeom>
                <a:avLst/>
                <a:gdLst>
                  <a:gd name="connsiteX0" fmla="*/ 1054260 w 1054260"/>
                  <a:gd name="connsiteY0" fmla="*/ 0 h 3130475"/>
                  <a:gd name="connsiteX1" fmla="*/ 11 w 1054260"/>
                  <a:gd name="connsiteY1" fmla="*/ 2173044 h 3130475"/>
                  <a:gd name="connsiteX2" fmla="*/ 1032745 w 1054260"/>
                  <a:gd name="connsiteY2" fmla="*/ 3130475 h 3130475"/>
                </a:gdLst>
                <a:ahLst/>
                <a:cxnLst>
                  <a:cxn ang="0">
                    <a:pos x="connsiteX0" y="connsiteY0"/>
                  </a:cxn>
                  <a:cxn ang="0">
                    <a:pos x="connsiteX1" y="connsiteY1"/>
                  </a:cxn>
                  <a:cxn ang="0">
                    <a:pos x="connsiteX2" y="connsiteY2"/>
                  </a:cxn>
                </a:cxnLst>
                <a:rect l="l" t="t" r="r" b="b"/>
                <a:pathLst>
                  <a:path w="1054260" h="3130475">
                    <a:moveTo>
                      <a:pt x="1054260" y="0"/>
                    </a:moveTo>
                    <a:cubicBezTo>
                      <a:pt x="528928" y="825649"/>
                      <a:pt x="3597" y="1651298"/>
                      <a:pt x="11" y="2173044"/>
                    </a:cubicBezTo>
                    <a:cubicBezTo>
                      <a:pt x="-3575" y="2694790"/>
                      <a:pt x="799663" y="2949388"/>
                      <a:pt x="1032745" y="3130475"/>
                    </a:cubicBezTo>
                  </a:path>
                </a:pathLst>
              </a:custGeom>
              <a:ln w="31750">
                <a:solidFill>
                  <a:srgbClr val="20386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grpSp>
        <p:nvGrpSpPr>
          <p:cNvPr id="8" name="组合 7">
            <a:extLst>
              <a:ext uri="{FF2B5EF4-FFF2-40B4-BE49-F238E27FC236}">
                <a16:creationId xmlns:a16="http://schemas.microsoft.com/office/drawing/2014/main" id="{64552C2C-E4CB-5446-942A-71C258DD55C4}"/>
              </a:ext>
            </a:extLst>
          </p:cNvPr>
          <p:cNvGrpSpPr/>
          <p:nvPr/>
        </p:nvGrpSpPr>
        <p:grpSpPr>
          <a:xfrm>
            <a:off x="5386388" y="941223"/>
            <a:ext cx="6653543" cy="1744827"/>
            <a:chOff x="5386388" y="941223"/>
            <a:chExt cx="6653543" cy="1744827"/>
          </a:xfrm>
        </p:grpSpPr>
        <p:grpSp>
          <p:nvGrpSpPr>
            <p:cNvPr id="83" name="组合 82">
              <a:extLst>
                <a:ext uri="{FF2B5EF4-FFF2-40B4-BE49-F238E27FC236}">
                  <a16:creationId xmlns:a16="http://schemas.microsoft.com/office/drawing/2014/main" id="{88D85764-145E-ED9C-1615-268B6A3B1BB2}"/>
                </a:ext>
              </a:extLst>
            </p:cNvPr>
            <p:cNvGrpSpPr/>
            <p:nvPr/>
          </p:nvGrpSpPr>
          <p:grpSpPr>
            <a:xfrm>
              <a:off x="5386388" y="941223"/>
              <a:ext cx="6653543" cy="1512915"/>
              <a:chOff x="5386388" y="941223"/>
              <a:chExt cx="6653543" cy="1512915"/>
            </a:xfrm>
          </p:grpSpPr>
          <p:grpSp>
            <p:nvGrpSpPr>
              <p:cNvPr id="77" name="组合 76">
                <a:extLst>
                  <a:ext uri="{FF2B5EF4-FFF2-40B4-BE49-F238E27FC236}">
                    <a16:creationId xmlns:a16="http://schemas.microsoft.com/office/drawing/2014/main" id="{0DA41391-2A40-12F6-D0ED-18A2B6F0FDA8}"/>
                  </a:ext>
                </a:extLst>
              </p:cNvPr>
              <p:cNvGrpSpPr/>
              <p:nvPr/>
            </p:nvGrpSpPr>
            <p:grpSpPr>
              <a:xfrm>
                <a:off x="6458403" y="941223"/>
                <a:ext cx="5581528" cy="1512915"/>
                <a:chOff x="6458403" y="941223"/>
                <a:chExt cx="5581528" cy="1512915"/>
              </a:xfrm>
            </p:grpSpPr>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0F2C77FC-1A61-FFD9-F9DE-25981533AEE5}"/>
                        </a:ext>
                      </a:extLst>
                    </p:cNvPr>
                    <p:cNvSpPr txBox="1"/>
                    <p:nvPr/>
                  </p:nvSpPr>
                  <p:spPr>
                    <a:xfrm>
                      <a:off x="6458403" y="941223"/>
                      <a:ext cx="5318542" cy="1512915"/>
                    </a:xfrm>
                    <a:prstGeom prst="rect">
                      <a:avLst/>
                    </a:prstGeom>
                    <a:noFill/>
                  </p:spPr>
                  <p:txBody>
                    <a:bodyPr wrap="square">
                      <a:spAutoFit/>
                    </a:bodyPr>
                    <a:lstStyle/>
                    <a:p>
                      <a:pPr indent="269875" algn="just">
                        <a:lnSpc>
                          <a:spcPct val="150000"/>
                        </a:lnSpc>
                      </a:pPr>
                      <a14:m>
                        <m:oMathPara xmlns:m="http://schemas.openxmlformats.org/officeDocument/2006/math">
                          <m:oMathParaPr>
                            <m:jc m:val="centerGroup"/>
                          </m:oMathParaPr>
                          <m:oMath xmlns:m="http://schemas.openxmlformats.org/officeDocument/2006/math">
                            <m:f>
                              <m:fPr>
                                <m:ctrlPr>
                                  <a:rPr lang="zh-CN" altLang="zh-CN" sz="1600" i="1" smtClean="0">
                                    <a:solidFill>
                                      <a:schemeClr val="tx1"/>
                                    </a:solidFill>
                                    <a:effectLst/>
                                    <a:latin typeface="Cambria Math" panose="02040503050406030204" pitchFamily="18" charset="0"/>
                                    <a:ea typeface="Cambria Math" panose="02040503050406030204" pitchFamily="18" charset="0"/>
                                  </a:rPr>
                                </m:ctrlPr>
                              </m:fPr>
                              <m:num>
                                <m:r>
                                  <m:rPr>
                                    <m:sty m:val="p"/>
                                  </m:rPr>
                                  <a:rPr lang="en-US" altLang="zh-CN" sz="1600">
                                    <a:solidFill>
                                      <a:schemeClr val="tx1"/>
                                    </a:solidFill>
                                    <a:effectLst/>
                                    <a:latin typeface="Cambria Math" panose="02040503050406030204" pitchFamily="18" charset="0"/>
                                    <a:ea typeface="宋体" panose="02010600030101010101" pitchFamily="2" charset="-122"/>
                                  </a:rPr>
                                  <m:t>D</m:t>
                                </m:r>
                                <m:r>
                                  <a:rPr lang="en-US" altLang="zh-CN" sz="1600" i="1">
                                    <a:solidFill>
                                      <a:schemeClr val="tx1"/>
                                    </a:solidFill>
                                    <a:effectLst/>
                                    <a:latin typeface="Cambria Math" panose="02040503050406030204" pitchFamily="18" charset="0"/>
                                    <a:ea typeface="等线" panose="02010600030101010101" pitchFamily="2" charset="-122"/>
                                  </a:rPr>
                                  <m:t>𝐶</m:t>
                                </m:r>
                              </m:num>
                              <m:den>
                                <m:r>
                                  <m:rPr>
                                    <m:sty m:val="p"/>
                                  </m:rPr>
                                  <a:rPr lang="en-US" altLang="zh-CN" sz="1600">
                                    <a:solidFill>
                                      <a:schemeClr val="tx1"/>
                                    </a:solidFill>
                                    <a:effectLst/>
                                    <a:latin typeface="Cambria Math" panose="02040503050406030204" pitchFamily="18" charset="0"/>
                                    <a:ea typeface="宋体" panose="02010600030101010101" pitchFamily="2" charset="-122"/>
                                  </a:rPr>
                                  <m:t>D</m:t>
                                </m:r>
                                <m:r>
                                  <a:rPr lang="en-US" altLang="zh-CN" sz="1600" i="1">
                                    <a:solidFill>
                                      <a:schemeClr val="tx1"/>
                                    </a:solidFill>
                                    <a:effectLst/>
                                    <a:latin typeface="Cambria Math" panose="02040503050406030204" pitchFamily="18" charset="0"/>
                                    <a:ea typeface="宋体" panose="02010600030101010101" pitchFamily="2" charset="-122"/>
                                  </a:rPr>
                                  <m:t>𝑑</m:t>
                                </m:r>
                              </m:den>
                            </m:f>
                            <m:r>
                              <a:rPr lang="en-US" altLang="zh-CN" sz="1600" i="1">
                                <a:solidFill>
                                  <a:schemeClr val="tx1"/>
                                </a:solidFill>
                                <a:effectLst/>
                                <a:latin typeface="Cambria Math" panose="02040503050406030204" pitchFamily="18" charset="0"/>
                                <a:ea typeface="宋体" panose="02010600030101010101" pitchFamily="2" charset="-122"/>
                              </a:rPr>
                              <m:t>=2</m:t>
                            </m:r>
                            <m:nary>
                              <m:naryPr>
                                <m:supHide m:val="on"/>
                                <m:ctrlPr>
                                  <a:rPr lang="zh-CN" altLang="zh-CN" sz="1600" i="1">
                                    <a:solidFill>
                                      <a:schemeClr val="tx1"/>
                                    </a:solidFill>
                                    <a:effectLst/>
                                    <a:latin typeface="Cambria Math" panose="02040503050406030204" pitchFamily="18" charset="0"/>
                                    <a:ea typeface="Cambria Math" panose="02040503050406030204" pitchFamily="18" charset="0"/>
                                  </a:rPr>
                                </m:ctrlPr>
                              </m:naryPr>
                              <m:sub>
                                <m:r>
                                  <a:rPr lang="en-US" altLang="zh-CN" sz="1600" i="1">
                                    <a:solidFill>
                                      <a:schemeClr val="tx1"/>
                                    </a:solidFill>
                                    <a:effectLst/>
                                    <a:latin typeface="Cambria Math" panose="02040503050406030204" pitchFamily="18" charset="0"/>
                                    <a:ea typeface="宋体" panose="02010600030101010101" pitchFamily="2" charset="-122"/>
                                  </a:rPr>
                                  <m:t>ℬ</m:t>
                                </m:r>
                                <m:d>
                                  <m:dPr>
                                    <m:ctrlPr>
                                      <a:rPr lang="zh-CN" altLang="zh-CN" sz="1600" i="1">
                                        <a:solidFill>
                                          <a:schemeClr val="tx1"/>
                                        </a:solidFill>
                                        <a:effectLst/>
                                        <a:latin typeface="Cambria Math" panose="02040503050406030204" pitchFamily="18" charset="0"/>
                                        <a:ea typeface="Cambria Math" panose="02040503050406030204" pitchFamily="18" charset="0"/>
                                      </a:rPr>
                                    </m:ctrlPr>
                                  </m:dPr>
                                  <m:e>
                                    <m:r>
                                      <a:rPr lang="en-US" altLang="zh-CN" sz="1600" i="1">
                                        <a:solidFill>
                                          <a:schemeClr val="tx1"/>
                                        </a:solidFill>
                                        <a:effectLst/>
                                        <a:latin typeface="Cambria Math" panose="02040503050406030204" pitchFamily="18" charset="0"/>
                                        <a:ea typeface="宋体" panose="02010600030101010101" pitchFamily="2" charset="-122"/>
                                      </a:rPr>
                                      <m:t>𝑑</m:t>
                                    </m:r>
                                  </m:e>
                                </m:d>
                              </m:sub>
                              <m:sup/>
                              <m:e>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a:solidFill>
                                          <a:schemeClr val="tx1"/>
                                        </a:solidFill>
                                        <a:effectLst/>
                                        <a:latin typeface="Cambria Math" panose="02040503050406030204" pitchFamily="18" charset="0"/>
                                        <a:ea typeface="宋体" panose="02010600030101010101" pitchFamily="2" charset="-122"/>
                                      </a:rPr>
                                      <m:t>𝑊</m:t>
                                    </m:r>
                                  </m:e>
                                  <m:sub>
                                    <m:r>
                                      <a:rPr lang="en-US" altLang="zh-CN" sz="1600" i="1">
                                        <a:solidFill>
                                          <a:schemeClr val="tx1"/>
                                        </a:solidFill>
                                        <a:effectLst/>
                                        <a:latin typeface="Cambria Math" panose="02040503050406030204" pitchFamily="18" charset="0"/>
                                        <a:ea typeface="宋体" panose="02010600030101010101" pitchFamily="2" charset="-122"/>
                                      </a:rPr>
                                      <m:t>𝐶</m:t>
                                    </m:r>
                                  </m:sub>
                                </m:sSub>
                                <m:d>
                                  <m:dPr>
                                    <m:ctrlPr>
                                      <a:rPr lang="zh-CN" altLang="zh-CN" sz="1600" i="1">
                                        <a:solidFill>
                                          <a:schemeClr val="tx1"/>
                                        </a:solidFill>
                                        <a:effectLst/>
                                        <a:latin typeface="Cambria Math" panose="02040503050406030204" pitchFamily="18" charset="0"/>
                                        <a:ea typeface="Cambria Math" panose="02040503050406030204" pitchFamily="18" charset="0"/>
                                      </a:rPr>
                                    </m:ctrlPr>
                                  </m:dPr>
                                  <m:e>
                                    <m:sSup>
                                      <m:sSupPr>
                                        <m:ctrlPr>
                                          <a:rPr lang="zh-CN" altLang="zh-CN" sz="1600" b="1" i="1">
                                            <a:solidFill>
                                              <a:schemeClr val="tx1"/>
                                            </a:solidFill>
                                            <a:effectLst/>
                                            <a:latin typeface="Cambria Math" panose="02040503050406030204" pitchFamily="18" charset="0"/>
                                            <a:ea typeface="Cambria Math" panose="02040503050406030204" pitchFamily="18" charset="0"/>
                                          </a:rPr>
                                        </m:ctrlPr>
                                      </m:sSupPr>
                                      <m:e>
                                        <m:r>
                                          <a:rPr lang="en-US" altLang="zh-CN" sz="1600" b="1" i="1">
                                            <a:solidFill>
                                              <a:schemeClr val="tx1"/>
                                            </a:solidFill>
                                            <a:effectLst/>
                                            <a:latin typeface="Cambria Math" panose="02040503050406030204" pitchFamily="18" charset="0"/>
                                            <a:ea typeface="等线" panose="02010600030101010101" pitchFamily="2" charset="-122"/>
                                          </a:rPr>
                                          <m:t>𝑼</m:t>
                                        </m:r>
                                      </m:e>
                                      <m:sup>
                                        <m:r>
                                          <a:rPr lang="en-US" altLang="zh-CN" sz="1600" b="1" i="1">
                                            <a:solidFill>
                                              <a:schemeClr val="tx1"/>
                                            </a:solidFill>
                                            <a:effectLst/>
                                            <a:latin typeface="Cambria Math" panose="02040503050406030204" pitchFamily="18" charset="0"/>
                                            <a:ea typeface="等线" panose="02010600030101010101" pitchFamily="2" charset="-122"/>
                                          </a:rPr>
                                          <m:t>′</m:t>
                                        </m:r>
                                      </m:sup>
                                    </m:sSup>
                                    <m:d>
                                      <m:dPr>
                                        <m:ctrlPr>
                                          <a:rPr lang="zh-CN" altLang="zh-CN" sz="1600" b="1" i="1">
                                            <a:solidFill>
                                              <a:schemeClr val="tx1"/>
                                            </a:solidFill>
                                            <a:effectLst/>
                                            <a:latin typeface="Cambria Math" panose="02040503050406030204" pitchFamily="18" charset="0"/>
                                            <a:ea typeface="Cambria Math" panose="02040503050406030204" pitchFamily="18" charset="0"/>
                                          </a:rPr>
                                        </m:ctrlPr>
                                      </m:dPr>
                                      <m:e>
                                        <m:r>
                                          <a:rPr lang="en-US" altLang="zh-CN" sz="1600" b="1" i="1">
                                            <a:solidFill>
                                              <a:schemeClr val="tx1"/>
                                            </a:solidFill>
                                            <a:effectLst/>
                                            <a:latin typeface="Cambria Math" panose="02040503050406030204" pitchFamily="18" charset="0"/>
                                            <a:ea typeface="宋体" panose="02010600030101010101" pitchFamily="2" charset="-122"/>
                                          </a:rPr>
                                          <m:t>𝒙</m:t>
                                        </m:r>
                                        <m:r>
                                          <a:rPr lang="en-US" altLang="zh-CN" sz="1600" b="1">
                                            <a:solidFill>
                                              <a:schemeClr val="tx1"/>
                                            </a:solidFill>
                                            <a:effectLst/>
                                            <a:latin typeface="Cambria Math" panose="02040503050406030204" pitchFamily="18" charset="0"/>
                                            <a:ea typeface="宋体" panose="02010600030101010101" pitchFamily="2" charset="-122"/>
                                          </a:rPr>
                                          <m:t>;</m:t>
                                        </m:r>
                                        <m:r>
                                          <a:rPr lang="en-US" altLang="zh-CN" sz="1600" i="1">
                                            <a:solidFill>
                                              <a:schemeClr val="tx1"/>
                                            </a:solidFill>
                                            <a:effectLst/>
                                            <a:latin typeface="Cambria Math" panose="02040503050406030204" pitchFamily="18" charset="0"/>
                                            <a:ea typeface="宋体" panose="02010600030101010101" pitchFamily="2" charset="-122"/>
                                          </a:rPr>
                                          <m:t>𝑑</m:t>
                                        </m:r>
                                      </m:e>
                                    </m:d>
                                    <m:r>
                                      <a:rPr lang="en-US" altLang="zh-CN" sz="1600" b="1">
                                        <a:solidFill>
                                          <a:schemeClr val="tx1"/>
                                        </a:solidFill>
                                        <a:effectLst/>
                                        <a:latin typeface="Cambria Math" panose="02040503050406030204" pitchFamily="18" charset="0"/>
                                        <a:ea typeface="宋体" panose="02010600030101010101" pitchFamily="2" charset="-122"/>
                                      </a:rPr>
                                      <m:t>,</m:t>
                                    </m:r>
                                    <m:r>
                                      <a:rPr lang="en-US" altLang="zh-CN" sz="1600" b="1" i="1">
                                        <a:solidFill>
                                          <a:schemeClr val="tx1"/>
                                        </a:solidFill>
                                        <a:effectLst/>
                                        <a:latin typeface="Cambria Math" panose="02040503050406030204" pitchFamily="18" charset="0"/>
                                        <a:ea typeface="等线" panose="02010600030101010101" pitchFamily="2" charset="-122"/>
                                      </a:rPr>
                                      <m:t>𝑼</m:t>
                                    </m:r>
                                    <m:d>
                                      <m:dPr>
                                        <m:ctrlPr>
                                          <a:rPr lang="zh-CN" altLang="zh-CN" sz="1600" b="1" i="1">
                                            <a:solidFill>
                                              <a:schemeClr val="tx1"/>
                                            </a:solidFill>
                                            <a:effectLst/>
                                            <a:latin typeface="Cambria Math" panose="02040503050406030204" pitchFamily="18" charset="0"/>
                                            <a:ea typeface="Cambria Math" panose="02040503050406030204" pitchFamily="18" charset="0"/>
                                          </a:rPr>
                                        </m:ctrlPr>
                                      </m:dPr>
                                      <m:e>
                                        <m:r>
                                          <a:rPr lang="en-US" altLang="zh-CN" sz="1600" b="1" i="1">
                                            <a:solidFill>
                                              <a:schemeClr val="tx1"/>
                                            </a:solidFill>
                                            <a:effectLst/>
                                            <a:latin typeface="Cambria Math" panose="02040503050406030204" pitchFamily="18" charset="0"/>
                                            <a:ea typeface="宋体" panose="02010600030101010101" pitchFamily="2" charset="-122"/>
                                          </a:rPr>
                                          <m:t>𝒙</m:t>
                                        </m:r>
                                        <m:r>
                                          <a:rPr lang="en-US" altLang="zh-CN" sz="1600" b="1">
                                            <a:solidFill>
                                              <a:schemeClr val="tx1"/>
                                            </a:solidFill>
                                            <a:effectLst/>
                                            <a:latin typeface="Cambria Math" panose="02040503050406030204" pitchFamily="18" charset="0"/>
                                            <a:ea typeface="宋体" panose="02010600030101010101" pitchFamily="2" charset="-122"/>
                                          </a:rPr>
                                          <m:t>;</m:t>
                                        </m:r>
                                        <m:r>
                                          <a:rPr lang="en-US" altLang="zh-CN" sz="1600" i="1">
                                            <a:solidFill>
                                              <a:schemeClr val="tx1"/>
                                            </a:solidFill>
                                            <a:effectLst/>
                                            <a:latin typeface="Cambria Math" panose="02040503050406030204" pitchFamily="18" charset="0"/>
                                            <a:ea typeface="宋体" panose="02010600030101010101" pitchFamily="2" charset="-122"/>
                                          </a:rPr>
                                          <m:t>𝑑</m:t>
                                        </m:r>
                                      </m:e>
                                    </m:d>
                                  </m:e>
                                </m:d>
                                <m:r>
                                  <m:rPr>
                                    <m:sty m:val="p"/>
                                  </m:rPr>
                                  <a:rPr lang="en-US" altLang="zh-CN" sz="1600">
                                    <a:solidFill>
                                      <a:schemeClr val="tx1"/>
                                    </a:solidFill>
                                    <a:effectLst/>
                                    <a:latin typeface="Cambria Math" panose="02040503050406030204" pitchFamily="18" charset="0"/>
                                    <a:ea typeface="宋体" panose="02010600030101010101" pitchFamily="2" charset="-122"/>
                                  </a:rPr>
                                  <m:t>dV</m:t>
                                </m:r>
                              </m:e>
                            </m:nary>
                            <m:r>
                              <a:rPr lang="en-US" altLang="zh-CN" sz="1600">
                                <a:solidFill>
                                  <a:schemeClr val="tx1"/>
                                </a:solidFill>
                                <a:effectLst/>
                                <a:latin typeface="Cambria Math" panose="02040503050406030204" pitchFamily="18" charset="0"/>
                                <a:ea typeface="宋体" panose="02010600030101010101" pitchFamily="2" charset="-122"/>
                              </a:rPr>
                              <m:t>+</m:t>
                            </m:r>
                            <m:nary>
                              <m:naryPr>
                                <m:supHide m:val="on"/>
                                <m:ctrlPr>
                                  <a:rPr lang="zh-CN" altLang="zh-CN" sz="1600" i="1">
                                    <a:solidFill>
                                      <a:schemeClr val="tx1"/>
                                    </a:solidFill>
                                    <a:effectLst/>
                                    <a:latin typeface="Cambria Math" panose="02040503050406030204" pitchFamily="18" charset="0"/>
                                    <a:ea typeface="Cambria Math" panose="02040503050406030204" pitchFamily="18" charset="0"/>
                                  </a:rPr>
                                </m:ctrlPr>
                              </m:naryPr>
                              <m:sub>
                                <m:r>
                                  <a:rPr lang="en-US" altLang="zh-CN" sz="1600" i="1">
                                    <a:solidFill>
                                      <a:schemeClr val="tx1"/>
                                    </a:solidFill>
                                    <a:effectLst/>
                                    <a:latin typeface="Cambria Math" panose="02040503050406030204" pitchFamily="18" charset="0"/>
                                    <a:ea typeface="宋体" panose="02010600030101010101" pitchFamily="2" charset="-122"/>
                                  </a:rPr>
                                  <m:t>𝜕</m:t>
                                </m:r>
                                <m:r>
                                  <a:rPr lang="en-US" altLang="zh-CN" sz="1600" i="1">
                                    <a:solidFill>
                                      <a:schemeClr val="tx1"/>
                                    </a:solidFill>
                                    <a:effectLst/>
                                    <a:latin typeface="Cambria Math" panose="02040503050406030204" pitchFamily="18" charset="0"/>
                                    <a:ea typeface="宋体" panose="02010600030101010101" pitchFamily="2" charset="-122"/>
                                  </a:rPr>
                                  <m:t>ℬ</m:t>
                                </m:r>
                                <m:d>
                                  <m:dPr>
                                    <m:ctrlPr>
                                      <a:rPr lang="zh-CN" altLang="zh-CN" sz="1600" i="1">
                                        <a:solidFill>
                                          <a:schemeClr val="tx1"/>
                                        </a:solidFill>
                                        <a:effectLst/>
                                        <a:latin typeface="Cambria Math" panose="02040503050406030204" pitchFamily="18" charset="0"/>
                                        <a:ea typeface="Cambria Math" panose="02040503050406030204" pitchFamily="18" charset="0"/>
                                      </a:rPr>
                                    </m:ctrlPr>
                                  </m:dPr>
                                  <m:e>
                                    <m:r>
                                      <a:rPr lang="en-US" altLang="zh-CN" sz="1600" i="1">
                                        <a:solidFill>
                                          <a:schemeClr val="tx1"/>
                                        </a:solidFill>
                                        <a:effectLst/>
                                        <a:latin typeface="Cambria Math" panose="02040503050406030204" pitchFamily="18" charset="0"/>
                                        <a:ea typeface="宋体" panose="02010600030101010101" pitchFamily="2" charset="-122"/>
                                      </a:rPr>
                                      <m:t>𝑑</m:t>
                                    </m:r>
                                  </m:e>
                                </m:d>
                              </m:sub>
                              <m:sup/>
                              <m:e>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a:solidFill>
                                          <a:schemeClr val="tx1"/>
                                        </a:solidFill>
                                        <a:effectLst/>
                                        <a:latin typeface="Cambria Math" panose="02040503050406030204" pitchFamily="18" charset="0"/>
                                        <a:ea typeface="宋体" panose="02010600030101010101" pitchFamily="2" charset="-122"/>
                                      </a:rPr>
                                      <m:t>𝑊</m:t>
                                    </m:r>
                                  </m:e>
                                  <m:sub>
                                    <m:r>
                                      <a:rPr lang="en-US" altLang="zh-CN" sz="1600" i="1">
                                        <a:solidFill>
                                          <a:schemeClr val="tx1"/>
                                        </a:solidFill>
                                        <a:effectLst/>
                                        <a:latin typeface="Cambria Math" panose="02040503050406030204" pitchFamily="18" charset="0"/>
                                        <a:ea typeface="宋体" panose="02010600030101010101" pitchFamily="2" charset="-122"/>
                                      </a:rPr>
                                      <m:t>𝐶</m:t>
                                    </m:r>
                                  </m:sub>
                                </m:sSub>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a:solidFill>
                                          <a:schemeClr val="tx1"/>
                                        </a:solidFill>
                                        <a:effectLst/>
                                        <a:latin typeface="Cambria Math" panose="02040503050406030204" pitchFamily="18" charset="0"/>
                                        <a:ea typeface="宋体" panose="02010600030101010101" pitchFamily="2" charset="-122"/>
                                      </a:rPr>
                                      <m:t>𝑉</m:t>
                                    </m:r>
                                  </m:e>
                                  <m:sub>
                                    <m:r>
                                      <a:rPr lang="en-US" altLang="zh-CN" sz="1600" i="1">
                                        <a:solidFill>
                                          <a:schemeClr val="tx1"/>
                                        </a:solidFill>
                                        <a:effectLst/>
                                        <a:latin typeface="Cambria Math" panose="02040503050406030204" pitchFamily="18" charset="0"/>
                                        <a:ea typeface="宋体" panose="02010600030101010101" pitchFamily="2" charset="-122"/>
                                      </a:rPr>
                                      <m:t>𝑛</m:t>
                                    </m:r>
                                  </m:sub>
                                </m:sSub>
                                <m:r>
                                  <m:rPr>
                                    <m:sty m:val="p"/>
                                  </m:rPr>
                                  <a:rPr lang="en-US" altLang="zh-CN" sz="1600">
                                    <a:solidFill>
                                      <a:schemeClr val="tx1"/>
                                    </a:solidFill>
                                    <a:effectLst/>
                                    <a:latin typeface="Cambria Math" panose="02040503050406030204" pitchFamily="18" charset="0"/>
                                    <a:ea typeface="宋体" panose="02010600030101010101" pitchFamily="2" charset="-122"/>
                                  </a:rPr>
                                  <m:t>dS</m:t>
                                </m:r>
                              </m:e>
                            </m:nary>
                          </m:oMath>
                        </m:oMathPara>
                      </a14:m>
                      <a:endParaRPr lang="zh-CN" altLang="zh-CN" sz="1600" dirty="0">
                        <a:solidFill>
                          <a:schemeClr val="tx1"/>
                        </a:solidFill>
                        <a:effectLst/>
                        <a:latin typeface="Times New Roman" panose="02020603050405020304" pitchFamily="18" charset="0"/>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nary>
                              <m:naryPr>
                                <m:supHide m:val="on"/>
                                <m:ctrlPr>
                                  <a:rPr lang="zh-CN" altLang="zh-CN" sz="1600" i="1">
                                    <a:solidFill>
                                      <a:schemeClr val="tx1"/>
                                    </a:solidFill>
                                    <a:effectLst/>
                                    <a:latin typeface="Cambria Math" panose="02040503050406030204" pitchFamily="18" charset="0"/>
                                    <a:ea typeface="Cambria Math" panose="02040503050406030204" pitchFamily="18" charset="0"/>
                                  </a:rPr>
                                </m:ctrlPr>
                              </m:naryPr>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ℬ</m:t>
                                </m:r>
                                <m:d>
                                  <m:dPr>
                                    <m:ctrlPr>
                                      <a:rPr lang="zh-CN" altLang="zh-CN" sz="1600" i="1">
                                        <a:solidFill>
                                          <a:schemeClr val="tx1"/>
                                        </a:solidFill>
                                        <a:effectLst/>
                                        <a:latin typeface="Cambria Math" panose="02040503050406030204" pitchFamily="18" charset="0"/>
                                        <a:ea typeface="Cambria Math" panose="02040503050406030204" pitchFamily="18" charset="0"/>
                                      </a:rPr>
                                    </m:ctrlPr>
                                  </m:d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e>
                                </m:d>
                              </m:sub>
                              <m:sup/>
                              <m:e>
                                <m:f>
                                  <m:fPr>
                                    <m:ctrlPr>
                                      <a:rPr lang="zh-CN" altLang="zh-CN" sz="1600" i="1">
                                        <a:solidFill>
                                          <a:schemeClr val="tx1"/>
                                        </a:solidFill>
                                        <a:effectLst/>
                                        <a:latin typeface="Cambria Math" panose="02040503050406030204" pitchFamily="18" charset="0"/>
                                        <a:ea typeface="Cambria Math" panose="02040503050406030204" pitchFamily="18" charset="0"/>
                                      </a:rPr>
                                    </m:ctrlPr>
                                  </m:fPr>
                                  <m:num>
                                    <m:r>
                                      <m:rPr>
                                        <m:sty m:val="p"/>
                                      </m:rPr>
                                      <a:rPr lang="en-US" altLang="zh-CN" sz="1600"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d</m:t>
                                    </m:r>
                                  </m:num>
                                  <m:den>
                                    <m:r>
                                      <m:rPr>
                                        <m:sty m:val="p"/>
                                      </m:rPr>
                                      <a:rPr lang="en-US" altLang="zh-CN" sz="1600"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den>
                                </m:f>
                                <m:r>
                                  <a:rPr lang="en-US" altLang="zh-CN" sz="1600" b="1" i="1" ker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𝑭</m:t>
                                </m:r>
                                <m:d>
                                  <m:dPr>
                                    <m:ctrlPr>
                                      <a:rPr lang="zh-CN" altLang="zh-CN" sz="1600" b="1" i="1">
                                        <a:solidFill>
                                          <a:schemeClr val="tx1"/>
                                        </a:solidFill>
                                        <a:effectLst/>
                                        <a:latin typeface="Cambria Math" panose="02040503050406030204" pitchFamily="18" charset="0"/>
                                        <a:ea typeface="Cambria Math" panose="02040503050406030204" pitchFamily="18" charset="0"/>
                                      </a:rPr>
                                    </m:ctrlPr>
                                  </m:d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e>
                                </m:d>
                                <m:r>
                                  <a:rPr lang="en-US" altLang="zh-CN" sz="1600" b="1" i="1" ker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b="1" i="1" ker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𝑼</m:t>
                                </m:r>
                                <m:d>
                                  <m:dPr>
                                    <m:ctrlPr>
                                      <a:rPr lang="zh-CN" altLang="zh-CN" sz="1600" b="1" i="1">
                                        <a:solidFill>
                                          <a:schemeClr val="tx1"/>
                                        </a:solidFill>
                                        <a:effectLst/>
                                        <a:latin typeface="Cambria Math" panose="02040503050406030204" pitchFamily="18" charset="0"/>
                                        <a:ea typeface="Cambria Math" panose="02040503050406030204" pitchFamily="18" charset="0"/>
                                      </a:rPr>
                                    </m:ctrlPr>
                                  </m:dPr>
                                  <m:e>
                                    <m:r>
                                      <a:rPr lang="en-US" altLang="zh-CN" sz="1600" b="1"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1600" b="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e>
                                </m:d>
                                <m:r>
                                  <m:rPr>
                                    <m:sty m:val="p"/>
                                  </m:rPr>
                                  <a:rPr lang="en-US" altLang="zh-CN" sz="1600"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dV</m:t>
                                </m:r>
                              </m:e>
                            </m:nary>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nary>
                              <m:naryPr>
                                <m:supHide m:val="on"/>
                                <m:ctrlPr>
                                  <a:rPr lang="zh-CN" altLang="zh-CN" sz="1600" i="1">
                                    <a:solidFill>
                                      <a:schemeClr val="tx1"/>
                                    </a:solidFill>
                                    <a:effectLst/>
                                    <a:latin typeface="Cambria Math" panose="02040503050406030204" pitchFamily="18" charset="0"/>
                                    <a:ea typeface="Cambria Math" panose="02040503050406030204" pitchFamily="18" charset="0"/>
                                  </a:rPr>
                                </m:ctrlPr>
                              </m:naryPr>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ℬ</m:t>
                                </m:r>
                                <m:d>
                                  <m:dPr>
                                    <m:ctrlPr>
                                      <a:rPr lang="zh-CN" altLang="zh-CN" sz="1600" i="1">
                                        <a:solidFill>
                                          <a:schemeClr val="tx1"/>
                                        </a:solidFill>
                                        <a:effectLst/>
                                        <a:latin typeface="Cambria Math" panose="02040503050406030204" pitchFamily="18" charset="0"/>
                                        <a:ea typeface="Cambria Math" panose="02040503050406030204" pitchFamily="18" charset="0"/>
                                      </a:rPr>
                                    </m:ctrlPr>
                                  </m:d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e>
                                </m:d>
                              </m:sub>
                              <m:sup/>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𝐹</m:t>
                                    </m:r>
                                  </m:sub>
                                </m:s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𝐶</m:t>
                                    </m:r>
                                  </m:sub>
                                </m:s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solidFill>
                                          <a:schemeClr val="tx1"/>
                                        </a:solidFill>
                                        <a:effectLst/>
                                        <a:latin typeface="Cambria Math" panose="02040503050406030204" pitchFamily="18" charset="0"/>
                                        <a:ea typeface="Cambria Math" panose="02040503050406030204" pitchFamily="18" charset="0"/>
                                      </a:rPr>
                                    </m:ctrlPr>
                                  </m:sSubPr>
                                  <m:e>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600" i="1"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sub>
                                </m:sSub>
                                <m:r>
                                  <m:rPr>
                                    <m:sty m:val="p"/>
                                  </m:rPr>
                                  <a:rPr lang="en-US" altLang="zh-CN" sz="1600" ker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dS</m:t>
                                </m:r>
                              </m:e>
                            </m:nary>
                          </m:oMath>
                        </m:oMathPara>
                      </a14:m>
                      <a:endParaRPr lang="zh-CN" altLang="en-US" sz="1600" dirty="0">
                        <a:solidFill>
                          <a:schemeClr val="tx1"/>
                        </a:solidFill>
                      </a:endParaRPr>
                    </a:p>
                  </p:txBody>
                </p:sp>
              </mc:Choice>
              <mc:Fallback xmlns="">
                <p:sp>
                  <p:nvSpPr>
                    <p:cNvPr id="46" name="文本框 45">
                      <a:extLst>
                        <a:ext uri="{FF2B5EF4-FFF2-40B4-BE49-F238E27FC236}">
                          <a16:creationId xmlns:a16="http://schemas.microsoft.com/office/drawing/2014/main" id="{0F2C77FC-1A61-FFD9-F9DE-25981533AEE5}"/>
                        </a:ext>
                      </a:extLst>
                    </p:cNvPr>
                    <p:cNvSpPr txBox="1">
                      <a:spLocks noRot="1" noChangeAspect="1" noMove="1" noResize="1" noEditPoints="1" noAdjustHandles="1" noChangeArrowheads="1" noChangeShapeType="1" noTextEdit="1"/>
                    </p:cNvSpPr>
                    <p:nvPr/>
                  </p:nvSpPr>
                  <p:spPr>
                    <a:xfrm>
                      <a:off x="6458403" y="941223"/>
                      <a:ext cx="5318542" cy="1512915"/>
                    </a:xfrm>
                    <a:prstGeom prst="rect">
                      <a:avLst/>
                    </a:prstGeom>
                    <a:blipFill>
                      <a:blip r:embed="rId72"/>
                      <a:stretch>
                        <a:fillRect/>
                      </a:stretch>
                    </a:blipFill>
                  </p:spPr>
                  <p:txBody>
                    <a:bodyPr/>
                    <a:lstStyle/>
                    <a:p>
                      <a:r>
                        <a:rPr lang="zh-CN" altLang="en-US">
                          <a:noFill/>
                        </a:rPr>
                        <a:t> </a:t>
                      </a:r>
                    </a:p>
                  </p:txBody>
                </p:sp>
              </mc:Fallback>
            </mc:AlternateContent>
            <p:sp>
              <p:nvSpPr>
                <p:cNvPr id="66" name="矩形 65">
                  <a:extLst>
                    <a:ext uri="{FF2B5EF4-FFF2-40B4-BE49-F238E27FC236}">
                      <a16:creationId xmlns:a16="http://schemas.microsoft.com/office/drawing/2014/main" id="{C0AF4FE9-952E-039B-2108-0A9D9C3F6822}"/>
                    </a:ext>
                  </a:extLst>
                </p:cNvPr>
                <p:cNvSpPr/>
                <p:nvPr/>
              </p:nvSpPr>
              <p:spPr>
                <a:xfrm>
                  <a:off x="6560250" y="1124554"/>
                  <a:ext cx="5461507" cy="1299953"/>
                </a:xfrm>
                <a:prstGeom prst="rect">
                  <a:avLst/>
                </a:prstGeom>
                <a:noFill/>
                <a:ln w="2857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75" name="TextBox 19">
                  <a:extLst>
                    <a:ext uri="{FF2B5EF4-FFF2-40B4-BE49-F238E27FC236}">
                      <a16:creationId xmlns:a16="http://schemas.microsoft.com/office/drawing/2014/main" id="{E72E57B4-52E1-3C7C-1E4A-B817D5E1E79D}"/>
                    </a:ext>
                  </a:extLst>
                </p:cNvPr>
                <p:cNvSpPr txBox="1">
                  <a:spLocks noChangeArrowheads="1"/>
                </p:cNvSpPr>
                <p:nvPr/>
              </p:nvSpPr>
              <p:spPr bwMode="auto">
                <a:xfrm>
                  <a:off x="10939564" y="1126596"/>
                  <a:ext cx="1100367" cy="30777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r>
                    <a:rPr lang="zh-CN" altLang="en-US" sz="1400" b="1" dirty="0">
                      <a:solidFill>
                        <a:srgbClr val="FFC000"/>
                      </a:solidFill>
                      <a:latin typeface="微软雅黑" panose="020B0503020204020204" pitchFamily="34" charset="-122"/>
                      <a:ea typeface="微软雅黑" panose="020B0503020204020204" pitchFamily="34" charset="-122"/>
                      <a:cs typeface="Arial" pitchFamily="34" charset="0"/>
                    </a:rPr>
                    <a:t>形状敏度</a:t>
                  </a:r>
                </a:p>
              </p:txBody>
            </p:sp>
          </p:grpSp>
          <p:cxnSp>
            <p:nvCxnSpPr>
              <p:cNvPr id="81" name="直接箭头连接符 80">
                <a:extLst>
                  <a:ext uri="{FF2B5EF4-FFF2-40B4-BE49-F238E27FC236}">
                    <a16:creationId xmlns:a16="http://schemas.microsoft.com/office/drawing/2014/main" id="{21C3AA31-BD4A-520B-A40C-5760D42E0781}"/>
                  </a:ext>
                </a:extLst>
              </p:cNvPr>
              <p:cNvCxnSpPr>
                <a:cxnSpLocks/>
              </p:cNvCxnSpPr>
              <p:nvPr/>
            </p:nvCxnSpPr>
            <p:spPr>
              <a:xfrm flipV="1">
                <a:off x="5386388" y="1284082"/>
                <a:ext cx="1161655" cy="11318"/>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 name="直接箭头连接符 1">
              <a:extLst>
                <a:ext uri="{FF2B5EF4-FFF2-40B4-BE49-F238E27FC236}">
                  <a16:creationId xmlns:a16="http://schemas.microsoft.com/office/drawing/2014/main" id="{82F2C493-161D-F86B-1CC3-6FA0058C7D7B}"/>
                </a:ext>
              </a:extLst>
            </p:cNvPr>
            <p:cNvCxnSpPr>
              <a:cxnSpLocks/>
            </p:cNvCxnSpPr>
            <p:nvPr/>
          </p:nvCxnSpPr>
          <p:spPr>
            <a:xfrm>
              <a:off x="11196117" y="2215840"/>
              <a:ext cx="10046" cy="47021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1713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94958-6767-6547-FDAC-BB1F91D961FA}"/>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数值实验</a:t>
            </a:r>
            <a:r>
              <a:rPr lang="en-US" altLang="zh-CN" sz="3200" b="1" dirty="0">
                <a:solidFill>
                  <a:schemeClr val="bg1"/>
                </a:solidFill>
                <a:latin typeface="微软雅黑" panose="020B0503020204020204" pitchFamily="34" charset="-122"/>
                <a:ea typeface="微软雅黑" panose="020B0503020204020204" pitchFamily="34" charset="-122"/>
              </a:rPr>
              <a:t>1</a:t>
            </a:r>
            <a:r>
              <a:rPr lang="zh-CN" altLang="en-US" sz="3200" b="1" dirty="0">
                <a:solidFill>
                  <a:schemeClr val="bg1"/>
                </a:solidFill>
                <a:latin typeface="微软雅黑" panose="020B0503020204020204" pitchFamily="34" charset="-122"/>
                <a:ea typeface="微软雅黑" panose="020B0503020204020204" pitchFamily="34" charset="-122"/>
              </a:rPr>
              <a:t>：平直设计域（方板）形貌优化</a:t>
            </a:r>
          </a:p>
        </p:txBody>
      </p:sp>
      <p:grpSp>
        <p:nvGrpSpPr>
          <p:cNvPr id="3" name="组合 2">
            <a:extLst>
              <a:ext uri="{FF2B5EF4-FFF2-40B4-BE49-F238E27FC236}">
                <a16:creationId xmlns:a16="http://schemas.microsoft.com/office/drawing/2014/main" id="{95781E20-16A6-1D4F-B19D-79C4A6F99E80}"/>
              </a:ext>
            </a:extLst>
          </p:cNvPr>
          <p:cNvGrpSpPr/>
          <p:nvPr/>
        </p:nvGrpSpPr>
        <p:grpSpPr>
          <a:xfrm>
            <a:off x="253512" y="595275"/>
            <a:ext cx="5280963" cy="6058852"/>
            <a:chOff x="253512" y="595275"/>
            <a:chExt cx="5280963" cy="6058852"/>
          </a:xfrm>
        </p:grpSpPr>
        <p:pic>
          <p:nvPicPr>
            <p:cNvPr id="4" name="图片 3">
              <a:extLst>
                <a:ext uri="{FF2B5EF4-FFF2-40B4-BE49-F238E27FC236}">
                  <a16:creationId xmlns:a16="http://schemas.microsoft.com/office/drawing/2014/main" id="{0C7304DB-F825-6E80-ECA0-1CD345CA8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31" y="927743"/>
              <a:ext cx="2470796" cy="1881119"/>
            </a:xfrm>
            <a:prstGeom prst="rect">
              <a:avLst/>
            </a:prstGeom>
          </p:spPr>
        </p:pic>
        <p:sp>
          <p:nvSpPr>
            <p:cNvPr id="410" name="TextBox 19">
              <a:extLst>
                <a:ext uri="{FF2B5EF4-FFF2-40B4-BE49-F238E27FC236}">
                  <a16:creationId xmlns:a16="http://schemas.microsoft.com/office/drawing/2014/main" id="{5782321E-26C3-4899-B6D8-2E7A10256577}"/>
                </a:ext>
              </a:extLst>
            </p:cNvPr>
            <p:cNvSpPr txBox="1"/>
            <p:nvPr/>
          </p:nvSpPr>
          <p:spPr>
            <a:xfrm>
              <a:off x="253512" y="595275"/>
              <a:ext cx="2069797"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算例一：方板</a:t>
              </a:r>
            </a:p>
          </p:txBody>
        </p:sp>
        <mc:AlternateContent xmlns:mc="http://schemas.openxmlformats.org/markup-compatibility/2006" xmlns:a14="http://schemas.microsoft.com/office/drawing/2010/main">
          <mc:Choice Requires="a14">
            <p:sp>
              <p:nvSpPr>
                <p:cNvPr id="5" name="矩形 158">
                  <a:extLst>
                    <a:ext uri="{FF2B5EF4-FFF2-40B4-BE49-F238E27FC236}">
                      <a16:creationId xmlns:a16="http://schemas.microsoft.com/office/drawing/2014/main" id="{43CFC3C4-02AB-30CF-9F09-EEB3A1F42223}"/>
                    </a:ext>
                  </a:extLst>
                </p:cNvPr>
                <p:cNvSpPr>
                  <a:spLocks noChangeArrowheads="1"/>
                </p:cNvSpPr>
                <p:nvPr/>
              </p:nvSpPr>
              <p:spPr bwMode="auto">
                <a:xfrm>
                  <a:off x="3453946" y="1020607"/>
                  <a:ext cx="1968434" cy="1815882"/>
                </a:xfrm>
                <a:prstGeom prst="rect">
                  <a:avLst/>
                </a:prstGeom>
                <a:noFill/>
              </p:spPr>
              <p:txBody>
                <a:bodyPr wrap="square">
                  <a:spAutoFit/>
                </a:bodyPr>
                <a:lstStyle/>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边长：</a:t>
                  </a:r>
                  <a:r>
                    <a:rPr lang="en-US" altLang="zh-CN" sz="1600" b="1" dirty="0">
                      <a:solidFill>
                        <a:srgbClr val="C00000"/>
                      </a:solidFill>
                      <a:latin typeface="微软雅黑" panose="020B0503020204020204" pitchFamily="34" charset="-122"/>
                      <a:ea typeface="微软雅黑" panose="020B0503020204020204" pitchFamily="34" charset="-122"/>
                      <a:sym typeface="+mn-lt"/>
                    </a:rPr>
                    <a:t>80</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厚度：</a:t>
                  </a:r>
                  <a:r>
                    <a:rPr lang="en-US" altLang="zh-CN" sz="1600" b="1" dirty="0">
                      <a:solidFill>
                        <a:srgbClr val="C00000"/>
                      </a:solidFill>
                      <a:latin typeface="微软雅黑" panose="020B0503020204020204" pitchFamily="34" charset="-122"/>
                      <a:ea typeface="微软雅黑" panose="020B0503020204020204" pitchFamily="34" charset="-122"/>
                      <a:sym typeface="+mn-lt"/>
                    </a:rPr>
                    <a:t>0.2</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弹性模量：</a:t>
                  </a:r>
                  <a:r>
                    <a:rPr lang="en-US" altLang="zh-CN" sz="1600" b="1" dirty="0">
                      <a:solidFill>
                        <a:srgbClr val="C00000"/>
                      </a:solidFill>
                      <a:latin typeface="微软雅黑" panose="020B0503020204020204" pitchFamily="34" charset="-122"/>
                      <a:ea typeface="微软雅黑" panose="020B0503020204020204" pitchFamily="34" charset="-122"/>
                      <a:sym typeface="+mn-lt"/>
                    </a:rPr>
                    <a:t>1</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泊松比：</a:t>
                  </a:r>
                  <a:r>
                    <a:rPr lang="en-US" altLang="zh-CN" sz="1600" b="1" dirty="0">
                      <a:solidFill>
                        <a:srgbClr val="C00000"/>
                      </a:solidFill>
                      <a:latin typeface="微软雅黑" panose="020B0503020204020204" pitchFamily="34" charset="-122"/>
                      <a:ea typeface="微软雅黑" panose="020B0503020204020204" pitchFamily="34" charset="-122"/>
                      <a:sym typeface="+mn-lt"/>
                    </a:rPr>
                    <a:t>0.3</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集中力大小：</a:t>
                  </a:r>
                  <a:r>
                    <a:rPr lang="en-US" altLang="zh-CN" sz="1600" b="1" dirty="0">
                      <a:solidFill>
                        <a:srgbClr val="C00000"/>
                      </a:solidFill>
                      <a:latin typeface="微软雅黑" panose="020B0503020204020204" pitchFamily="34" charset="-122"/>
                      <a:ea typeface="微软雅黑" panose="020B0503020204020204" pitchFamily="34" charset="-122"/>
                      <a:sym typeface="+mn-lt"/>
                    </a:rPr>
                    <a:t>1</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集中力方向：</a:t>
                  </a:r>
                  <a14:m>
                    <m:oMath xmlns:m="http://schemas.openxmlformats.org/officeDocument/2006/math">
                      <m:r>
                        <a:rPr lang="en-US" altLang="zh-CN" sz="1600" b="0" i="1" dirty="0">
                          <a:solidFill>
                            <a:srgbClr val="C00000"/>
                          </a:solidFill>
                          <a:latin typeface="Cambria Math" panose="02040503050406030204" pitchFamily="18" charset="0"/>
                          <a:ea typeface="微软雅黑" panose="020B0503020204020204" pitchFamily="34" charset="-122"/>
                          <a:sym typeface="+mn-lt"/>
                        </a:rPr>
                        <m:t>−</m:t>
                      </m:r>
                      <m:sSup>
                        <m:sSupPr>
                          <m:ctrlPr>
                            <a:rPr lang="en-US" altLang="zh-CN" sz="1600" i="1" dirty="0" smtClean="0">
                              <a:solidFill>
                                <a:srgbClr val="C00000"/>
                              </a:solidFill>
                              <a:latin typeface="Cambria Math" panose="02040503050406030204" pitchFamily="18" charset="0"/>
                              <a:ea typeface="微软雅黑" panose="020B0503020204020204" pitchFamily="34" charset="-122"/>
                              <a:sym typeface="+mn-lt"/>
                            </a:rPr>
                          </m:ctrlPr>
                        </m:sSupPr>
                        <m:e>
                          <m:r>
                            <a:rPr lang="en-US" altLang="zh-CN" sz="1600" b="0" i="1" dirty="0" smtClean="0">
                              <a:solidFill>
                                <a:srgbClr val="C00000"/>
                              </a:solidFill>
                              <a:latin typeface="Cambria Math" panose="02040503050406030204" pitchFamily="18" charset="0"/>
                              <a:ea typeface="微软雅黑" panose="020B0503020204020204" pitchFamily="34" charset="-122"/>
                              <a:sym typeface="+mn-lt"/>
                            </a:rPr>
                            <m:t>𝑥</m:t>
                          </m:r>
                        </m:e>
                        <m:sup>
                          <m:r>
                            <a:rPr lang="en-US" altLang="zh-CN" sz="1600" b="0" i="1" dirty="0" smtClean="0">
                              <a:solidFill>
                                <a:srgbClr val="C00000"/>
                              </a:solidFill>
                              <a:latin typeface="Cambria Math" panose="02040503050406030204" pitchFamily="18" charset="0"/>
                              <a:ea typeface="微软雅黑" panose="020B0503020204020204" pitchFamily="34" charset="-122"/>
                              <a:sym typeface="+mn-lt"/>
                            </a:rPr>
                            <m:t>3</m:t>
                          </m:r>
                        </m:sup>
                      </m:sSup>
                    </m:oMath>
                  </a14:m>
                  <a:endParaRPr lang="en-US" altLang="zh-CN" sz="1600" i="1" dirty="0">
                    <a:solidFill>
                      <a:srgbClr val="C00000"/>
                    </a:solidFill>
                    <a:latin typeface="微软雅黑" panose="020B0503020204020204" pitchFamily="34" charset="-122"/>
                    <a:ea typeface="微软雅黑" panose="020B0503020204020204" pitchFamily="34" charset="-122"/>
                    <a:sym typeface="+mn-lt"/>
                  </a:endParaRP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形貌高度上限：</a:t>
                  </a:r>
                  <a:r>
                    <a:rPr lang="en-US" altLang="zh-CN" sz="1600" b="1" dirty="0">
                      <a:solidFill>
                        <a:srgbClr val="C00000"/>
                      </a:solidFill>
                      <a:latin typeface="微软雅黑" panose="020B0503020204020204" pitchFamily="34" charset="-122"/>
                      <a:ea typeface="微软雅黑" panose="020B0503020204020204" pitchFamily="34" charset="-122"/>
                      <a:sym typeface="+mn-lt"/>
                    </a:rPr>
                    <a:t>4</a:t>
                  </a:r>
                </a:p>
              </p:txBody>
            </p:sp>
          </mc:Choice>
          <mc:Fallback xmlns="">
            <p:sp>
              <p:nvSpPr>
                <p:cNvPr id="5" name="矩形 158">
                  <a:extLst>
                    <a:ext uri="{FF2B5EF4-FFF2-40B4-BE49-F238E27FC236}">
                      <a16:creationId xmlns:a16="http://schemas.microsoft.com/office/drawing/2014/main" id="{43CFC3C4-02AB-30CF-9F09-EEB3A1F42223}"/>
                    </a:ext>
                  </a:extLst>
                </p:cNvPr>
                <p:cNvSpPr>
                  <a:spLocks noRot="1" noChangeAspect="1" noMove="1" noResize="1" noEditPoints="1" noAdjustHandles="1" noChangeArrowheads="1" noChangeShapeType="1" noTextEdit="1"/>
                </p:cNvSpPr>
                <p:nvPr/>
              </p:nvSpPr>
              <p:spPr bwMode="auto">
                <a:xfrm>
                  <a:off x="3453946" y="1020607"/>
                  <a:ext cx="1968434" cy="1815882"/>
                </a:xfrm>
                <a:prstGeom prst="rect">
                  <a:avLst/>
                </a:prstGeom>
                <a:blipFill>
                  <a:blip r:embed="rId3"/>
                  <a:stretch>
                    <a:fillRect l="-1863" t="-1007" b="-335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124F7EC-5412-DFDE-1D61-74B83C5CFE2E}"/>
                </a:ext>
              </a:extLst>
            </p:cNvPr>
            <p:cNvPicPr>
              <a:picLocks noChangeAspect="1"/>
            </p:cNvPicPr>
            <p:nvPr/>
          </p:nvPicPr>
          <p:blipFill>
            <a:blip r:embed="rId4">
              <a:extLst>
                <a:ext uri="{28A0092B-C50C-407E-A947-70E740481C1C}">
                  <a14:useLocalDpi xmlns:a14="http://schemas.microsoft.com/office/drawing/2010/main" val="0"/>
                </a:ext>
              </a:extLst>
            </a:blip>
            <a:srcRect b="5609"/>
            <a:stretch>
              <a:fillRect/>
            </a:stretch>
          </p:blipFill>
          <p:spPr>
            <a:xfrm>
              <a:off x="618331" y="2893421"/>
              <a:ext cx="4521519" cy="3336108"/>
            </a:xfrm>
            <a:prstGeom prst="rect">
              <a:avLst/>
            </a:prstGeom>
          </p:spPr>
        </p:pic>
        <p:sp>
          <p:nvSpPr>
            <p:cNvPr id="8" name="矩形 158">
              <a:extLst>
                <a:ext uri="{FF2B5EF4-FFF2-40B4-BE49-F238E27FC236}">
                  <a16:creationId xmlns:a16="http://schemas.microsoft.com/office/drawing/2014/main" id="{EDEBFDB0-400E-CC35-B1DB-3B5148E890BE}"/>
                </a:ext>
              </a:extLst>
            </p:cNvPr>
            <p:cNvSpPr>
              <a:spLocks noChangeArrowheads="1"/>
            </p:cNvSpPr>
            <p:nvPr/>
          </p:nvSpPr>
          <p:spPr bwMode="auto">
            <a:xfrm>
              <a:off x="618331" y="6284795"/>
              <a:ext cx="4916144" cy="369332"/>
            </a:xfrm>
            <a:prstGeom prst="rect">
              <a:avLst/>
            </a:prstGeom>
            <a:noFill/>
          </p:spPr>
          <p:txBody>
            <a:bodyPr wrap="square">
              <a:spAutoFit/>
            </a:bodyPr>
            <a:lstStyle/>
            <a:p>
              <a:pPr algn="just"/>
              <a:r>
                <a:rPr lang="zh-CN" altLang="en-US" b="1" dirty="0">
                  <a:solidFill>
                    <a:schemeClr val="accent1">
                      <a:lumMod val="75000"/>
                    </a:schemeClr>
                  </a:solidFill>
                  <a:latin typeface="微软雅黑" panose="020B0503020204020204" pitchFamily="34" charset="-122"/>
                  <a:ea typeface="微软雅黑" panose="020B0503020204020204" pitchFamily="34" charset="-122"/>
                  <a:sym typeface="+mn-lt"/>
                </a:rPr>
                <a:t>此为迭代历史，大约</a:t>
              </a:r>
              <a:r>
                <a:rPr lang="en-US" altLang="zh-CN" b="1" dirty="0">
                  <a:solidFill>
                    <a:schemeClr val="accent1">
                      <a:lumMod val="75000"/>
                    </a:schemeClr>
                  </a:solidFill>
                  <a:latin typeface="微软雅黑" panose="020B0503020204020204" pitchFamily="34" charset="-122"/>
                  <a:ea typeface="微软雅黑" panose="020B0503020204020204" pitchFamily="34" charset="-122"/>
                  <a:sym typeface="+mn-lt"/>
                </a:rPr>
                <a:t>50</a:t>
              </a:r>
              <a:r>
                <a:rPr lang="zh-CN" altLang="en-US" b="1" dirty="0">
                  <a:solidFill>
                    <a:schemeClr val="accent1">
                      <a:lumMod val="75000"/>
                    </a:schemeClr>
                  </a:solidFill>
                  <a:latin typeface="微软雅黑" panose="020B0503020204020204" pitchFamily="34" charset="-122"/>
                  <a:ea typeface="微软雅黑" panose="020B0503020204020204" pitchFamily="34" charset="-122"/>
                  <a:sym typeface="+mn-lt"/>
                </a:rPr>
                <a:t>步即可迭代出最终轮廓</a:t>
              </a:r>
            </a:p>
          </p:txBody>
        </p:sp>
        <p:sp>
          <p:nvSpPr>
            <p:cNvPr id="7" name="文本框 6">
              <a:extLst>
                <a:ext uri="{FF2B5EF4-FFF2-40B4-BE49-F238E27FC236}">
                  <a16:creationId xmlns:a16="http://schemas.microsoft.com/office/drawing/2014/main" id="{FB0E94ED-BBC7-6F24-60BC-16A5BF91F4AE}"/>
                </a:ext>
              </a:extLst>
            </p:cNvPr>
            <p:cNvSpPr txBox="1"/>
            <p:nvPr/>
          </p:nvSpPr>
          <p:spPr>
            <a:xfrm>
              <a:off x="2665915" y="3706478"/>
              <a:ext cx="2165888" cy="954107"/>
            </a:xfrm>
            <a:prstGeom prst="rect">
              <a:avLst/>
            </a:prstGeom>
            <a:noFill/>
          </p:spPr>
          <p:txBody>
            <a:bodyPr wrap="square">
              <a:spAutoFit/>
            </a:bodyPr>
            <a:lstStyle/>
            <a:p>
              <a:pPr algn="just"/>
              <a:r>
                <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sym typeface="+mn-lt"/>
                </a:rPr>
                <a:t>无设计时柔度：</a:t>
              </a:r>
              <a:r>
                <a:rPr lang="en-US" altLang="zh-CN" sz="1400" b="1" dirty="0">
                  <a:solidFill>
                    <a:schemeClr val="accent1">
                      <a:lumMod val="60000"/>
                      <a:lumOff val="40000"/>
                    </a:schemeClr>
                  </a:solidFill>
                  <a:latin typeface="微软雅黑" panose="020B0503020204020204" pitchFamily="34" charset="-122"/>
                  <a:ea typeface="微软雅黑" panose="020B0503020204020204" pitchFamily="34" charset="-122"/>
                  <a:sym typeface="+mn-lt"/>
                </a:rPr>
                <a:t>100320</a:t>
              </a:r>
            </a:p>
            <a:p>
              <a:pPr algn="just"/>
              <a:r>
                <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sym typeface="+mn-lt"/>
                </a:rPr>
                <a:t>初始设计柔度：</a:t>
              </a:r>
              <a:r>
                <a:rPr lang="en-US" altLang="zh-CN" sz="1400" b="1" dirty="0">
                  <a:solidFill>
                    <a:schemeClr val="accent1">
                      <a:lumMod val="60000"/>
                      <a:lumOff val="40000"/>
                    </a:schemeClr>
                  </a:solidFill>
                  <a:latin typeface="微软雅黑" panose="020B0503020204020204" pitchFamily="34" charset="-122"/>
                  <a:ea typeface="微软雅黑" panose="020B0503020204020204" pitchFamily="34" charset="-122"/>
                  <a:sym typeface="+mn-lt"/>
                </a:rPr>
                <a:t>127164</a:t>
              </a:r>
            </a:p>
            <a:p>
              <a:pPr algn="just"/>
              <a:r>
                <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sym typeface="+mn-lt"/>
                </a:rPr>
                <a:t>最终设计柔度：</a:t>
              </a:r>
              <a:r>
                <a:rPr lang="en-US" altLang="zh-CN" sz="1400" b="1" dirty="0">
                  <a:solidFill>
                    <a:schemeClr val="accent1">
                      <a:lumMod val="60000"/>
                      <a:lumOff val="40000"/>
                    </a:schemeClr>
                  </a:solidFill>
                  <a:latin typeface="微软雅黑" panose="020B0503020204020204" pitchFamily="34" charset="-122"/>
                  <a:ea typeface="微软雅黑" panose="020B0503020204020204" pitchFamily="34" charset="-122"/>
                  <a:sym typeface="+mn-lt"/>
                </a:rPr>
                <a:t>954</a:t>
              </a:r>
            </a:p>
            <a:p>
              <a:pPr algn="just"/>
              <a:r>
                <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sym typeface="+mn-lt"/>
                </a:rPr>
                <a:t>最终位移降低为：</a:t>
              </a:r>
              <a:r>
                <a:rPr lang="en-US" altLang="zh-CN" sz="1400" b="1" dirty="0">
                  <a:solidFill>
                    <a:schemeClr val="accent1">
                      <a:lumMod val="60000"/>
                      <a:lumOff val="40000"/>
                    </a:schemeClr>
                  </a:solidFill>
                  <a:latin typeface="微软雅黑" panose="020B0503020204020204" pitchFamily="34" charset="-122"/>
                  <a:ea typeface="微软雅黑" panose="020B0503020204020204" pitchFamily="34" charset="-122"/>
                  <a:sym typeface="+mn-lt"/>
                </a:rPr>
                <a:t>0.95%</a:t>
              </a:r>
              <a:endParaRPr lang="zh-CN" altLang="en-US" sz="1400" dirty="0">
                <a:solidFill>
                  <a:schemeClr val="accent1">
                    <a:lumMod val="60000"/>
                    <a:lumOff val="40000"/>
                  </a:schemeClr>
                </a:solidFill>
              </a:endParaRPr>
            </a:p>
          </p:txBody>
        </p:sp>
      </p:grpSp>
      <p:sp>
        <p:nvSpPr>
          <p:cNvPr id="13" name="灯片编号占位符 1">
            <a:extLst>
              <a:ext uri="{FF2B5EF4-FFF2-40B4-BE49-F238E27FC236}">
                <a16:creationId xmlns:a16="http://schemas.microsoft.com/office/drawing/2014/main" id="{DE73170A-8268-C153-6BCF-BB1992AAFA5F}"/>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grpSp>
        <p:nvGrpSpPr>
          <p:cNvPr id="453" name="组合 452">
            <a:extLst>
              <a:ext uri="{FF2B5EF4-FFF2-40B4-BE49-F238E27FC236}">
                <a16:creationId xmlns:a16="http://schemas.microsoft.com/office/drawing/2014/main" id="{3287281E-8B87-D1E5-A81C-FE6E1EB1692A}"/>
              </a:ext>
            </a:extLst>
          </p:cNvPr>
          <p:cNvGrpSpPr/>
          <p:nvPr/>
        </p:nvGrpSpPr>
        <p:grpSpPr>
          <a:xfrm>
            <a:off x="6146684" y="595275"/>
            <a:ext cx="5426985" cy="3667878"/>
            <a:chOff x="6146684" y="595275"/>
            <a:chExt cx="5426985" cy="3667878"/>
          </a:xfrm>
        </p:grpSpPr>
        <p:grpSp>
          <p:nvGrpSpPr>
            <p:cNvPr id="12" name="组合 11">
              <a:extLst>
                <a:ext uri="{FF2B5EF4-FFF2-40B4-BE49-F238E27FC236}">
                  <a16:creationId xmlns:a16="http://schemas.microsoft.com/office/drawing/2014/main" id="{BA214BF5-8282-516F-7518-2124FBCC7323}"/>
                </a:ext>
              </a:extLst>
            </p:cNvPr>
            <p:cNvGrpSpPr/>
            <p:nvPr/>
          </p:nvGrpSpPr>
          <p:grpSpPr>
            <a:xfrm>
              <a:off x="6146684" y="595275"/>
              <a:ext cx="5330332" cy="3667878"/>
              <a:chOff x="6146684" y="595275"/>
              <a:chExt cx="5330332" cy="3667878"/>
            </a:xfrm>
          </p:grpSpPr>
          <p:sp>
            <p:nvSpPr>
              <p:cNvPr id="479" name="TextBox 19">
                <a:extLst>
                  <a:ext uri="{FF2B5EF4-FFF2-40B4-BE49-F238E27FC236}">
                    <a16:creationId xmlns:a16="http://schemas.microsoft.com/office/drawing/2014/main" id="{8C1845AA-2531-AA84-CE7A-6ABEA79C68F9}"/>
                  </a:ext>
                </a:extLst>
              </p:cNvPr>
              <p:cNvSpPr txBox="1"/>
              <p:nvPr/>
            </p:nvSpPr>
            <p:spPr>
              <a:xfrm>
                <a:off x="6146684" y="595275"/>
                <a:ext cx="2069797"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最终设计展示</a:t>
                </a:r>
              </a:p>
            </p:txBody>
          </p:sp>
          <p:sp>
            <p:nvSpPr>
              <p:cNvPr id="11" name="矩形 158">
                <a:extLst>
                  <a:ext uri="{FF2B5EF4-FFF2-40B4-BE49-F238E27FC236}">
                    <a16:creationId xmlns:a16="http://schemas.microsoft.com/office/drawing/2014/main" id="{9E7D5ABD-5522-44BC-4075-F870ACA35F94}"/>
                  </a:ext>
                </a:extLst>
              </p:cNvPr>
              <p:cNvSpPr>
                <a:spLocks noChangeArrowheads="1"/>
              </p:cNvSpPr>
              <p:nvPr/>
            </p:nvSpPr>
            <p:spPr bwMode="auto">
              <a:xfrm>
                <a:off x="7159348" y="3893821"/>
                <a:ext cx="4317668" cy="369332"/>
              </a:xfrm>
              <a:prstGeom prst="rect">
                <a:avLst/>
              </a:prstGeom>
              <a:noFill/>
            </p:spPr>
            <p:txBody>
              <a:bodyPr wrap="square">
                <a:spAutoFit/>
              </a:bodyPr>
              <a:lstStyle/>
              <a:p>
                <a:pPr algn="just"/>
                <a:r>
                  <a:rPr lang="zh-CN" altLang="en-US" b="1" dirty="0">
                    <a:solidFill>
                      <a:srgbClr val="C00000"/>
                    </a:solidFill>
                    <a:latin typeface="微软雅黑" panose="020B0503020204020204" pitchFamily="34" charset="-122"/>
                    <a:ea typeface="微软雅黑" panose="020B0503020204020204" pitchFamily="34" charset="-122"/>
                    <a:sym typeface="+mn-lt"/>
                  </a:rPr>
                  <a:t>丰富的形貌细节是提升结构性能的关键！</a:t>
                </a:r>
                <a:endParaRPr lang="en-US" altLang="zh-CN" b="1" dirty="0">
                  <a:solidFill>
                    <a:srgbClr val="C00000"/>
                  </a:solidFill>
                  <a:latin typeface="微软雅黑" panose="020B0503020204020204" pitchFamily="34" charset="-122"/>
                  <a:ea typeface="微软雅黑" panose="020B0503020204020204" pitchFamily="34" charset="-122"/>
                  <a:sym typeface="+mn-lt"/>
                </a:endParaRPr>
              </a:p>
            </p:txBody>
          </p:sp>
        </p:grpSp>
        <p:grpSp>
          <p:nvGrpSpPr>
            <p:cNvPr id="41" name="组合 40">
              <a:extLst>
                <a:ext uri="{FF2B5EF4-FFF2-40B4-BE49-F238E27FC236}">
                  <a16:creationId xmlns:a16="http://schemas.microsoft.com/office/drawing/2014/main" id="{87C05F9E-A2DE-92F1-BD5C-125DC53CD57F}"/>
                </a:ext>
              </a:extLst>
            </p:cNvPr>
            <p:cNvGrpSpPr/>
            <p:nvPr/>
          </p:nvGrpSpPr>
          <p:grpSpPr>
            <a:xfrm>
              <a:off x="6672118" y="961599"/>
              <a:ext cx="4901551" cy="2951093"/>
              <a:chOff x="451198" y="2267550"/>
              <a:chExt cx="4901551" cy="2951093"/>
            </a:xfrm>
          </p:grpSpPr>
          <p:pic>
            <p:nvPicPr>
              <p:cNvPr id="37" name="图片 36">
                <a:extLst>
                  <a:ext uri="{FF2B5EF4-FFF2-40B4-BE49-F238E27FC236}">
                    <a16:creationId xmlns:a16="http://schemas.microsoft.com/office/drawing/2014/main" id="{C5E5AF03-8A82-1C55-1FEC-53DAD62346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0117" y="2275387"/>
                <a:ext cx="1079847" cy="1054694"/>
              </a:xfrm>
              <a:prstGeom prst="rect">
                <a:avLst/>
              </a:prstGeom>
            </p:spPr>
          </p:pic>
          <p:pic>
            <p:nvPicPr>
              <p:cNvPr id="38" name="图片 37">
                <a:extLst>
                  <a:ext uri="{FF2B5EF4-FFF2-40B4-BE49-F238E27FC236}">
                    <a16:creationId xmlns:a16="http://schemas.microsoft.com/office/drawing/2014/main" id="{BA46E04D-CAC3-9709-984C-4E9D2669C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4406" y="2267550"/>
                <a:ext cx="1079847" cy="1070293"/>
              </a:xfrm>
              <a:prstGeom prst="rect">
                <a:avLst/>
              </a:prstGeom>
            </p:spPr>
          </p:pic>
          <p:pic>
            <p:nvPicPr>
              <p:cNvPr id="39" name="图片 38">
                <a:extLst>
                  <a:ext uri="{FF2B5EF4-FFF2-40B4-BE49-F238E27FC236}">
                    <a16:creationId xmlns:a16="http://schemas.microsoft.com/office/drawing/2014/main" id="{EEA009C5-4FDF-CB2F-C898-6352B981FA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833" y="2277752"/>
                <a:ext cx="1079847" cy="1065488"/>
              </a:xfrm>
              <a:prstGeom prst="rect">
                <a:avLst/>
              </a:prstGeom>
            </p:spPr>
          </p:pic>
          <p:pic>
            <p:nvPicPr>
              <p:cNvPr id="40" name="图片 39">
                <a:extLst>
                  <a:ext uri="{FF2B5EF4-FFF2-40B4-BE49-F238E27FC236}">
                    <a16:creationId xmlns:a16="http://schemas.microsoft.com/office/drawing/2014/main" id="{E76559D6-7966-F281-BC6B-D38331CD80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3402" y="2283149"/>
                <a:ext cx="1297567" cy="1054694"/>
              </a:xfrm>
              <a:prstGeom prst="rect">
                <a:avLst/>
              </a:prstGeom>
            </p:spPr>
          </p:pic>
          <p:grpSp>
            <p:nvGrpSpPr>
              <p:cNvPr id="25" name="组合 24">
                <a:extLst>
                  <a:ext uri="{FF2B5EF4-FFF2-40B4-BE49-F238E27FC236}">
                    <a16:creationId xmlns:a16="http://schemas.microsoft.com/office/drawing/2014/main" id="{93B056F5-FC97-2FE2-BC49-72656A5E3BE3}"/>
                  </a:ext>
                </a:extLst>
              </p:cNvPr>
              <p:cNvGrpSpPr>
                <a:grpSpLocks noChangeAspect="1"/>
              </p:cNvGrpSpPr>
              <p:nvPr/>
            </p:nvGrpSpPr>
            <p:grpSpPr>
              <a:xfrm>
                <a:off x="503836" y="3417081"/>
                <a:ext cx="1079866" cy="612819"/>
                <a:chOff x="0" y="1186646"/>
                <a:chExt cx="11141682" cy="6322467"/>
              </a:xfrm>
            </p:grpSpPr>
            <p:pic>
              <p:nvPicPr>
                <p:cNvPr id="35" name="图片 34">
                  <a:extLst>
                    <a:ext uri="{FF2B5EF4-FFF2-40B4-BE49-F238E27FC236}">
                      <a16:creationId xmlns:a16="http://schemas.microsoft.com/office/drawing/2014/main" id="{0E53E1D8-35FE-0484-D2C3-972EF603D8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186646"/>
                  <a:ext cx="11141682" cy="6322467"/>
                </a:xfrm>
                <a:prstGeom prst="rect">
                  <a:avLst/>
                </a:prstGeom>
              </p:spPr>
            </p:pic>
            <p:sp>
              <p:nvSpPr>
                <p:cNvPr id="36" name="任意多边形: 形状 35">
                  <a:extLst>
                    <a:ext uri="{FF2B5EF4-FFF2-40B4-BE49-F238E27FC236}">
                      <a16:creationId xmlns:a16="http://schemas.microsoft.com/office/drawing/2014/main" id="{0D520BA1-DFAD-F2D1-B8F9-BB63925291FA}"/>
                    </a:ext>
                  </a:extLst>
                </p:cNvPr>
                <p:cNvSpPr/>
                <p:nvPr/>
              </p:nvSpPr>
              <p:spPr>
                <a:xfrm>
                  <a:off x="56534" y="2993094"/>
                  <a:ext cx="9517225" cy="4432039"/>
                </a:xfrm>
                <a:custGeom>
                  <a:avLst/>
                  <a:gdLst>
                    <a:gd name="connsiteX0" fmla="*/ 0 w 9517225"/>
                    <a:gd name="connsiteY0" fmla="*/ 0 h 4432041"/>
                    <a:gd name="connsiteX1" fmla="*/ 690465 w 9517225"/>
                    <a:gd name="connsiteY1" fmla="*/ 326571 h 4432041"/>
                    <a:gd name="connsiteX2" fmla="*/ 849086 w 9517225"/>
                    <a:gd name="connsiteY2" fmla="*/ 158620 h 4432041"/>
                    <a:gd name="connsiteX3" fmla="*/ 2155371 w 9517225"/>
                    <a:gd name="connsiteY3" fmla="*/ 709126 h 4432041"/>
                    <a:gd name="connsiteX4" fmla="*/ 2519265 w 9517225"/>
                    <a:gd name="connsiteY4" fmla="*/ 1156996 h 4432041"/>
                    <a:gd name="connsiteX5" fmla="*/ 3284376 w 9517225"/>
                    <a:gd name="connsiteY5" fmla="*/ 1520890 h 4432041"/>
                    <a:gd name="connsiteX6" fmla="*/ 3442996 w 9517225"/>
                    <a:gd name="connsiteY6" fmla="*/ 1278294 h 4432041"/>
                    <a:gd name="connsiteX7" fmla="*/ 3601616 w 9517225"/>
                    <a:gd name="connsiteY7" fmla="*/ 1343608 h 4432041"/>
                    <a:gd name="connsiteX8" fmla="*/ 3685592 w 9517225"/>
                    <a:gd name="connsiteY8" fmla="*/ 1558212 h 4432041"/>
                    <a:gd name="connsiteX9" fmla="*/ 3965510 w 9517225"/>
                    <a:gd name="connsiteY9" fmla="*/ 1530220 h 4432041"/>
                    <a:gd name="connsiteX10" fmla="*/ 4935894 w 9517225"/>
                    <a:gd name="connsiteY10" fmla="*/ 1996751 h 4432041"/>
                    <a:gd name="connsiteX11" fmla="*/ 5243804 w 9517225"/>
                    <a:gd name="connsiteY11" fmla="*/ 2286000 h 4432041"/>
                    <a:gd name="connsiteX12" fmla="*/ 5411755 w 9517225"/>
                    <a:gd name="connsiteY12" fmla="*/ 2192694 h 4432041"/>
                    <a:gd name="connsiteX13" fmla="*/ 5710335 w 9517225"/>
                    <a:gd name="connsiteY13" fmla="*/ 2677886 h 4432041"/>
                    <a:gd name="connsiteX14" fmla="*/ 6522098 w 9517225"/>
                    <a:gd name="connsiteY14" fmla="*/ 2995126 h 4432041"/>
                    <a:gd name="connsiteX15" fmla="*/ 6848669 w 9517225"/>
                    <a:gd name="connsiteY15" fmla="*/ 2929812 h 4432041"/>
                    <a:gd name="connsiteX16" fmla="*/ 8070980 w 9517225"/>
                    <a:gd name="connsiteY16" fmla="*/ 3433665 h 4432041"/>
                    <a:gd name="connsiteX17" fmla="*/ 8182947 w 9517225"/>
                    <a:gd name="connsiteY17" fmla="*/ 3601616 h 4432041"/>
                    <a:gd name="connsiteX18" fmla="*/ 8313576 w 9517225"/>
                    <a:gd name="connsiteY18" fmla="*/ 3610947 h 4432041"/>
                    <a:gd name="connsiteX19" fmla="*/ 8630816 w 9517225"/>
                    <a:gd name="connsiteY19" fmla="*/ 4021494 h 4432041"/>
                    <a:gd name="connsiteX20" fmla="*/ 9517225 w 9517225"/>
                    <a:gd name="connsiteY20" fmla="*/ 4432041 h 443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17225" h="4432041">
                      <a:moveTo>
                        <a:pt x="0" y="0"/>
                      </a:moveTo>
                      <a:cubicBezTo>
                        <a:pt x="274475" y="150067"/>
                        <a:pt x="548951" y="300134"/>
                        <a:pt x="690465" y="326571"/>
                      </a:cubicBezTo>
                      <a:cubicBezTo>
                        <a:pt x="831979" y="353008"/>
                        <a:pt x="604935" y="94861"/>
                        <a:pt x="849086" y="158620"/>
                      </a:cubicBezTo>
                      <a:cubicBezTo>
                        <a:pt x="1093237" y="222379"/>
                        <a:pt x="1877008" y="542730"/>
                        <a:pt x="2155371" y="709126"/>
                      </a:cubicBezTo>
                      <a:cubicBezTo>
                        <a:pt x="2433734" y="875522"/>
                        <a:pt x="2331097" y="1021702"/>
                        <a:pt x="2519265" y="1156996"/>
                      </a:cubicBezTo>
                      <a:cubicBezTo>
                        <a:pt x="2707433" y="1292290"/>
                        <a:pt x="3130421" y="1500674"/>
                        <a:pt x="3284376" y="1520890"/>
                      </a:cubicBezTo>
                      <a:cubicBezTo>
                        <a:pt x="3438331" y="1541106"/>
                        <a:pt x="3390123" y="1307841"/>
                        <a:pt x="3442996" y="1278294"/>
                      </a:cubicBezTo>
                      <a:cubicBezTo>
                        <a:pt x="3495869" y="1248747"/>
                        <a:pt x="3561183" y="1296955"/>
                        <a:pt x="3601616" y="1343608"/>
                      </a:cubicBezTo>
                      <a:cubicBezTo>
                        <a:pt x="3642049" y="1390261"/>
                        <a:pt x="3624943" y="1527110"/>
                        <a:pt x="3685592" y="1558212"/>
                      </a:cubicBezTo>
                      <a:cubicBezTo>
                        <a:pt x="3746241" y="1589314"/>
                        <a:pt x="3757126" y="1457130"/>
                        <a:pt x="3965510" y="1530220"/>
                      </a:cubicBezTo>
                      <a:cubicBezTo>
                        <a:pt x="4173894" y="1603310"/>
                        <a:pt x="4722845" y="1870788"/>
                        <a:pt x="4935894" y="1996751"/>
                      </a:cubicBezTo>
                      <a:cubicBezTo>
                        <a:pt x="5148943" y="2122714"/>
                        <a:pt x="5164494" y="2253343"/>
                        <a:pt x="5243804" y="2286000"/>
                      </a:cubicBezTo>
                      <a:cubicBezTo>
                        <a:pt x="5323114" y="2318657"/>
                        <a:pt x="5334000" y="2127380"/>
                        <a:pt x="5411755" y="2192694"/>
                      </a:cubicBezTo>
                      <a:cubicBezTo>
                        <a:pt x="5489510" y="2258008"/>
                        <a:pt x="5525278" y="2544147"/>
                        <a:pt x="5710335" y="2677886"/>
                      </a:cubicBezTo>
                      <a:cubicBezTo>
                        <a:pt x="5895392" y="2811625"/>
                        <a:pt x="6332376" y="2953138"/>
                        <a:pt x="6522098" y="2995126"/>
                      </a:cubicBezTo>
                      <a:cubicBezTo>
                        <a:pt x="6711820" y="3037114"/>
                        <a:pt x="6590522" y="2856722"/>
                        <a:pt x="6848669" y="2929812"/>
                      </a:cubicBezTo>
                      <a:cubicBezTo>
                        <a:pt x="7106816" y="3002902"/>
                        <a:pt x="7848600" y="3321698"/>
                        <a:pt x="8070980" y="3433665"/>
                      </a:cubicBezTo>
                      <a:cubicBezTo>
                        <a:pt x="8293360" y="3545632"/>
                        <a:pt x="8142514" y="3572069"/>
                        <a:pt x="8182947" y="3601616"/>
                      </a:cubicBezTo>
                      <a:cubicBezTo>
                        <a:pt x="8223380" y="3631163"/>
                        <a:pt x="8238931" y="3540967"/>
                        <a:pt x="8313576" y="3610947"/>
                      </a:cubicBezTo>
                      <a:cubicBezTo>
                        <a:pt x="8388221" y="3680927"/>
                        <a:pt x="8430208" y="3884645"/>
                        <a:pt x="8630816" y="4021494"/>
                      </a:cubicBezTo>
                      <a:cubicBezTo>
                        <a:pt x="8831424" y="4158343"/>
                        <a:pt x="9174324" y="4295192"/>
                        <a:pt x="9517225" y="4432041"/>
                      </a:cubicBezTo>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050"/>
                </a:p>
              </p:txBody>
            </p:sp>
          </p:grpSp>
          <p:grpSp>
            <p:nvGrpSpPr>
              <p:cNvPr id="26" name="组合 25">
                <a:extLst>
                  <a:ext uri="{FF2B5EF4-FFF2-40B4-BE49-F238E27FC236}">
                    <a16:creationId xmlns:a16="http://schemas.microsoft.com/office/drawing/2014/main" id="{EB9253C4-ECF6-E5BE-B937-9B3B05E21B23}"/>
                  </a:ext>
                </a:extLst>
              </p:cNvPr>
              <p:cNvGrpSpPr>
                <a:grpSpLocks noChangeAspect="1"/>
              </p:cNvGrpSpPr>
              <p:nvPr/>
            </p:nvGrpSpPr>
            <p:grpSpPr>
              <a:xfrm>
                <a:off x="1657141" y="3362953"/>
                <a:ext cx="1079866" cy="721074"/>
                <a:chOff x="1153448" y="1132514"/>
                <a:chExt cx="8942964" cy="5971234"/>
              </a:xfrm>
            </p:grpSpPr>
            <p:pic>
              <p:nvPicPr>
                <p:cNvPr id="33" name="图片 32">
                  <a:extLst>
                    <a:ext uri="{FF2B5EF4-FFF2-40B4-BE49-F238E27FC236}">
                      <a16:creationId xmlns:a16="http://schemas.microsoft.com/office/drawing/2014/main" id="{921E204F-844F-6E41-2445-0B92A1C826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3448" y="1132514"/>
                  <a:ext cx="8942964" cy="5971234"/>
                </a:xfrm>
                <a:prstGeom prst="rect">
                  <a:avLst/>
                </a:prstGeom>
              </p:spPr>
            </p:pic>
            <p:sp>
              <p:nvSpPr>
                <p:cNvPr id="34" name="任意多边形: 形状 33">
                  <a:extLst>
                    <a:ext uri="{FF2B5EF4-FFF2-40B4-BE49-F238E27FC236}">
                      <a16:creationId xmlns:a16="http://schemas.microsoft.com/office/drawing/2014/main" id="{8E1D9BDD-A8B2-CD89-93BF-F0B811C7F593}"/>
                    </a:ext>
                  </a:extLst>
                </p:cNvPr>
                <p:cNvSpPr/>
                <p:nvPr/>
              </p:nvSpPr>
              <p:spPr>
                <a:xfrm>
                  <a:off x="1169578" y="3675305"/>
                  <a:ext cx="6675119" cy="3360418"/>
                </a:xfrm>
                <a:custGeom>
                  <a:avLst/>
                  <a:gdLst>
                    <a:gd name="connsiteX0" fmla="*/ 0 w 6675120"/>
                    <a:gd name="connsiteY0" fmla="*/ 0 h 3360420"/>
                    <a:gd name="connsiteX1" fmla="*/ 525780 w 6675120"/>
                    <a:gd name="connsiteY1" fmla="*/ 236220 h 3360420"/>
                    <a:gd name="connsiteX2" fmla="*/ 586740 w 6675120"/>
                    <a:gd name="connsiteY2" fmla="*/ 137160 h 3360420"/>
                    <a:gd name="connsiteX3" fmla="*/ 914400 w 6675120"/>
                    <a:gd name="connsiteY3" fmla="*/ 243840 h 3360420"/>
                    <a:gd name="connsiteX4" fmla="*/ 1173480 w 6675120"/>
                    <a:gd name="connsiteY4" fmla="*/ 601980 h 3360420"/>
                    <a:gd name="connsiteX5" fmla="*/ 2194560 w 6675120"/>
                    <a:gd name="connsiteY5" fmla="*/ 1097280 h 3360420"/>
                    <a:gd name="connsiteX6" fmla="*/ 2354580 w 6675120"/>
                    <a:gd name="connsiteY6" fmla="*/ 1021080 h 3360420"/>
                    <a:gd name="connsiteX7" fmla="*/ 2857500 w 6675120"/>
                    <a:gd name="connsiteY7" fmla="*/ 1234440 h 3360420"/>
                    <a:gd name="connsiteX8" fmla="*/ 3116580 w 6675120"/>
                    <a:gd name="connsiteY8" fmla="*/ 1554480 h 3360420"/>
                    <a:gd name="connsiteX9" fmla="*/ 3307080 w 6675120"/>
                    <a:gd name="connsiteY9" fmla="*/ 1478280 h 3360420"/>
                    <a:gd name="connsiteX10" fmla="*/ 3848100 w 6675120"/>
                    <a:gd name="connsiteY10" fmla="*/ 1760220 h 3360420"/>
                    <a:gd name="connsiteX11" fmla="*/ 4130040 w 6675120"/>
                    <a:gd name="connsiteY11" fmla="*/ 2080260 h 3360420"/>
                    <a:gd name="connsiteX12" fmla="*/ 5295900 w 6675120"/>
                    <a:gd name="connsiteY12" fmla="*/ 2644140 h 3360420"/>
                    <a:gd name="connsiteX13" fmla="*/ 5448300 w 6675120"/>
                    <a:gd name="connsiteY13" fmla="*/ 2545080 h 3360420"/>
                    <a:gd name="connsiteX14" fmla="*/ 5882640 w 6675120"/>
                    <a:gd name="connsiteY14" fmla="*/ 2788920 h 3360420"/>
                    <a:gd name="connsiteX15" fmla="*/ 6080760 w 6675120"/>
                    <a:gd name="connsiteY15" fmla="*/ 3063240 h 3360420"/>
                    <a:gd name="connsiteX16" fmla="*/ 6675120 w 6675120"/>
                    <a:gd name="connsiteY16" fmla="*/ 3360420 h 336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75120" h="3360420">
                      <a:moveTo>
                        <a:pt x="0" y="0"/>
                      </a:moveTo>
                      <a:cubicBezTo>
                        <a:pt x="213995" y="106680"/>
                        <a:pt x="427990" y="213360"/>
                        <a:pt x="525780" y="236220"/>
                      </a:cubicBezTo>
                      <a:cubicBezTo>
                        <a:pt x="623570" y="259080"/>
                        <a:pt x="521970" y="135890"/>
                        <a:pt x="586740" y="137160"/>
                      </a:cubicBezTo>
                      <a:cubicBezTo>
                        <a:pt x="651510" y="138430"/>
                        <a:pt x="816610" y="166370"/>
                        <a:pt x="914400" y="243840"/>
                      </a:cubicBezTo>
                      <a:cubicBezTo>
                        <a:pt x="1012190" y="321310"/>
                        <a:pt x="960120" y="459740"/>
                        <a:pt x="1173480" y="601980"/>
                      </a:cubicBezTo>
                      <a:cubicBezTo>
                        <a:pt x="1386840" y="744220"/>
                        <a:pt x="1997710" y="1027430"/>
                        <a:pt x="2194560" y="1097280"/>
                      </a:cubicBezTo>
                      <a:cubicBezTo>
                        <a:pt x="2391410" y="1167130"/>
                        <a:pt x="2244090" y="998220"/>
                        <a:pt x="2354580" y="1021080"/>
                      </a:cubicBezTo>
                      <a:cubicBezTo>
                        <a:pt x="2465070" y="1043940"/>
                        <a:pt x="2730500" y="1145540"/>
                        <a:pt x="2857500" y="1234440"/>
                      </a:cubicBezTo>
                      <a:cubicBezTo>
                        <a:pt x="2984500" y="1323340"/>
                        <a:pt x="3041650" y="1513840"/>
                        <a:pt x="3116580" y="1554480"/>
                      </a:cubicBezTo>
                      <a:cubicBezTo>
                        <a:pt x="3191510" y="1595120"/>
                        <a:pt x="3185160" y="1443990"/>
                        <a:pt x="3307080" y="1478280"/>
                      </a:cubicBezTo>
                      <a:cubicBezTo>
                        <a:pt x="3429000" y="1512570"/>
                        <a:pt x="3710940" y="1659890"/>
                        <a:pt x="3848100" y="1760220"/>
                      </a:cubicBezTo>
                      <a:cubicBezTo>
                        <a:pt x="3985260" y="1860550"/>
                        <a:pt x="3888740" y="1932940"/>
                        <a:pt x="4130040" y="2080260"/>
                      </a:cubicBezTo>
                      <a:cubicBezTo>
                        <a:pt x="4371340" y="2227580"/>
                        <a:pt x="5076190" y="2566670"/>
                        <a:pt x="5295900" y="2644140"/>
                      </a:cubicBezTo>
                      <a:cubicBezTo>
                        <a:pt x="5515610" y="2721610"/>
                        <a:pt x="5350510" y="2520950"/>
                        <a:pt x="5448300" y="2545080"/>
                      </a:cubicBezTo>
                      <a:cubicBezTo>
                        <a:pt x="5546090" y="2569210"/>
                        <a:pt x="5777230" y="2702560"/>
                        <a:pt x="5882640" y="2788920"/>
                      </a:cubicBezTo>
                      <a:cubicBezTo>
                        <a:pt x="5988050" y="2875280"/>
                        <a:pt x="5948680" y="2967990"/>
                        <a:pt x="6080760" y="3063240"/>
                      </a:cubicBezTo>
                      <a:cubicBezTo>
                        <a:pt x="6212840" y="3158490"/>
                        <a:pt x="6443980" y="3259455"/>
                        <a:pt x="6675120" y="3360420"/>
                      </a:cubicBezTo>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050"/>
                </a:p>
              </p:txBody>
            </p:sp>
          </p:grpSp>
          <p:grpSp>
            <p:nvGrpSpPr>
              <p:cNvPr id="27" name="组合 26">
                <a:extLst>
                  <a:ext uri="{FF2B5EF4-FFF2-40B4-BE49-F238E27FC236}">
                    <a16:creationId xmlns:a16="http://schemas.microsoft.com/office/drawing/2014/main" id="{46B68A74-8FD3-C89D-7760-EA3B20553450}"/>
                  </a:ext>
                </a:extLst>
              </p:cNvPr>
              <p:cNvGrpSpPr>
                <a:grpSpLocks noChangeAspect="1"/>
              </p:cNvGrpSpPr>
              <p:nvPr/>
            </p:nvGrpSpPr>
            <p:grpSpPr>
              <a:xfrm>
                <a:off x="2810446" y="3351866"/>
                <a:ext cx="1079866" cy="815428"/>
                <a:chOff x="2306896" y="1121426"/>
                <a:chExt cx="6536759" cy="4935725"/>
              </a:xfrm>
            </p:grpSpPr>
            <p:pic>
              <p:nvPicPr>
                <p:cNvPr id="31" name="图片 30">
                  <a:extLst>
                    <a:ext uri="{FF2B5EF4-FFF2-40B4-BE49-F238E27FC236}">
                      <a16:creationId xmlns:a16="http://schemas.microsoft.com/office/drawing/2014/main" id="{E0804C36-FA13-134B-E3F1-340B9C36D1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06896" y="1121426"/>
                  <a:ext cx="6536759" cy="4935725"/>
                </a:xfrm>
                <a:prstGeom prst="rect">
                  <a:avLst/>
                </a:prstGeom>
              </p:spPr>
            </p:pic>
            <p:sp>
              <p:nvSpPr>
                <p:cNvPr id="32" name="任意多边形: 形状 31">
                  <a:extLst>
                    <a:ext uri="{FF2B5EF4-FFF2-40B4-BE49-F238E27FC236}">
                      <a16:creationId xmlns:a16="http://schemas.microsoft.com/office/drawing/2014/main" id="{09AD9BC2-1143-17D1-062E-946B4B2A9BE7}"/>
                    </a:ext>
                  </a:extLst>
                </p:cNvPr>
                <p:cNvSpPr/>
                <p:nvPr/>
              </p:nvSpPr>
              <p:spPr>
                <a:xfrm>
                  <a:off x="2335537" y="3656436"/>
                  <a:ext cx="4320537" cy="2324102"/>
                </a:xfrm>
                <a:custGeom>
                  <a:avLst/>
                  <a:gdLst>
                    <a:gd name="connsiteX0" fmla="*/ 0 w 4320540"/>
                    <a:gd name="connsiteY0" fmla="*/ 0 h 2324100"/>
                    <a:gd name="connsiteX1" fmla="*/ 312420 w 4320540"/>
                    <a:gd name="connsiteY1" fmla="*/ 175260 h 2324100"/>
                    <a:gd name="connsiteX2" fmla="*/ 434340 w 4320540"/>
                    <a:gd name="connsiteY2" fmla="*/ 121920 h 2324100"/>
                    <a:gd name="connsiteX3" fmla="*/ 944880 w 4320540"/>
                    <a:gd name="connsiteY3" fmla="*/ 388620 h 2324100"/>
                    <a:gd name="connsiteX4" fmla="*/ 1143000 w 4320540"/>
                    <a:gd name="connsiteY4" fmla="*/ 617220 h 2324100"/>
                    <a:gd name="connsiteX5" fmla="*/ 1478280 w 4320540"/>
                    <a:gd name="connsiteY5" fmla="*/ 800100 h 2324100"/>
                    <a:gd name="connsiteX6" fmla="*/ 1562100 w 4320540"/>
                    <a:gd name="connsiteY6" fmla="*/ 723900 h 2324100"/>
                    <a:gd name="connsiteX7" fmla="*/ 1645920 w 4320540"/>
                    <a:gd name="connsiteY7" fmla="*/ 815340 h 2324100"/>
                    <a:gd name="connsiteX8" fmla="*/ 1783080 w 4320540"/>
                    <a:gd name="connsiteY8" fmla="*/ 845820 h 2324100"/>
                    <a:gd name="connsiteX9" fmla="*/ 2225040 w 4320540"/>
                    <a:gd name="connsiteY9" fmla="*/ 1066800 h 2324100"/>
                    <a:gd name="connsiteX10" fmla="*/ 2331720 w 4320540"/>
                    <a:gd name="connsiteY10" fmla="*/ 1196340 h 2324100"/>
                    <a:gd name="connsiteX11" fmla="*/ 2369820 w 4320540"/>
                    <a:gd name="connsiteY11" fmla="*/ 1173480 h 2324100"/>
                    <a:gd name="connsiteX12" fmla="*/ 2552700 w 4320540"/>
                    <a:gd name="connsiteY12" fmla="*/ 1371600 h 2324100"/>
                    <a:gd name="connsiteX13" fmla="*/ 2926080 w 4320540"/>
                    <a:gd name="connsiteY13" fmla="*/ 1577340 h 2324100"/>
                    <a:gd name="connsiteX14" fmla="*/ 3124200 w 4320540"/>
                    <a:gd name="connsiteY14" fmla="*/ 1584960 h 2324100"/>
                    <a:gd name="connsiteX15" fmla="*/ 3619500 w 4320540"/>
                    <a:gd name="connsiteY15" fmla="*/ 1828800 h 2324100"/>
                    <a:gd name="connsiteX16" fmla="*/ 3688080 w 4320540"/>
                    <a:gd name="connsiteY16" fmla="*/ 1927860 h 2324100"/>
                    <a:gd name="connsiteX17" fmla="*/ 3756660 w 4320540"/>
                    <a:gd name="connsiteY17" fmla="*/ 1927860 h 2324100"/>
                    <a:gd name="connsiteX18" fmla="*/ 3931920 w 4320540"/>
                    <a:gd name="connsiteY18" fmla="*/ 2141220 h 2324100"/>
                    <a:gd name="connsiteX19" fmla="*/ 4320540 w 4320540"/>
                    <a:gd name="connsiteY19" fmla="*/ 232410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20540" h="2324100">
                      <a:moveTo>
                        <a:pt x="0" y="0"/>
                      </a:moveTo>
                      <a:cubicBezTo>
                        <a:pt x="120015" y="77470"/>
                        <a:pt x="240030" y="154940"/>
                        <a:pt x="312420" y="175260"/>
                      </a:cubicBezTo>
                      <a:cubicBezTo>
                        <a:pt x="384810" y="195580"/>
                        <a:pt x="328930" y="86360"/>
                        <a:pt x="434340" y="121920"/>
                      </a:cubicBezTo>
                      <a:cubicBezTo>
                        <a:pt x="539750" y="157480"/>
                        <a:pt x="826770" y="306070"/>
                        <a:pt x="944880" y="388620"/>
                      </a:cubicBezTo>
                      <a:cubicBezTo>
                        <a:pt x="1062990" y="471170"/>
                        <a:pt x="1054100" y="548640"/>
                        <a:pt x="1143000" y="617220"/>
                      </a:cubicBezTo>
                      <a:cubicBezTo>
                        <a:pt x="1231900" y="685800"/>
                        <a:pt x="1408430" y="782320"/>
                        <a:pt x="1478280" y="800100"/>
                      </a:cubicBezTo>
                      <a:cubicBezTo>
                        <a:pt x="1548130" y="817880"/>
                        <a:pt x="1534160" y="721360"/>
                        <a:pt x="1562100" y="723900"/>
                      </a:cubicBezTo>
                      <a:cubicBezTo>
                        <a:pt x="1590040" y="726440"/>
                        <a:pt x="1609090" y="795020"/>
                        <a:pt x="1645920" y="815340"/>
                      </a:cubicBezTo>
                      <a:cubicBezTo>
                        <a:pt x="1682750" y="835660"/>
                        <a:pt x="1686560" y="803910"/>
                        <a:pt x="1783080" y="845820"/>
                      </a:cubicBezTo>
                      <a:cubicBezTo>
                        <a:pt x="1879600" y="887730"/>
                        <a:pt x="2133600" y="1008380"/>
                        <a:pt x="2225040" y="1066800"/>
                      </a:cubicBezTo>
                      <a:cubicBezTo>
                        <a:pt x="2316480" y="1125220"/>
                        <a:pt x="2307590" y="1178560"/>
                        <a:pt x="2331720" y="1196340"/>
                      </a:cubicBezTo>
                      <a:cubicBezTo>
                        <a:pt x="2355850" y="1214120"/>
                        <a:pt x="2332990" y="1144270"/>
                        <a:pt x="2369820" y="1173480"/>
                      </a:cubicBezTo>
                      <a:cubicBezTo>
                        <a:pt x="2406650" y="1202690"/>
                        <a:pt x="2459990" y="1304290"/>
                        <a:pt x="2552700" y="1371600"/>
                      </a:cubicBezTo>
                      <a:cubicBezTo>
                        <a:pt x="2645410" y="1438910"/>
                        <a:pt x="2830830" y="1541780"/>
                        <a:pt x="2926080" y="1577340"/>
                      </a:cubicBezTo>
                      <a:cubicBezTo>
                        <a:pt x="3021330" y="1612900"/>
                        <a:pt x="3008630" y="1543050"/>
                        <a:pt x="3124200" y="1584960"/>
                      </a:cubicBezTo>
                      <a:cubicBezTo>
                        <a:pt x="3239770" y="1626870"/>
                        <a:pt x="3525520" y="1771650"/>
                        <a:pt x="3619500" y="1828800"/>
                      </a:cubicBezTo>
                      <a:cubicBezTo>
                        <a:pt x="3713480" y="1885950"/>
                        <a:pt x="3665220" y="1911350"/>
                        <a:pt x="3688080" y="1927860"/>
                      </a:cubicBezTo>
                      <a:cubicBezTo>
                        <a:pt x="3710940" y="1944370"/>
                        <a:pt x="3716020" y="1892300"/>
                        <a:pt x="3756660" y="1927860"/>
                      </a:cubicBezTo>
                      <a:cubicBezTo>
                        <a:pt x="3797300" y="1963420"/>
                        <a:pt x="3837940" y="2075180"/>
                        <a:pt x="3931920" y="2141220"/>
                      </a:cubicBezTo>
                      <a:cubicBezTo>
                        <a:pt x="4025900" y="2207260"/>
                        <a:pt x="4173220" y="2265680"/>
                        <a:pt x="4320540" y="2324100"/>
                      </a:cubicBezTo>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050"/>
                </a:p>
              </p:txBody>
            </p:sp>
          </p:grpSp>
          <p:grpSp>
            <p:nvGrpSpPr>
              <p:cNvPr id="28" name="组合 27">
                <a:extLst>
                  <a:ext uri="{FF2B5EF4-FFF2-40B4-BE49-F238E27FC236}">
                    <a16:creationId xmlns:a16="http://schemas.microsoft.com/office/drawing/2014/main" id="{0C44DD4B-3146-1590-FE08-0093E6A9C6C9}"/>
                  </a:ext>
                </a:extLst>
              </p:cNvPr>
              <p:cNvGrpSpPr>
                <a:grpSpLocks noChangeAspect="1"/>
              </p:cNvGrpSpPr>
              <p:nvPr/>
            </p:nvGrpSpPr>
            <p:grpSpPr>
              <a:xfrm>
                <a:off x="3963750" y="3460756"/>
                <a:ext cx="1388999" cy="418517"/>
                <a:chOff x="3460344" y="1230323"/>
                <a:chExt cx="9515745" cy="2866997"/>
              </a:xfrm>
            </p:grpSpPr>
            <p:pic>
              <p:nvPicPr>
                <p:cNvPr id="29" name="图片 28">
                  <a:extLst>
                    <a:ext uri="{FF2B5EF4-FFF2-40B4-BE49-F238E27FC236}">
                      <a16:creationId xmlns:a16="http://schemas.microsoft.com/office/drawing/2014/main" id="{B6DFFE04-2B28-23DB-5976-72F3CB2D73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60344" y="1230323"/>
                  <a:ext cx="9515745" cy="2866997"/>
                </a:xfrm>
                <a:prstGeom prst="rect">
                  <a:avLst/>
                </a:prstGeom>
              </p:spPr>
            </p:pic>
            <p:sp>
              <p:nvSpPr>
                <p:cNvPr id="30" name="任意多边形: 形状 29">
                  <a:extLst>
                    <a:ext uri="{FF2B5EF4-FFF2-40B4-BE49-F238E27FC236}">
                      <a16:creationId xmlns:a16="http://schemas.microsoft.com/office/drawing/2014/main" id="{9BF5D738-A58A-AC0C-253D-874125E567EA}"/>
                    </a:ext>
                  </a:extLst>
                </p:cNvPr>
                <p:cNvSpPr/>
                <p:nvPr/>
              </p:nvSpPr>
              <p:spPr>
                <a:xfrm>
                  <a:off x="3492367" y="3695715"/>
                  <a:ext cx="9441183" cy="326366"/>
                </a:xfrm>
                <a:custGeom>
                  <a:avLst/>
                  <a:gdLst>
                    <a:gd name="connsiteX0" fmla="*/ 0 w 9441180"/>
                    <a:gd name="connsiteY0" fmla="*/ 302546 h 326365"/>
                    <a:gd name="connsiteX1" fmla="*/ 259080 w 9441180"/>
                    <a:gd name="connsiteY1" fmla="*/ 287306 h 326365"/>
                    <a:gd name="connsiteX2" fmla="*/ 723900 w 9441180"/>
                    <a:gd name="connsiteY2" fmla="*/ 272066 h 326365"/>
                    <a:gd name="connsiteX3" fmla="*/ 1028700 w 9441180"/>
                    <a:gd name="connsiteY3" fmla="*/ 96806 h 326365"/>
                    <a:gd name="connsiteX4" fmla="*/ 1897380 w 9441180"/>
                    <a:gd name="connsiteY4" fmla="*/ 89186 h 326365"/>
                    <a:gd name="connsiteX5" fmla="*/ 2324100 w 9441180"/>
                    <a:gd name="connsiteY5" fmla="*/ 51086 h 326365"/>
                    <a:gd name="connsiteX6" fmla="*/ 2720340 w 9441180"/>
                    <a:gd name="connsiteY6" fmla="*/ 294926 h 326365"/>
                    <a:gd name="connsiteX7" fmla="*/ 3063240 w 9441180"/>
                    <a:gd name="connsiteY7" fmla="*/ 294926 h 326365"/>
                    <a:gd name="connsiteX8" fmla="*/ 3177540 w 9441180"/>
                    <a:gd name="connsiteY8" fmla="*/ 35846 h 326365"/>
                    <a:gd name="connsiteX9" fmla="*/ 3375660 w 9441180"/>
                    <a:gd name="connsiteY9" fmla="*/ 5366 h 326365"/>
                    <a:gd name="connsiteX10" fmla="*/ 3406140 w 9441180"/>
                    <a:gd name="connsiteY10" fmla="*/ 66326 h 326365"/>
                    <a:gd name="connsiteX11" fmla="*/ 4404360 w 9441180"/>
                    <a:gd name="connsiteY11" fmla="*/ 35846 h 326365"/>
                    <a:gd name="connsiteX12" fmla="*/ 4549140 w 9441180"/>
                    <a:gd name="connsiteY12" fmla="*/ 165386 h 326365"/>
                    <a:gd name="connsiteX13" fmla="*/ 4762500 w 9441180"/>
                    <a:gd name="connsiteY13" fmla="*/ 256826 h 326365"/>
                    <a:gd name="connsiteX14" fmla="*/ 5036820 w 9441180"/>
                    <a:gd name="connsiteY14" fmla="*/ 43466 h 326365"/>
                    <a:gd name="connsiteX15" fmla="*/ 6141720 w 9441180"/>
                    <a:gd name="connsiteY15" fmla="*/ 28226 h 326365"/>
                    <a:gd name="connsiteX16" fmla="*/ 6172200 w 9441180"/>
                    <a:gd name="connsiteY16" fmla="*/ 89186 h 326365"/>
                    <a:gd name="connsiteX17" fmla="*/ 6256020 w 9441180"/>
                    <a:gd name="connsiteY17" fmla="*/ 43466 h 326365"/>
                    <a:gd name="connsiteX18" fmla="*/ 6377940 w 9441180"/>
                    <a:gd name="connsiteY18" fmla="*/ 58706 h 326365"/>
                    <a:gd name="connsiteX19" fmla="*/ 6446520 w 9441180"/>
                    <a:gd name="connsiteY19" fmla="*/ 264446 h 326365"/>
                    <a:gd name="connsiteX20" fmla="*/ 6789420 w 9441180"/>
                    <a:gd name="connsiteY20" fmla="*/ 294926 h 326365"/>
                    <a:gd name="connsiteX21" fmla="*/ 7132320 w 9441180"/>
                    <a:gd name="connsiteY21" fmla="*/ 66326 h 326365"/>
                    <a:gd name="connsiteX22" fmla="*/ 7566660 w 9441180"/>
                    <a:gd name="connsiteY22" fmla="*/ 58706 h 326365"/>
                    <a:gd name="connsiteX23" fmla="*/ 7612380 w 9441180"/>
                    <a:gd name="connsiteY23" fmla="*/ 81566 h 326365"/>
                    <a:gd name="connsiteX24" fmla="*/ 8427720 w 9441180"/>
                    <a:gd name="connsiteY24" fmla="*/ 81566 h 326365"/>
                    <a:gd name="connsiteX25" fmla="*/ 8694420 w 9441180"/>
                    <a:gd name="connsiteY25" fmla="*/ 249206 h 326365"/>
                    <a:gd name="connsiteX26" fmla="*/ 8869680 w 9441180"/>
                    <a:gd name="connsiteY26" fmla="*/ 211106 h 326365"/>
                    <a:gd name="connsiteX27" fmla="*/ 9174480 w 9441180"/>
                    <a:gd name="connsiteY27" fmla="*/ 256826 h 326365"/>
                    <a:gd name="connsiteX28" fmla="*/ 9441180 w 9441180"/>
                    <a:gd name="connsiteY28" fmla="*/ 287306 h 32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41180" h="326365">
                      <a:moveTo>
                        <a:pt x="0" y="302546"/>
                      </a:moveTo>
                      <a:lnTo>
                        <a:pt x="259080" y="287306"/>
                      </a:lnTo>
                      <a:cubicBezTo>
                        <a:pt x="379730" y="282226"/>
                        <a:pt x="595630" y="303816"/>
                        <a:pt x="723900" y="272066"/>
                      </a:cubicBezTo>
                      <a:cubicBezTo>
                        <a:pt x="852170" y="240316"/>
                        <a:pt x="833120" y="127286"/>
                        <a:pt x="1028700" y="96806"/>
                      </a:cubicBezTo>
                      <a:cubicBezTo>
                        <a:pt x="1224280" y="66326"/>
                        <a:pt x="1681480" y="96806"/>
                        <a:pt x="1897380" y="89186"/>
                      </a:cubicBezTo>
                      <a:cubicBezTo>
                        <a:pt x="2113280" y="81566"/>
                        <a:pt x="2186940" y="16796"/>
                        <a:pt x="2324100" y="51086"/>
                      </a:cubicBezTo>
                      <a:cubicBezTo>
                        <a:pt x="2461260" y="85376"/>
                        <a:pt x="2597150" y="254286"/>
                        <a:pt x="2720340" y="294926"/>
                      </a:cubicBezTo>
                      <a:cubicBezTo>
                        <a:pt x="2843530" y="335566"/>
                        <a:pt x="2987040" y="338106"/>
                        <a:pt x="3063240" y="294926"/>
                      </a:cubicBezTo>
                      <a:cubicBezTo>
                        <a:pt x="3139440" y="251746"/>
                        <a:pt x="3125470" y="84106"/>
                        <a:pt x="3177540" y="35846"/>
                      </a:cubicBezTo>
                      <a:cubicBezTo>
                        <a:pt x="3229610" y="-12414"/>
                        <a:pt x="3337560" y="286"/>
                        <a:pt x="3375660" y="5366"/>
                      </a:cubicBezTo>
                      <a:cubicBezTo>
                        <a:pt x="3413760" y="10446"/>
                        <a:pt x="3406140" y="66326"/>
                        <a:pt x="3406140" y="66326"/>
                      </a:cubicBezTo>
                      <a:cubicBezTo>
                        <a:pt x="3577590" y="71406"/>
                        <a:pt x="4213860" y="19336"/>
                        <a:pt x="4404360" y="35846"/>
                      </a:cubicBezTo>
                      <a:cubicBezTo>
                        <a:pt x="4594860" y="52356"/>
                        <a:pt x="4489450" y="128556"/>
                        <a:pt x="4549140" y="165386"/>
                      </a:cubicBezTo>
                      <a:cubicBezTo>
                        <a:pt x="4608830" y="202216"/>
                        <a:pt x="4681220" y="277146"/>
                        <a:pt x="4762500" y="256826"/>
                      </a:cubicBezTo>
                      <a:cubicBezTo>
                        <a:pt x="4843780" y="236506"/>
                        <a:pt x="4806950" y="81566"/>
                        <a:pt x="5036820" y="43466"/>
                      </a:cubicBezTo>
                      <a:cubicBezTo>
                        <a:pt x="5266690" y="5366"/>
                        <a:pt x="5952490" y="20606"/>
                        <a:pt x="6141720" y="28226"/>
                      </a:cubicBezTo>
                      <a:cubicBezTo>
                        <a:pt x="6330950" y="35846"/>
                        <a:pt x="6153150" y="86646"/>
                        <a:pt x="6172200" y="89186"/>
                      </a:cubicBezTo>
                      <a:cubicBezTo>
                        <a:pt x="6191250" y="91726"/>
                        <a:pt x="6221730" y="48546"/>
                        <a:pt x="6256020" y="43466"/>
                      </a:cubicBezTo>
                      <a:cubicBezTo>
                        <a:pt x="6290310" y="38386"/>
                        <a:pt x="6346190" y="21876"/>
                        <a:pt x="6377940" y="58706"/>
                      </a:cubicBezTo>
                      <a:cubicBezTo>
                        <a:pt x="6409690" y="95536"/>
                        <a:pt x="6377940" y="225076"/>
                        <a:pt x="6446520" y="264446"/>
                      </a:cubicBezTo>
                      <a:cubicBezTo>
                        <a:pt x="6515100" y="303816"/>
                        <a:pt x="6675120" y="327946"/>
                        <a:pt x="6789420" y="294926"/>
                      </a:cubicBezTo>
                      <a:cubicBezTo>
                        <a:pt x="6903720" y="261906"/>
                        <a:pt x="7002780" y="105696"/>
                        <a:pt x="7132320" y="66326"/>
                      </a:cubicBezTo>
                      <a:cubicBezTo>
                        <a:pt x="7261860" y="26956"/>
                        <a:pt x="7486650" y="56166"/>
                        <a:pt x="7566660" y="58706"/>
                      </a:cubicBezTo>
                      <a:cubicBezTo>
                        <a:pt x="7646670" y="61246"/>
                        <a:pt x="7612380" y="81566"/>
                        <a:pt x="7612380" y="81566"/>
                      </a:cubicBezTo>
                      <a:cubicBezTo>
                        <a:pt x="7755890" y="85376"/>
                        <a:pt x="8247380" y="53626"/>
                        <a:pt x="8427720" y="81566"/>
                      </a:cubicBezTo>
                      <a:cubicBezTo>
                        <a:pt x="8608060" y="109506"/>
                        <a:pt x="8620760" y="227616"/>
                        <a:pt x="8694420" y="249206"/>
                      </a:cubicBezTo>
                      <a:cubicBezTo>
                        <a:pt x="8768080" y="270796"/>
                        <a:pt x="8789670" y="209836"/>
                        <a:pt x="8869680" y="211106"/>
                      </a:cubicBezTo>
                      <a:cubicBezTo>
                        <a:pt x="8949690" y="212376"/>
                        <a:pt x="9079230" y="244126"/>
                        <a:pt x="9174480" y="256826"/>
                      </a:cubicBezTo>
                      <a:cubicBezTo>
                        <a:pt x="9269730" y="269526"/>
                        <a:pt x="9355455" y="278416"/>
                        <a:pt x="9441180" y="287306"/>
                      </a:cubicBezTo>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050"/>
                </a:p>
              </p:txBody>
            </p:sp>
          </p:grpSp>
          <p:grpSp>
            <p:nvGrpSpPr>
              <p:cNvPr id="19" name="组合 18">
                <a:extLst>
                  <a:ext uri="{FF2B5EF4-FFF2-40B4-BE49-F238E27FC236}">
                    <a16:creationId xmlns:a16="http://schemas.microsoft.com/office/drawing/2014/main" id="{8A923511-349E-42CF-A4AF-9F9D17CBFCA3}"/>
                  </a:ext>
                </a:extLst>
              </p:cNvPr>
              <p:cNvGrpSpPr/>
              <p:nvPr/>
            </p:nvGrpSpPr>
            <p:grpSpPr>
              <a:xfrm>
                <a:off x="451198" y="4074617"/>
                <a:ext cx="4686771" cy="1144026"/>
                <a:chOff x="-107360" y="1934671"/>
                <a:chExt cx="5282510" cy="1144168"/>
              </a:xfrm>
            </p:grpSpPr>
            <p:pic>
              <p:nvPicPr>
                <p:cNvPr id="20" name="图片 19">
                  <a:extLst>
                    <a:ext uri="{FF2B5EF4-FFF2-40B4-BE49-F238E27FC236}">
                      <a16:creationId xmlns:a16="http://schemas.microsoft.com/office/drawing/2014/main" id="{C7B2B97C-3E8B-E4B7-D6C5-3C4862E555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360" y="1934681"/>
                  <a:ext cx="1340522" cy="1106739"/>
                </a:xfrm>
                <a:prstGeom prst="rect">
                  <a:avLst/>
                </a:prstGeom>
              </p:spPr>
            </p:pic>
            <p:pic>
              <p:nvPicPr>
                <p:cNvPr id="21" name="图片 20">
                  <a:extLst>
                    <a:ext uri="{FF2B5EF4-FFF2-40B4-BE49-F238E27FC236}">
                      <a16:creationId xmlns:a16="http://schemas.microsoft.com/office/drawing/2014/main" id="{44D1DDD8-E602-1C99-046B-FD736518BE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3168" y="1934671"/>
                  <a:ext cx="1363119" cy="1106740"/>
                </a:xfrm>
                <a:prstGeom prst="rect">
                  <a:avLst/>
                </a:prstGeom>
              </p:spPr>
            </p:pic>
            <p:pic>
              <p:nvPicPr>
                <p:cNvPr id="22" name="图片 21">
                  <a:extLst>
                    <a:ext uri="{FF2B5EF4-FFF2-40B4-BE49-F238E27FC236}">
                      <a16:creationId xmlns:a16="http://schemas.microsoft.com/office/drawing/2014/main" id="{2F0B25A9-7E67-D99A-FE0D-05F0EC2AB975}"/>
                    </a:ext>
                  </a:extLst>
                </p:cNvPr>
                <p:cNvPicPr>
                  <a:picLocks noChangeAspect="1"/>
                </p:cNvPicPr>
                <p:nvPr/>
              </p:nvPicPr>
              <p:blipFill>
                <a:blip r:embed="rId15"/>
                <a:stretch>
                  <a:fillRect/>
                </a:stretch>
              </p:blipFill>
              <p:spPr>
                <a:xfrm>
                  <a:off x="4203040" y="2100930"/>
                  <a:ext cx="972110" cy="774244"/>
                </a:xfrm>
                <a:prstGeom prst="rect">
                  <a:avLst/>
                </a:prstGeom>
              </p:spPr>
            </p:pic>
            <p:pic>
              <p:nvPicPr>
                <p:cNvPr id="23" name="图片 22">
                  <a:extLst>
                    <a:ext uri="{FF2B5EF4-FFF2-40B4-BE49-F238E27FC236}">
                      <a16:creationId xmlns:a16="http://schemas.microsoft.com/office/drawing/2014/main" id="{ACFD4032-942E-1EA9-54DF-4FB97C84EC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96287" y="1970207"/>
                  <a:ext cx="1363193" cy="1108632"/>
                </a:xfrm>
                <a:prstGeom prst="rect">
                  <a:avLst/>
                </a:prstGeom>
              </p:spPr>
            </p:pic>
          </p:grpSp>
        </p:grpSp>
      </p:grpSp>
      <p:grpSp>
        <p:nvGrpSpPr>
          <p:cNvPr id="454" name="组合 453">
            <a:extLst>
              <a:ext uri="{FF2B5EF4-FFF2-40B4-BE49-F238E27FC236}">
                <a16:creationId xmlns:a16="http://schemas.microsoft.com/office/drawing/2014/main" id="{28B1459C-AEE6-14D1-349D-F43083D46DAC}"/>
              </a:ext>
            </a:extLst>
          </p:cNvPr>
          <p:cNvGrpSpPr/>
          <p:nvPr/>
        </p:nvGrpSpPr>
        <p:grpSpPr>
          <a:xfrm>
            <a:off x="6146684" y="4247867"/>
            <a:ext cx="5678481" cy="2406260"/>
            <a:chOff x="6146684" y="4247867"/>
            <a:chExt cx="5678481" cy="2406260"/>
          </a:xfrm>
        </p:grpSpPr>
        <p:grpSp>
          <p:nvGrpSpPr>
            <p:cNvPr id="14" name="画布 2">
              <a:extLst>
                <a:ext uri="{FF2B5EF4-FFF2-40B4-BE49-F238E27FC236}">
                  <a16:creationId xmlns:a16="http://schemas.microsoft.com/office/drawing/2014/main" id="{ED7BF1A1-1A7A-312E-A84D-97027A3B301A}"/>
                </a:ext>
              </a:extLst>
            </p:cNvPr>
            <p:cNvGrpSpPr/>
            <p:nvPr/>
          </p:nvGrpSpPr>
          <p:grpSpPr>
            <a:xfrm>
              <a:off x="6462586" y="4619805"/>
              <a:ext cx="5362579" cy="2034322"/>
              <a:chOff x="106908" y="-63774"/>
              <a:chExt cx="5362579" cy="2034322"/>
            </a:xfrm>
          </p:grpSpPr>
          <p:pic>
            <p:nvPicPr>
              <p:cNvPr id="15" name="图片 14">
                <a:extLst>
                  <a:ext uri="{FF2B5EF4-FFF2-40B4-BE49-F238E27FC236}">
                    <a16:creationId xmlns:a16="http://schemas.microsoft.com/office/drawing/2014/main" id="{47002FA0-4B5E-A82B-A73B-8F09001763BE}"/>
                  </a:ext>
                </a:extLst>
              </p:cNvPr>
              <p:cNvPicPr>
                <a:picLocks noChangeAspect="1"/>
              </p:cNvPicPr>
              <p:nvPr/>
            </p:nvPicPr>
            <p:blipFill>
              <a:blip r:embed="rId17"/>
              <a:stretch>
                <a:fillRect/>
              </a:stretch>
            </p:blipFill>
            <p:spPr>
              <a:xfrm>
                <a:off x="106908" y="-63774"/>
                <a:ext cx="2459286" cy="1642745"/>
              </a:xfrm>
              <a:prstGeom prst="rect">
                <a:avLst/>
              </a:prstGeom>
            </p:spPr>
          </p:pic>
          <p:pic>
            <p:nvPicPr>
              <p:cNvPr id="16" name="图片 15">
                <a:extLst>
                  <a:ext uri="{FF2B5EF4-FFF2-40B4-BE49-F238E27FC236}">
                    <a16:creationId xmlns:a16="http://schemas.microsoft.com/office/drawing/2014/main" id="{355544FF-BB49-45AE-0CB1-85DDF0DBCC3E}"/>
                  </a:ext>
                </a:extLst>
              </p:cNvPr>
              <p:cNvPicPr>
                <a:picLocks noChangeAspect="1"/>
              </p:cNvPicPr>
              <p:nvPr/>
            </p:nvPicPr>
            <p:blipFill>
              <a:blip r:embed="rId18"/>
              <a:stretch>
                <a:fillRect/>
              </a:stretch>
            </p:blipFill>
            <p:spPr>
              <a:xfrm>
                <a:off x="2624020" y="-63774"/>
                <a:ext cx="2542096" cy="1642745"/>
              </a:xfrm>
              <a:prstGeom prst="rect">
                <a:avLst/>
              </a:prstGeom>
            </p:spPr>
          </p:pic>
          <p:sp>
            <p:nvSpPr>
              <p:cNvPr id="17" name="文本框 2">
                <a:extLst>
                  <a:ext uri="{FF2B5EF4-FFF2-40B4-BE49-F238E27FC236}">
                    <a16:creationId xmlns:a16="http://schemas.microsoft.com/office/drawing/2014/main" id="{C185C4B0-2C4F-1D1E-C166-87B11B30529F}"/>
                  </a:ext>
                </a:extLst>
              </p:cNvPr>
              <p:cNvSpPr txBox="1"/>
              <p:nvPr/>
            </p:nvSpPr>
            <p:spPr>
              <a:xfrm>
                <a:off x="522017" y="1601216"/>
                <a:ext cx="1588468" cy="369332"/>
              </a:xfrm>
              <a:prstGeom prst="rect">
                <a:avLst/>
              </a:prstGeom>
              <a:noFill/>
            </p:spPr>
            <p:txBody>
              <a:bodyPr wrap="square">
                <a:spAutoFit/>
              </a:bodyPr>
              <a:lstStyle>
                <a:defPPr>
                  <a:defRPr lang="zh-CN"/>
                </a:defPPr>
                <a:lvl1pPr algn="just">
                  <a:defRPr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solidFill>
                  </a:rPr>
                  <a:t>本文设计结果</a:t>
                </a:r>
              </a:p>
            </p:txBody>
          </p:sp>
          <p:sp>
            <p:nvSpPr>
              <p:cNvPr id="18" name="文本框 2">
                <a:extLst>
                  <a:ext uri="{FF2B5EF4-FFF2-40B4-BE49-F238E27FC236}">
                    <a16:creationId xmlns:a16="http://schemas.microsoft.com/office/drawing/2014/main" id="{F6301A15-F92D-638C-97D1-CD1111FA645B}"/>
                  </a:ext>
                </a:extLst>
              </p:cNvPr>
              <p:cNvSpPr txBox="1"/>
              <p:nvPr/>
            </p:nvSpPr>
            <p:spPr>
              <a:xfrm>
                <a:off x="2715181" y="1578971"/>
                <a:ext cx="2754306" cy="369332"/>
              </a:xfrm>
              <a:prstGeom prst="rect">
                <a:avLst/>
              </a:prstGeom>
              <a:noFill/>
            </p:spPr>
            <p:txBody>
              <a:bodyPr wrap="square">
                <a:spAutoFit/>
              </a:bodyPr>
              <a:lstStyle>
                <a:defPPr>
                  <a:defRPr lang="zh-CN"/>
                </a:defPPr>
                <a:lvl1pPr algn="just">
                  <a:defRPr b="1">
                    <a:solidFill>
                      <a:schemeClr val="accent1">
                        <a:lumMod val="75000"/>
                      </a:schemeClr>
                    </a:solidFill>
                    <a:latin typeface="微软雅黑" panose="020B0503020204020204" pitchFamily="34" charset="-122"/>
                    <a:ea typeface="微软雅黑" panose="020B0503020204020204" pitchFamily="34" charset="-122"/>
                  </a:defRPr>
                </a:lvl1pPr>
              </a:lstStyle>
              <a:p>
                <a:r>
                  <a:rPr lang="en-US" altLang="zh-CN" dirty="0" err="1">
                    <a:solidFill>
                      <a:schemeClr val="tx1"/>
                    </a:solidFill>
                  </a:rPr>
                  <a:t>OptiStruct</a:t>
                </a:r>
                <a:r>
                  <a:rPr lang="en-US" altLang="zh-CN" dirty="0">
                    <a:solidFill>
                      <a:schemeClr val="tx1"/>
                    </a:solidFill>
                  </a:rPr>
                  <a:t> </a:t>
                </a:r>
                <a:r>
                  <a:rPr lang="zh-CN" altLang="en-US" dirty="0">
                    <a:solidFill>
                      <a:schemeClr val="tx1"/>
                    </a:solidFill>
                  </a:rPr>
                  <a:t>设计结果</a:t>
                </a:r>
              </a:p>
            </p:txBody>
          </p:sp>
        </p:grpSp>
        <p:sp>
          <p:nvSpPr>
            <p:cNvPr id="24" name="TextBox 19">
              <a:extLst>
                <a:ext uri="{FF2B5EF4-FFF2-40B4-BE49-F238E27FC236}">
                  <a16:creationId xmlns:a16="http://schemas.microsoft.com/office/drawing/2014/main" id="{6B2D7320-4114-89C8-354F-7703D8348A6B}"/>
                </a:ext>
              </a:extLst>
            </p:cNvPr>
            <p:cNvSpPr txBox="1"/>
            <p:nvPr/>
          </p:nvSpPr>
          <p:spPr>
            <a:xfrm>
              <a:off x="6146684" y="4247867"/>
              <a:ext cx="4461734"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商软对比</a:t>
              </a:r>
              <a:r>
                <a:rPr lang="zh-CN" altLang="en-US" sz="1400" dirty="0"/>
                <a:t>（导入</a:t>
              </a:r>
              <a:r>
                <a:rPr lang="en-US" altLang="zh-CN" sz="1400" dirty="0" err="1"/>
                <a:t>OptiStruct</a:t>
              </a:r>
              <a:r>
                <a:rPr lang="zh-CN" altLang="en-US" sz="1400" dirty="0"/>
                <a:t>统一求解</a:t>
              </a:r>
              <a:r>
                <a:rPr lang="zh-CN" altLang="en-US" sz="1400" dirty="0">
                  <a:solidFill>
                    <a:srgbClr val="C00000"/>
                  </a:solidFill>
                </a:rPr>
                <a:t>位移场</a:t>
              </a:r>
              <a:r>
                <a:rPr lang="zh-CN" altLang="en-US" sz="1400" dirty="0"/>
                <a:t>）</a:t>
              </a:r>
              <a:endParaRPr lang="zh-CN" altLang="en-US" sz="2000" dirty="0"/>
            </a:p>
          </p:txBody>
        </p:sp>
        <p:sp>
          <p:nvSpPr>
            <p:cNvPr id="448" name="矩形 158">
              <a:extLst>
                <a:ext uri="{FF2B5EF4-FFF2-40B4-BE49-F238E27FC236}">
                  <a16:creationId xmlns:a16="http://schemas.microsoft.com/office/drawing/2014/main" id="{94D983D8-FE09-6125-EB97-65F6940C0578}"/>
                </a:ext>
              </a:extLst>
            </p:cNvPr>
            <p:cNvSpPr>
              <a:spLocks noChangeArrowheads="1"/>
            </p:cNvSpPr>
            <p:nvPr/>
          </p:nvSpPr>
          <p:spPr bwMode="auto">
            <a:xfrm>
              <a:off x="6567927" y="5886199"/>
              <a:ext cx="696762" cy="307777"/>
            </a:xfrm>
            <a:prstGeom prst="rect">
              <a:avLst/>
            </a:prstGeom>
            <a:noFill/>
          </p:spPr>
          <p:txBody>
            <a:bodyPr wrap="square">
              <a:spAutoFit/>
            </a:bodyPr>
            <a:lstStyle/>
            <a:p>
              <a:pPr algn="ctr"/>
              <a:r>
                <a:rPr lang="en-US" altLang="zh-CN" sz="1400" b="1" dirty="0">
                  <a:solidFill>
                    <a:srgbClr val="C00000"/>
                  </a:solidFill>
                  <a:latin typeface="微软雅黑" panose="020B0503020204020204" pitchFamily="34" charset="-122"/>
                  <a:ea typeface="微软雅黑" panose="020B0503020204020204" pitchFamily="34" charset="-122"/>
                  <a:sym typeface="+mn-lt"/>
                </a:rPr>
                <a:t>876</a:t>
              </a:r>
            </a:p>
          </p:txBody>
        </p:sp>
        <p:sp>
          <p:nvSpPr>
            <p:cNvPr id="449" name="矩形 158">
              <a:extLst>
                <a:ext uri="{FF2B5EF4-FFF2-40B4-BE49-F238E27FC236}">
                  <a16:creationId xmlns:a16="http://schemas.microsoft.com/office/drawing/2014/main" id="{DC96ABE2-EF07-2AFD-2BAE-3960171F60A6}"/>
                </a:ext>
              </a:extLst>
            </p:cNvPr>
            <p:cNvSpPr>
              <a:spLocks noChangeArrowheads="1"/>
            </p:cNvSpPr>
            <p:nvPr/>
          </p:nvSpPr>
          <p:spPr bwMode="auto">
            <a:xfrm>
              <a:off x="9013381" y="5921752"/>
              <a:ext cx="899497" cy="307777"/>
            </a:xfrm>
            <a:prstGeom prst="rect">
              <a:avLst/>
            </a:prstGeom>
            <a:noFill/>
          </p:spPr>
          <p:txBody>
            <a:bodyPr wrap="square">
              <a:spAutoFit/>
            </a:bodyPr>
            <a:lstStyle/>
            <a:p>
              <a:pPr algn="ctr"/>
              <a:r>
                <a:rPr lang="en-US" altLang="zh-CN" sz="1400" b="1" dirty="0">
                  <a:solidFill>
                    <a:srgbClr val="C00000"/>
                  </a:solidFill>
                  <a:latin typeface="微软雅黑" panose="020B0503020204020204" pitchFamily="34" charset="-122"/>
                  <a:ea typeface="微软雅黑" panose="020B0503020204020204" pitchFamily="34" charset="-122"/>
                  <a:sym typeface="+mn-lt"/>
                </a:rPr>
                <a:t>1137</a:t>
              </a:r>
            </a:p>
          </p:txBody>
        </p:sp>
        <p:sp>
          <p:nvSpPr>
            <p:cNvPr id="451" name="任意多边形: 形状 450">
              <a:extLst>
                <a:ext uri="{FF2B5EF4-FFF2-40B4-BE49-F238E27FC236}">
                  <a16:creationId xmlns:a16="http://schemas.microsoft.com/office/drawing/2014/main" id="{16B4AF59-986E-AD73-5CBF-7093121D0B01}"/>
                </a:ext>
              </a:extLst>
            </p:cNvPr>
            <p:cNvSpPr/>
            <p:nvPr/>
          </p:nvSpPr>
          <p:spPr>
            <a:xfrm>
              <a:off x="7143009" y="4872333"/>
              <a:ext cx="380724" cy="1165860"/>
            </a:xfrm>
            <a:custGeom>
              <a:avLst/>
              <a:gdLst>
                <a:gd name="connsiteX0" fmla="*/ 91440 w 380724"/>
                <a:gd name="connsiteY0" fmla="*/ 0 h 1165860"/>
                <a:gd name="connsiteX1" fmla="*/ 354330 w 380724"/>
                <a:gd name="connsiteY1" fmla="*/ 137160 h 1165860"/>
                <a:gd name="connsiteX2" fmla="*/ 331470 w 380724"/>
                <a:gd name="connsiteY2" fmla="*/ 811530 h 1165860"/>
                <a:gd name="connsiteX3" fmla="*/ 0 w 380724"/>
                <a:gd name="connsiteY3" fmla="*/ 1165860 h 1165860"/>
              </a:gdLst>
              <a:ahLst/>
              <a:cxnLst>
                <a:cxn ang="0">
                  <a:pos x="connsiteX0" y="connsiteY0"/>
                </a:cxn>
                <a:cxn ang="0">
                  <a:pos x="connsiteX1" y="connsiteY1"/>
                </a:cxn>
                <a:cxn ang="0">
                  <a:pos x="connsiteX2" y="connsiteY2"/>
                </a:cxn>
                <a:cxn ang="0">
                  <a:pos x="connsiteX3" y="connsiteY3"/>
                </a:cxn>
              </a:cxnLst>
              <a:rect l="l" t="t" r="r" b="b"/>
              <a:pathLst>
                <a:path w="380724" h="1165860">
                  <a:moveTo>
                    <a:pt x="91440" y="0"/>
                  </a:moveTo>
                  <a:cubicBezTo>
                    <a:pt x="202882" y="952"/>
                    <a:pt x="314325" y="1905"/>
                    <a:pt x="354330" y="137160"/>
                  </a:cubicBezTo>
                  <a:cubicBezTo>
                    <a:pt x="394335" y="272415"/>
                    <a:pt x="390525" y="640080"/>
                    <a:pt x="331470" y="811530"/>
                  </a:cubicBezTo>
                  <a:cubicBezTo>
                    <a:pt x="272415" y="982980"/>
                    <a:pt x="136207" y="1074420"/>
                    <a:pt x="0" y="1165860"/>
                  </a:cubicBezTo>
                </a:path>
              </a:pathLst>
            </a:cu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52" name="任意多边形: 形状 451">
              <a:extLst>
                <a:ext uri="{FF2B5EF4-FFF2-40B4-BE49-F238E27FC236}">
                  <a16:creationId xmlns:a16="http://schemas.microsoft.com/office/drawing/2014/main" id="{B9933864-2226-5121-8787-90E6C93EAE46}"/>
                </a:ext>
              </a:extLst>
            </p:cNvPr>
            <p:cNvSpPr/>
            <p:nvPr/>
          </p:nvSpPr>
          <p:spPr>
            <a:xfrm>
              <a:off x="9730508" y="4885511"/>
              <a:ext cx="380724" cy="1165860"/>
            </a:xfrm>
            <a:custGeom>
              <a:avLst/>
              <a:gdLst>
                <a:gd name="connsiteX0" fmla="*/ 91440 w 380724"/>
                <a:gd name="connsiteY0" fmla="*/ 0 h 1165860"/>
                <a:gd name="connsiteX1" fmla="*/ 354330 w 380724"/>
                <a:gd name="connsiteY1" fmla="*/ 137160 h 1165860"/>
                <a:gd name="connsiteX2" fmla="*/ 331470 w 380724"/>
                <a:gd name="connsiteY2" fmla="*/ 811530 h 1165860"/>
                <a:gd name="connsiteX3" fmla="*/ 0 w 380724"/>
                <a:gd name="connsiteY3" fmla="*/ 1165860 h 1165860"/>
              </a:gdLst>
              <a:ahLst/>
              <a:cxnLst>
                <a:cxn ang="0">
                  <a:pos x="connsiteX0" y="connsiteY0"/>
                </a:cxn>
                <a:cxn ang="0">
                  <a:pos x="connsiteX1" y="connsiteY1"/>
                </a:cxn>
                <a:cxn ang="0">
                  <a:pos x="connsiteX2" y="connsiteY2"/>
                </a:cxn>
                <a:cxn ang="0">
                  <a:pos x="connsiteX3" y="connsiteY3"/>
                </a:cxn>
              </a:cxnLst>
              <a:rect l="l" t="t" r="r" b="b"/>
              <a:pathLst>
                <a:path w="380724" h="1165860">
                  <a:moveTo>
                    <a:pt x="91440" y="0"/>
                  </a:moveTo>
                  <a:cubicBezTo>
                    <a:pt x="202882" y="952"/>
                    <a:pt x="314325" y="1905"/>
                    <a:pt x="354330" y="137160"/>
                  </a:cubicBezTo>
                  <a:cubicBezTo>
                    <a:pt x="394335" y="272415"/>
                    <a:pt x="390525" y="640080"/>
                    <a:pt x="331470" y="811530"/>
                  </a:cubicBezTo>
                  <a:cubicBezTo>
                    <a:pt x="272415" y="982980"/>
                    <a:pt x="136207" y="1074420"/>
                    <a:pt x="0" y="1165860"/>
                  </a:cubicBezTo>
                </a:path>
              </a:pathLst>
            </a:cu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595688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746AA-81BE-0132-E616-0A8F69E3766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B63459E-41A2-9F90-CB45-960B67461D61}"/>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数值实验</a:t>
            </a:r>
            <a:r>
              <a:rPr lang="en-US" altLang="zh-CN" sz="3200" b="1" dirty="0">
                <a:solidFill>
                  <a:schemeClr val="bg1"/>
                </a:solidFill>
                <a:latin typeface="微软雅黑" panose="020B0503020204020204" pitchFamily="34" charset="-122"/>
                <a:ea typeface="微软雅黑" panose="020B0503020204020204" pitchFamily="34" charset="-122"/>
              </a:rPr>
              <a:t>2</a:t>
            </a:r>
            <a:r>
              <a:rPr lang="zh-CN" altLang="en-US" sz="3200" b="1" dirty="0">
                <a:solidFill>
                  <a:schemeClr val="bg1"/>
                </a:solidFill>
                <a:latin typeface="微软雅黑" panose="020B0503020204020204" pitchFamily="34" charset="-122"/>
                <a:ea typeface="微软雅黑" panose="020B0503020204020204" pitchFamily="34" charset="-122"/>
              </a:rPr>
              <a:t>：基于共形参数化技术的曲壳形貌设计</a:t>
            </a:r>
          </a:p>
        </p:txBody>
      </p:sp>
      <p:grpSp>
        <p:nvGrpSpPr>
          <p:cNvPr id="3" name="组合 2">
            <a:extLst>
              <a:ext uri="{FF2B5EF4-FFF2-40B4-BE49-F238E27FC236}">
                <a16:creationId xmlns:a16="http://schemas.microsoft.com/office/drawing/2014/main" id="{33B79151-C423-5EF2-2E6A-0B9182061E6A}"/>
              </a:ext>
            </a:extLst>
          </p:cNvPr>
          <p:cNvGrpSpPr/>
          <p:nvPr/>
        </p:nvGrpSpPr>
        <p:grpSpPr>
          <a:xfrm>
            <a:off x="253512" y="595275"/>
            <a:ext cx="5278005" cy="6044957"/>
            <a:chOff x="253512" y="595275"/>
            <a:chExt cx="5278005" cy="6044957"/>
          </a:xfrm>
        </p:grpSpPr>
        <p:sp>
          <p:nvSpPr>
            <p:cNvPr id="410" name="TextBox 19">
              <a:extLst>
                <a:ext uri="{FF2B5EF4-FFF2-40B4-BE49-F238E27FC236}">
                  <a16:creationId xmlns:a16="http://schemas.microsoft.com/office/drawing/2014/main" id="{694CF38E-6693-3E88-CC88-2A07E399C07A}"/>
                </a:ext>
              </a:extLst>
            </p:cNvPr>
            <p:cNvSpPr txBox="1"/>
            <p:nvPr/>
          </p:nvSpPr>
          <p:spPr>
            <a:xfrm>
              <a:off x="253512" y="595275"/>
              <a:ext cx="2071401"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算例二：鞍面</a:t>
              </a:r>
            </a:p>
          </p:txBody>
        </p:sp>
        <mc:AlternateContent xmlns:mc="http://schemas.openxmlformats.org/markup-compatibility/2006" xmlns:a14="http://schemas.microsoft.com/office/drawing/2010/main">
          <mc:Choice Requires="a14">
            <p:sp>
              <p:nvSpPr>
                <p:cNvPr id="5" name="矩形 158">
                  <a:extLst>
                    <a:ext uri="{FF2B5EF4-FFF2-40B4-BE49-F238E27FC236}">
                      <a16:creationId xmlns:a16="http://schemas.microsoft.com/office/drawing/2014/main" id="{8137CA97-D9AE-6B51-F95D-073F04F76B5D}"/>
                    </a:ext>
                  </a:extLst>
                </p:cNvPr>
                <p:cNvSpPr>
                  <a:spLocks noChangeArrowheads="1"/>
                </p:cNvSpPr>
                <p:nvPr/>
              </p:nvSpPr>
              <p:spPr bwMode="auto">
                <a:xfrm>
                  <a:off x="3318926" y="1101864"/>
                  <a:ext cx="1968434" cy="1323439"/>
                </a:xfrm>
                <a:prstGeom prst="rect">
                  <a:avLst/>
                </a:prstGeom>
                <a:noFill/>
              </p:spPr>
              <p:txBody>
                <a:bodyPr wrap="square">
                  <a:spAutoFit/>
                </a:bodyPr>
                <a:lstStyle/>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厚度：</a:t>
                  </a:r>
                  <a:r>
                    <a:rPr lang="en-US" altLang="zh-CN" sz="1600" b="1" dirty="0">
                      <a:solidFill>
                        <a:srgbClr val="C00000"/>
                      </a:solidFill>
                      <a:latin typeface="微软雅黑" panose="020B0503020204020204" pitchFamily="34" charset="-122"/>
                      <a:ea typeface="微软雅黑" panose="020B0503020204020204" pitchFamily="34" charset="-122"/>
                      <a:sym typeface="+mn-lt"/>
                    </a:rPr>
                    <a:t>0.02</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弹性模量：</a:t>
                  </a:r>
                  <a:r>
                    <a:rPr lang="en-US" altLang="zh-CN" sz="1600" b="1" dirty="0">
                      <a:solidFill>
                        <a:srgbClr val="C00000"/>
                      </a:solidFill>
                      <a:latin typeface="微软雅黑" panose="020B0503020204020204" pitchFamily="34" charset="-122"/>
                      <a:ea typeface="微软雅黑" panose="020B0503020204020204" pitchFamily="34" charset="-122"/>
                      <a:sym typeface="+mn-lt"/>
                    </a:rPr>
                    <a:t>1</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泊松比：</a:t>
                  </a:r>
                  <a:r>
                    <a:rPr lang="en-US" altLang="zh-CN" sz="1600" b="1" dirty="0">
                      <a:solidFill>
                        <a:srgbClr val="C00000"/>
                      </a:solidFill>
                      <a:latin typeface="微软雅黑" panose="020B0503020204020204" pitchFamily="34" charset="-122"/>
                      <a:ea typeface="微软雅黑" panose="020B0503020204020204" pitchFamily="34" charset="-122"/>
                      <a:sym typeface="+mn-lt"/>
                    </a:rPr>
                    <a:t>0.3</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集中力方向：</a:t>
                  </a:r>
                  <a14:m>
                    <m:oMath xmlns:m="http://schemas.openxmlformats.org/officeDocument/2006/math">
                      <m:r>
                        <a:rPr lang="en-US" altLang="zh-CN" sz="1600" b="0" i="1" dirty="0">
                          <a:solidFill>
                            <a:srgbClr val="C00000"/>
                          </a:solidFill>
                          <a:latin typeface="Cambria Math" panose="02040503050406030204" pitchFamily="18" charset="0"/>
                          <a:ea typeface="微软雅黑" panose="020B0503020204020204" pitchFamily="34" charset="-122"/>
                          <a:sym typeface="+mn-lt"/>
                        </a:rPr>
                        <m:t>−</m:t>
                      </m:r>
                      <m:sSup>
                        <m:sSupPr>
                          <m:ctrlPr>
                            <a:rPr lang="en-US" altLang="zh-CN" sz="1600" i="1" dirty="0" smtClean="0">
                              <a:solidFill>
                                <a:srgbClr val="C00000"/>
                              </a:solidFill>
                              <a:latin typeface="Cambria Math" panose="02040503050406030204" pitchFamily="18" charset="0"/>
                              <a:ea typeface="微软雅黑" panose="020B0503020204020204" pitchFamily="34" charset="-122"/>
                              <a:sym typeface="+mn-lt"/>
                            </a:rPr>
                          </m:ctrlPr>
                        </m:sSupPr>
                        <m:e>
                          <m:r>
                            <a:rPr lang="en-US" altLang="zh-CN" sz="1600" b="0" i="1" dirty="0" smtClean="0">
                              <a:solidFill>
                                <a:srgbClr val="C00000"/>
                              </a:solidFill>
                              <a:latin typeface="Cambria Math" panose="02040503050406030204" pitchFamily="18" charset="0"/>
                              <a:ea typeface="微软雅黑" panose="020B0503020204020204" pitchFamily="34" charset="-122"/>
                              <a:sym typeface="+mn-lt"/>
                            </a:rPr>
                            <m:t>𝑥</m:t>
                          </m:r>
                        </m:e>
                        <m:sup>
                          <m:r>
                            <a:rPr lang="en-US" altLang="zh-CN" sz="1600" i="1" dirty="0">
                              <a:solidFill>
                                <a:srgbClr val="C00000"/>
                              </a:solidFill>
                              <a:latin typeface="Cambria Math" panose="02040503050406030204" pitchFamily="18" charset="0"/>
                              <a:ea typeface="微软雅黑" panose="020B0503020204020204" pitchFamily="34" charset="-122"/>
                              <a:sym typeface="+mn-lt"/>
                            </a:rPr>
                            <m:t>2</m:t>
                          </m:r>
                        </m:sup>
                      </m:sSup>
                    </m:oMath>
                  </a14:m>
                  <a:endParaRPr lang="en-US" altLang="zh-CN" sz="1600" i="1" dirty="0">
                    <a:solidFill>
                      <a:srgbClr val="C00000"/>
                    </a:solidFill>
                    <a:latin typeface="微软雅黑" panose="020B0503020204020204" pitchFamily="34" charset="-122"/>
                    <a:ea typeface="微软雅黑" panose="020B0503020204020204" pitchFamily="34" charset="-122"/>
                    <a:sym typeface="+mn-lt"/>
                  </a:endParaRP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形貌高度上限：</a:t>
                  </a:r>
                  <a:r>
                    <a:rPr lang="en-US" altLang="zh-CN" sz="1600" b="1" dirty="0">
                      <a:solidFill>
                        <a:srgbClr val="C00000"/>
                      </a:solidFill>
                      <a:latin typeface="微软雅黑" panose="020B0503020204020204" pitchFamily="34" charset="-122"/>
                      <a:ea typeface="微软雅黑" panose="020B0503020204020204" pitchFamily="34" charset="-122"/>
                      <a:sym typeface="+mn-lt"/>
                    </a:rPr>
                    <a:t>0.2</a:t>
                  </a:r>
                </a:p>
              </p:txBody>
            </p:sp>
          </mc:Choice>
          <mc:Fallback xmlns="">
            <p:sp>
              <p:nvSpPr>
                <p:cNvPr id="5" name="矩形 158">
                  <a:extLst>
                    <a:ext uri="{FF2B5EF4-FFF2-40B4-BE49-F238E27FC236}">
                      <a16:creationId xmlns:a16="http://schemas.microsoft.com/office/drawing/2014/main" id="{8137CA97-D9AE-6B51-F95D-073F04F76B5D}"/>
                    </a:ext>
                  </a:extLst>
                </p:cNvPr>
                <p:cNvSpPr>
                  <a:spLocks noRot="1" noChangeAspect="1" noMove="1" noResize="1" noEditPoints="1" noAdjustHandles="1" noChangeArrowheads="1" noChangeShapeType="1" noTextEdit="1"/>
                </p:cNvSpPr>
                <p:nvPr/>
              </p:nvSpPr>
              <p:spPr bwMode="auto">
                <a:xfrm>
                  <a:off x="3318926" y="1101864"/>
                  <a:ext cx="1968434" cy="1323439"/>
                </a:xfrm>
                <a:prstGeom prst="rect">
                  <a:avLst/>
                </a:prstGeom>
                <a:blipFill>
                  <a:blip r:embed="rId2"/>
                  <a:stretch>
                    <a:fillRect l="-1548" t="-1382" b="-5069"/>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76DF3541-AC04-89A6-5C2C-8A23A37D6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244" y="1017656"/>
              <a:ext cx="2361907" cy="1500094"/>
            </a:xfrm>
            <a:prstGeom prst="rect">
              <a:avLst/>
            </a:prstGeom>
          </p:spPr>
        </p:pic>
        <p:pic>
          <p:nvPicPr>
            <p:cNvPr id="14" name="图片 13">
              <a:extLst>
                <a:ext uri="{FF2B5EF4-FFF2-40B4-BE49-F238E27FC236}">
                  <a16:creationId xmlns:a16="http://schemas.microsoft.com/office/drawing/2014/main" id="{A8235A07-3C7C-9ADB-EE81-A26BA4478B23}"/>
                </a:ext>
              </a:extLst>
            </p:cNvPr>
            <p:cNvPicPr>
              <a:picLocks noChangeAspect="1"/>
            </p:cNvPicPr>
            <p:nvPr/>
          </p:nvPicPr>
          <p:blipFill>
            <a:blip r:embed="rId4"/>
            <a:stretch>
              <a:fillRect/>
            </a:stretch>
          </p:blipFill>
          <p:spPr>
            <a:xfrm>
              <a:off x="949739" y="2642842"/>
              <a:ext cx="4023372" cy="3123465"/>
            </a:xfrm>
            <a:prstGeom prst="rect">
              <a:avLst/>
            </a:prstGeom>
          </p:spPr>
        </p:pic>
        <p:grpSp>
          <p:nvGrpSpPr>
            <p:cNvPr id="15" name="组合 14">
              <a:extLst>
                <a:ext uri="{FF2B5EF4-FFF2-40B4-BE49-F238E27FC236}">
                  <a16:creationId xmlns:a16="http://schemas.microsoft.com/office/drawing/2014/main" id="{23CDDD07-6D52-C03D-33C0-78459ABC4457}"/>
                </a:ext>
              </a:extLst>
            </p:cNvPr>
            <p:cNvGrpSpPr/>
            <p:nvPr/>
          </p:nvGrpSpPr>
          <p:grpSpPr>
            <a:xfrm>
              <a:off x="628685" y="5885217"/>
              <a:ext cx="4902832" cy="755015"/>
              <a:chOff x="223769" y="4724620"/>
              <a:chExt cx="4902902" cy="755430"/>
            </a:xfrm>
          </p:grpSpPr>
          <p:pic>
            <p:nvPicPr>
              <p:cNvPr id="16" name="图片 15">
                <a:extLst>
                  <a:ext uri="{FF2B5EF4-FFF2-40B4-BE49-F238E27FC236}">
                    <a16:creationId xmlns:a16="http://schemas.microsoft.com/office/drawing/2014/main" id="{90EEC932-E3D7-DEEC-4ABC-8481D1FACE07}"/>
                  </a:ext>
                </a:extLst>
              </p:cNvPr>
              <p:cNvPicPr>
                <a:picLocks noChangeAspect="1"/>
              </p:cNvPicPr>
              <p:nvPr/>
            </p:nvPicPr>
            <p:blipFill>
              <a:blip r:embed="rId5"/>
              <a:stretch>
                <a:fillRect/>
              </a:stretch>
            </p:blipFill>
            <p:spPr>
              <a:xfrm rot="5400000">
                <a:off x="1129305" y="4898781"/>
                <a:ext cx="736383" cy="426154"/>
              </a:xfrm>
              <a:prstGeom prst="rect">
                <a:avLst/>
              </a:prstGeom>
            </p:spPr>
          </p:pic>
          <p:pic>
            <p:nvPicPr>
              <p:cNvPr id="17" name="图片 16">
                <a:extLst>
                  <a:ext uri="{FF2B5EF4-FFF2-40B4-BE49-F238E27FC236}">
                    <a16:creationId xmlns:a16="http://schemas.microsoft.com/office/drawing/2014/main" id="{C91FBC0C-0D5F-CA69-7EBD-BBFCA1EB9988}"/>
                  </a:ext>
                </a:extLst>
              </p:cNvPr>
              <p:cNvPicPr>
                <a:picLocks noChangeAspect="1"/>
              </p:cNvPicPr>
              <p:nvPr/>
            </p:nvPicPr>
            <p:blipFill>
              <a:blip r:embed="rId6"/>
              <a:stretch>
                <a:fillRect/>
              </a:stretch>
            </p:blipFill>
            <p:spPr>
              <a:xfrm>
                <a:off x="223769" y="4881093"/>
                <a:ext cx="1033126" cy="598957"/>
              </a:xfrm>
              <a:prstGeom prst="rect">
                <a:avLst/>
              </a:prstGeom>
            </p:spPr>
          </p:pic>
          <p:pic>
            <p:nvPicPr>
              <p:cNvPr id="18" name="图片 17">
                <a:extLst>
                  <a:ext uri="{FF2B5EF4-FFF2-40B4-BE49-F238E27FC236}">
                    <a16:creationId xmlns:a16="http://schemas.microsoft.com/office/drawing/2014/main" id="{32FA5CBE-37E5-02B2-97AC-0C80B62FF991}"/>
                  </a:ext>
                </a:extLst>
              </p:cNvPr>
              <p:cNvPicPr>
                <a:picLocks noChangeAspect="1"/>
              </p:cNvPicPr>
              <p:nvPr/>
            </p:nvPicPr>
            <p:blipFill>
              <a:blip r:embed="rId7"/>
              <a:stretch>
                <a:fillRect/>
              </a:stretch>
            </p:blipFill>
            <p:spPr>
              <a:xfrm>
                <a:off x="1931753" y="4882019"/>
                <a:ext cx="1034251" cy="598031"/>
              </a:xfrm>
              <a:prstGeom prst="rect">
                <a:avLst/>
              </a:prstGeom>
            </p:spPr>
          </p:pic>
          <p:pic>
            <p:nvPicPr>
              <p:cNvPr id="19" name="图片 18">
                <a:extLst>
                  <a:ext uri="{FF2B5EF4-FFF2-40B4-BE49-F238E27FC236}">
                    <a16:creationId xmlns:a16="http://schemas.microsoft.com/office/drawing/2014/main" id="{E25F5DED-2F81-98D1-EE41-A72D30BF6F36}"/>
                  </a:ext>
                </a:extLst>
              </p:cNvPr>
              <p:cNvPicPr>
                <a:picLocks noChangeAspect="1"/>
              </p:cNvPicPr>
              <p:nvPr/>
            </p:nvPicPr>
            <p:blipFill>
              <a:blip r:embed="rId8"/>
              <a:stretch>
                <a:fillRect/>
              </a:stretch>
            </p:blipFill>
            <p:spPr>
              <a:xfrm rot="5400000">
                <a:off x="2849755" y="4893540"/>
                <a:ext cx="743886" cy="429134"/>
              </a:xfrm>
              <a:prstGeom prst="rect">
                <a:avLst/>
              </a:prstGeom>
            </p:spPr>
          </p:pic>
          <p:pic>
            <p:nvPicPr>
              <p:cNvPr id="20" name="图片 19">
                <a:extLst>
                  <a:ext uri="{FF2B5EF4-FFF2-40B4-BE49-F238E27FC236}">
                    <a16:creationId xmlns:a16="http://schemas.microsoft.com/office/drawing/2014/main" id="{492F85CB-7BA3-B13D-C1E2-0854CF5B90F6}"/>
                  </a:ext>
                </a:extLst>
              </p:cNvPr>
              <p:cNvPicPr>
                <a:picLocks noChangeAspect="1"/>
              </p:cNvPicPr>
              <p:nvPr/>
            </p:nvPicPr>
            <p:blipFill>
              <a:blip r:embed="rId9"/>
              <a:stretch>
                <a:fillRect/>
              </a:stretch>
            </p:blipFill>
            <p:spPr>
              <a:xfrm>
                <a:off x="3636826" y="4823303"/>
                <a:ext cx="1037813" cy="656747"/>
              </a:xfrm>
              <a:prstGeom prst="rect">
                <a:avLst/>
              </a:prstGeom>
            </p:spPr>
          </p:pic>
          <p:pic>
            <p:nvPicPr>
              <p:cNvPr id="21" name="图片 20">
                <a:extLst>
                  <a:ext uri="{FF2B5EF4-FFF2-40B4-BE49-F238E27FC236}">
                    <a16:creationId xmlns:a16="http://schemas.microsoft.com/office/drawing/2014/main" id="{8BB5514F-B02B-6C84-8CEF-3AC4B2797BC4}"/>
                  </a:ext>
                </a:extLst>
              </p:cNvPr>
              <p:cNvPicPr>
                <a:picLocks noChangeAspect="1"/>
              </p:cNvPicPr>
              <p:nvPr/>
            </p:nvPicPr>
            <p:blipFill>
              <a:blip r:embed="rId10"/>
              <a:stretch>
                <a:fillRect/>
              </a:stretch>
            </p:blipFill>
            <p:spPr>
              <a:xfrm rot="5400000">
                <a:off x="4531236" y="4884614"/>
                <a:ext cx="755430" cy="435441"/>
              </a:xfrm>
              <a:prstGeom prst="rect">
                <a:avLst/>
              </a:prstGeom>
            </p:spPr>
          </p:pic>
        </p:grpSp>
      </p:grpSp>
      <p:grpSp>
        <p:nvGrpSpPr>
          <p:cNvPr id="4" name="组合 3">
            <a:extLst>
              <a:ext uri="{FF2B5EF4-FFF2-40B4-BE49-F238E27FC236}">
                <a16:creationId xmlns:a16="http://schemas.microsoft.com/office/drawing/2014/main" id="{3A3CAFEC-0640-B88E-E073-0849CD5AACF7}"/>
              </a:ext>
            </a:extLst>
          </p:cNvPr>
          <p:cNvGrpSpPr/>
          <p:nvPr/>
        </p:nvGrpSpPr>
        <p:grpSpPr>
          <a:xfrm>
            <a:off x="6146684" y="595275"/>
            <a:ext cx="5119372" cy="6121946"/>
            <a:chOff x="6146684" y="595275"/>
            <a:chExt cx="5119372" cy="6121946"/>
          </a:xfrm>
        </p:grpSpPr>
        <p:sp>
          <p:nvSpPr>
            <p:cNvPr id="479" name="TextBox 19">
              <a:extLst>
                <a:ext uri="{FF2B5EF4-FFF2-40B4-BE49-F238E27FC236}">
                  <a16:creationId xmlns:a16="http://schemas.microsoft.com/office/drawing/2014/main" id="{F787F06F-7D12-B7DC-B2F4-3FD2A8D4060A}"/>
                </a:ext>
              </a:extLst>
            </p:cNvPr>
            <p:cNvSpPr txBox="1"/>
            <p:nvPr/>
          </p:nvSpPr>
          <p:spPr>
            <a:xfrm>
              <a:off x="6146684" y="595275"/>
              <a:ext cx="4830168"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算例三：穹顶（形状</a:t>
              </a:r>
              <a:r>
                <a:rPr lang="en-US" altLang="zh-CN" sz="2000" dirty="0"/>
                <a:t>+</a:t>
              </a:r>
              <a:r>
                <a:rPr lang="zh-CN" altLang="en-US" sz="2000" dirty="0"/>
                <a:t>形貌联合优化）</a:t>
              </a:r>
            </a:p>
          </p:txBody>
        </p:sp>
        <p:pic>
          <p:nvPicPr>
            <p:cNvPr id="24" name="图片 23">
              <a:extLst>
                <a:ext uri="{FF2B5EF4-FFF2-40B4-BE49-F238E27FC236}">
                  <a16:creationId xmlns:a16="http://schemas.microsoft.com/office/drawing/2014/main" id="{F77722DB-922F-E5D6-9DA2-DF3477ADE5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6307" y="1011241"/>
              <a:ext cx="2596633" cy="1439034"/>
            </a:xfrm>
            <a:prstGeom prst="rect">
              <a:avLst/>
            </a:prstGeom>
          </p:spPr>
        </p:pic>
        <mc:AlternateContent xmlns:mc="http://schemas.openxmlformats.org/markup-compatibility/2006" xmlns:a14="http://schemas.microsoft.com/office/drawing/2010/main">
          <mc:Choice Requires="a14">
            <p:sp>
              <p:nvSpPr>
                <p:cNvPr id="25" name="矩形 158">
                  <a:extLst>
                    <a:ext uri="{FF2B5EF4-FFF2-40B4-BE49-F238E27FC236}">
                      <a16:creationId xmlns:a16="http://schemas.microsoft.com/office/drawing/2014/main" id="{4C7DD8A6-4568-7059-8A61-37A91DAB6C7C}"/>
                    </a:ext>
                  </a:extLst>
                </p:cNvPr>
                <p:cNvSpPr>
                  <a:spLocks noChangeArrowheads="1"/>
                </p:cNvSpPr>
                <p:nvPr/>
              </p:nvSpPr>
              <p:spPr bwMode="auto">
                <a:xfrm>
                  <a:off x="9152400" y="1002138"/>
                  <a:ext cx="1968434" cy="1323439"/>
                </a:xfrm>
                <a:prstGeom prst="rect">
                  <a:avLst/>
                </a:prstGeom>
                <a:noFill/>
              </p:spPr>
              <p:txBody>
                <a:bodyPr wrap="square">
                  <a:spAutoFit/>
                </a:bodyPr>
                <a:lstStyle/>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厚度：</a:t>
                  </a:r>
                  <a:r>
                    <a:rPr lang="en-US" altLang="zh-CN" sz="1600" b="1" dirty="0">
                      <a:solidFill>
                        <a:srgbClr val="C00000"/>
                      </a:solidFill>
                      <a:latin typeface="微软雅黑" panose="020B0503020204020204" pitchFamily="34" charset="-122"/>
                      <a:ea typeface="微软雅黑" panose="020B0503020204020204" pitchFamily="34" charset="-122"/>
                      <a:sym typeface="+mn-lt"/>
                    </a:rPr>
                    <a:t>3</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弹性模量：</a:t>
                  </a:r>
                  <a:r>
                    <a:rPr lang="en-US" altLang="zh-CN" sz="1600" b="1" dirty="0">
                      <a:solidFill>
                        <a:srgbClr val="C00000"/>
                      </a:solidFill>
                      <a:latin typeface="微软雅黑" panose="020B0503020204020204" pitchFamily="34" charset="-122"/>
                      <a:ea typeface="微软雅黑" panose="020B0503020204020204" pitchFamily="34" charset="-122"/>
                      <a:sym typeface="+mn-lt"/>
                    </a:rPr>
                    <a:t>1</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泊松比：</a:t>
                  </a:r>
                  <a:r>
                    <a:rPr lang="en-US" altLang="zh-CN" sz="1600" b="1" dirty="0">
                      <a:solidFill>
                        <a:srgbClr val="C00000"/>
                      </a:solidFill>
                      <a:latin typeface="微软雅黑" panose="020B0503020204020204" pitchFamily="34" charset="-122"/>
                      <a:ea typeface="微软雅黑" panose="020B0503020204020204" pitchFamily="34" charset="-122"/>
                      <a:sym typeface="+mn-lt"/>
                    </a:rPr>
                    <a:t>0.3</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集中力方向：</a:t>
                  </a:r>
                  <a14:m>
                    <m:oMath xmlns:m="http://schemas.openxmlformats.org/officeDocument/2006/math">
                      <m:r>
                        <a:rPr lang="en-US" altLang="zh-CN" sz="1600" b="0" i="1" dirty="0">
                          <a:solidFill>
                            <a:srgbClr val="C00000"/>
                          </a:solidFill>
                          <a:latin typeface="Cambria Math" panose="02040503050406030204" pitchFamily="18" charset="0"/>
                          <a:ea typeface="微软雅黑" panose="020B0503020204020204" pitchFamily="34" charset="-122"/>
                          <a:sym typeface="+mn-lt"/>
                        </a:rPr>
                        <m:t>−</m:t>
                      </m:r>
                      <m:sSup>
                        <m:sSupPr>
                          <m:ctrlPr>
                            <a:rPr lang="en-US" altLang="zh-CN" sz="1600" i="1" dirty="0" smtClean="0">
                              <a:solidFill>
                                <a:srgbClr val="C00000"/>
                              </a:solidFill>
                              <a:latin typeface="Cambria Math" panose="02040503050406030204" pitchFamily="18" charset="0"/>
                              <a:ea typeface="微软雅黑" panose="020B0503020204020204" pitchFamily="34" charset="-122"/>
                              <a:sym typeface="+mn-lt"/>
                            </a:rPr>
                          </m:ctrlPr>
                        </m:sSupPr>
                        <m:e>
                          <m:r>
                            <a:rPr lang="en-US" altLang="zh-CN" sz="1600" b="0" i="1" dirty="0" smtClean="0">
                              <a:solidFill>
                                <a:srgbClr val="C00000"/>
                              </a:solidFill>
                              <a:latin typeface="Cambria Math" panose="02040503050406030204" pitchFamily="18" charset="0"/>
                              <a:ea typeface="微软雅黑" panose="020B0503020204020204" pitchFamily="34" charset="-122"/>
                              <a:sym typeface="+mn-lt"/>
                            </a:rPr>
                            <m:t>𝑥</m:t>
                          </m:r>
                        </m:e>
                        <m:sup>
                          <m:r>
                            <a:rPr lang="en-US" altLang="zh-CN" sz="1600" b="0" i="1" dirty="0" smtClean="0">
                              <a:solidFill>
                                <a:srgbClr val="C00000"/>
                              </a:solidFill>
                              <a:latin typeface="Cambria Math" panose="02040503050406030204" pitchFamily="18" charset="0"/>
                              <a:ea typeface="微软雅黑" panose="020B0503020204020204" pitchFamily="34" charset="-122"/>
                              <a:sym typeface="+mn-lt"/>
                            </a:rPr>
                            <m:t>3</m:t>
                          </m:r>
                        </m:sup>
                      </m:sSup>
                    </m:oMath>
                  </a14:m>
                  <a:endParaRPr lang="en-US" altLang="zh-CN" sz="1600" i="1" dirty="0">
                    <a:solidFill>
                      <a:srgbClr val="C00000"/>
                    </a:solidFill>
                    <a:latin typeface="微软雅黑" panose="020B0503020204020204" pitchFamily="34" charset="-122"/>
                    <a:ea typeface="微软雅黑" panose="020B0503020204020204" pitchFamily="34" charset="-122"/>
                    <a:sym typeface="+mn-lt"/>
                  </a:endParaRP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形貌高度上限：</a:t>
                  </a:r>
                  <a:r>
                    <a:rPr lang="en-US" altLang="zh-CN" sz="1600" b="1" dirty="0">
                      <a:solidFill>
                        <a:srgbClr val="C00000"/>
                      </a:solidFill>
                      <a:latin typeface="微软雅黑" panose="020B0503020204020204" pitchFamily="34" charset="-122"/>
                      <a:ea typeface="微软雅黑" panose="020B0503020204020204" pitchFamily="34" charset="-122"/>
                      <a:sym typeface="+mn-lt"/>
                    </a:rPr>
                    <a:t>12</a:t>
                  </a:r>
                </a:p>
              </p:txBody>
            </p:sp>
          </mc:Choice>
          <mc:Fallback xmlns="">
            <p:sp>
              <p:nvSpPr>
                <p:cNvPr id="25" name="矩形 158">
                  <a:extLst>
                    <a:ext uri="{FF2B5EF4-FFF2-40B4-BE49-F238E27FC236}">
                      <a16:creationId xmlns:a16="http://schemas.microsoft.com/office/drawing/2014/main" id="{4C7DD8A6-4568-7059-8A61-37A91DAB6C7C}"/>
                    </a:ext>
                  </a:extLst>
                </p:cNvPr>
                <p:cNvSpPr>
                  <a:spLocks noRot="1" noChangeAspect="1" noMove="1" noResize="1" noEditPoints="1" noAdjustHandles="1" noChangeArrowheads="1" noChangeShapeType="1" noTextEdit="1"/>
                </p:cNvSpPr>
                <p:nvPr/>
              </p:nvSpPr>
              <p:spPr bwMode="auto">
                <a:xfrm>
                  <a:off x="9152400" y="1002138"/>
                  <a:ext cx="1968434" cy="1323439"/>
                </a:xfrm>
                <a:prstGeom prst="rect">
                  <a:avLst/>
                </a:prstGeom>
                <a:blipFill>
                  <a:blip r:embed="rId12"/>
                  <a:stretch>
                    <a:fillRect l="-1548" t="-1382" b="-5069"/>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BE8AD757-8B26-27A2-A13F-07EE798AF1A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48781" y="2425303"/>
              <a:ext cx="3934140" cy="2978955"/>
            </a:xfrm>
            <a:prstGeom prst="rect">
              <a:avLst/>
            </a:prstGeom>
          </p:spPr>
        </p:pic>
        <p:grpSp>
          <p:nvGrpSpPr>
            <p:cNvPr id="451" name="组合 450">
              <a:extLst>
                <a:ext uri="{FF2B5EF4-FFF2-40B4-BE49-F238E27FC236}">
                  <a16:creationId xmlns:a16="http://schemas.microsoft.com/office/drawing/2014/main" id="{705DD12C-B45D-5057-B63F-E519DAED9A38}"/>
                </a:ext>
              </a:extLst>
            </p:cNvPr>
            <p:cNvGrpSpPr/>
            <p:nvPr/>
          </p:nvGrpSpPr>
          <p:grpSpPr>
            <a:xfrm>
              <a:off x="6786465" y="5415655"/>
              <a:ext cx="4439423" cy="977196"/>
              <a:chOff x="6735843" y="5465375"/>
              <a:chExt cx="4439423" cy="977196"/>
            </a:xfrm>
          </p:grpSpPr>
          <p:pic>
            <p:nvPicPr>
              <p:cNvPr id="30" name="图片 29">
                <a:extLst>
                  <a:ext uri="{FF2B5EF4-FFF2-40B4-BE49-F238E27FC236}">
                    <a16:creationId xmlns:a16="http://schemas.microsoft.com/office/drawing/2014/main" id="{EC31C94B-DAF5-7E4F-1C70-81F8B0C7BA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88527" y="5465562"/>
                <a:ext cx="1074413" cy="972000"/>
              </a:xfrm>
              <a:prstGeom prst="rect">
                <a:avLst/>
              </a:prstGeom>
            </p:spPr>
          </p:pic>
          <p:pic>
            <p:nvPicPr>
              <p:cNvPr id="31" name="图片 30">
                <a:extLst>
                  <a:ext uri="{FF2B5EF4-FFF2-40B4-BE49-F238E27FC236}">
                    <a16:creationId xmlns:a16="http://schemas.microsoft.com/office/drawing/2014/main" id="{5D3D0092-B460-785F-3D06-923F066B72D7}"/>
                  </a:ext>
                </a:extLst>
              </p:cNvPr>
              <p:cNvPicPr>
                <a:picLocks noChangeAspect="1"/>
              </p:cNvPicPr>
              <p:nvPr/>
            </p:nvPicPr>
            <p:blipFill>
              <a:blip r:embed="rId15"/>
              <a:stretch>
                <a:fillRect/>
              </a:stretch>
            </p:blipFill>
            <p:spPr>
              <a:xfrm>
                <a:off x="9027895" y="5470571"/>
                <a:ext cx="1087476" cy="972000"/>
              </a:xfrm>
              <a:prstGeom prst="rect">
                <a:avLst/>
              </a:prstGeom>
            </p:spPr>
          </p:pic>
          <p:pic>
            <p:nvPicPr>
              <p:cNvPr id="449" name="图片 448">
                <a:extLst>
                  <a:ext uri="{FF2B5EF4-FFF2-40B4-BE49-F238E27FC236}">
                    <a16:creationId xmlns:a16="http://schemas.microsoft.com/office/drawing/2014/main" id="{A36A3F30-8C7B-0EE4-EA39-781A4518C0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67265" y="5465375"/>
                <a:ext cx="1008001" cy="972000"/>
              </a:xfrm>
              <a:prstGeom prst="rect">
                <a:avLst/>
              </a:prstGeom>
            </p:spPr>
          </p:pic>
          <p:pic>
            <p:nvPicPr>
              <p:cNvPr id="450" name="图片 449">
                <a:extLst>
                  <a:ext uri="{FF2B5EF4-FFF2-40B4-BE49-F238E27FC236}">
                    <a16:creationId xmlns:a16="http://schemas.microsoft.com/office/drawing/2014/main" id="{91BC897F-A75D-0A4D-4591-47B553FFAF2B}"/>
                  </a:ext>
                </a:extLst>
              </p:cNvPr>
              <p:cNvPicPr>
                <a:picLocks noChangeAspect="1"/>
              </p:cNvPicPr>
              <p:nvPr/>
            </p:nvPicPr>
            <p:blipFill>
              <a:blip r:embed="rId17"/>
              <a:stretch>
                <a:fillRect/>
              </a:stretch>
            </p:blipFill>
            <p:spPr>
              <a:xfrm>
                <a:off x="6735843" y="5465375"/>
                <a:ext cx="1081654" cy="972000"/>
              </a:xfrm>
              <a:prstGeom prst="rect">
                <a:avLst/>
              </a:prstGeom>
            </p:spPr>
          </p:pic>
        </p:grpSp>
        <mc:AlternateContent xmlns:mc="http://schemas.openxmlformats.org/markup-compatibility/2006" xmlns:a14="http://schemas.microsoft.com/office/drawing/2010/main">
          <mc:Choice Requires="a14">
            <p:sp>
              <p:nvSpPr>
                <p:cNvPr id="452" name="文本框 451">
                  <a:extLst>
                    <a:ext uri="{FF2B5EF4-FFF2-40B4-BE49-F238E27FC236}">
                      <a16:creationId xmlns:a16="http://schemas.microsoft.com/office/drawing/2014/main" id="{A8AB0A7C-DE93-6FB1-0F62-C5CA6A3BE66B}"/>
                    </a:ext>
                  </a:extLst>
                </p:cNvPr>
                <p:cNvSpPr txBox="1"/>
                <p:nvPr/>
              </p:nvSpPr>
              <p:spPr>
                <a:xfrm>
                  <a:off x="6764190" y="6399052"/>
                  <a:ext cx="1081654" cy="307777"/>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US" altLang="zh-CN" sz="1400" i="1" smtClean="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629.80</m:t>
                        </m:r>
                      </m:oMath>
                    </m:oMathPara>
                  </a14:m>
                  <a:endParaRPr lang="zh-CN" altLang="en-US" sz="1100" dirty="0">
                    <a:solidFill>
                      <a:schemeClr val="accent1">
                        <a:lumMod val="60000"/>
                        <a:lumOff val="40000"/>
                      </a:schemeClr>
                    </a:solidFill>
                  </a:endParaRPr>
                </a:p>
              </p:txBody>
            </p:sp>
          </mc:Choice>
          <mc:Fallback xmlns="">
            <p:sp>
              <p:nvSpPr>
                <p:cNvPr id="452" name="文本框 451">
                  <a:extLst>
                    <a:ext uri="{FF2B5EF4-FFF2-40B4-BE49-F238E27FC236}">
                      <a16:creationId xmlns:a16="http://schemas.microsoft.com/office/drawing/2014/main" id="{A8AB0A7C-DE93-6FB1-0F62-C5CA6A3BE66B}"/>
                    </a:ext>
                  </a:extLst>
                </p:cNvPr>
                <p:cNvSpPr txBox="1">
                  <a:spLocks noRot="1" noChangeAspect="1" noMove="1" noResize="1" noEditPoints="1" noAdjustHandles="1" noChangeArrowheads="1" noChangeShapeType="1" noTextEdit="1"/>
                </p:cNvSpPr>
                <p:nvPr/>
              </p:nvSpPr>
              <p:spPr>
                <a:xfrm>
                  <a:off x="6764190" y="6399052"/>
                  <a:ext cx="1081654" cy="30777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4" name="文本框 453">
                  <a:extLst>
                    <a:ext uri="{FF2B5EF4-FFF2-40B4-BE49-F238E27FC236}">
                      <a16:creationId xmlns:a16="http://schemas.microsoft.com/office/drawing/2014/main" id="{A7F7242C-699C-F980-FB6D-21339AF17B50}"/>
                    </a:ext>
                  </a:extLst>
                </p:cNvPr>
                <p:cNvSpPr txBox="1"/>
                <p:nvPr/>
              </p:nvSpPr>
              <p:spPr>
                <a:xfrm>
                  <a:off x="7889683" y="6399052"/>
                  <a:ext cx="1081654" cy="307777"/>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US" altLang="zh-CN" sz="1400" i="1" smtClean="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109.42</m:t>
                        </m:r>
                      </m:oMath>
                    </m:oMathPara>
                  </a14:m>
                  <a:endParaRPr lang="zh-CN" altLang="en-US" sz="1100" dirty="0">
                    <a:solidFill>
                      <a:schemeClr val="accent1">
                        <a:lumMod val="60000"/>
                        <a:lumOff val="40000"/>
                      </a:schemeClr>
                    </a:solidFill>
                  </a:endParaRPr>
                </a:p>
              </p:txBody>
            </p:sp>
          </mc:Choice>
          <mc:Fallback xmlns="">
            <p:sp>
              <p:nvSpPr>
                <p:cNvPr id="454" name="文本框 453">
                  <a:extLst>
                    <a:ext uri="{FF2B5EF4-FFF2-40B4-BE49-F238E27FC236}">
                      <a16:creationId xmlns:a16="http://schemas.microsoft.com/office/drawing/2014/main" id="{A7F7242C-699C-F980-FB6D-21339AF17B50}"/>
                    </a:ext>
                  </a:extLst>
                </p:cNvPr>
                <p:cNvSpPr txBox="1">
                  <a:spLocks noRot="1" noChangeAspect="1" noMove="1" noResize="1" noEditPoints="1" noAdjustHandles="1" noChangeArrowheads="1" noChangeShapeType="1" noTextEdit="1"/>
                </p:cNvSpPr>
                <p:nvPr/>
              </p:nvSpPr>
              <p:spPr>
                <a:xfrm>
                  <a:off x="7889683" y="6399052"/>
                  <a:ext cx="1081654" cy="30777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5" name="文本框 454">
                  <a:extLst>
                    <a:ext uri="{FF2B5EF4-FFF2-40B4-BE49-F238E27FC236}">
                      <a16:creationId xmlns:a16="http://schemas.microsoft.com/office/drawing/2014/main" id="{5E41A726-AAB3-DC46-EC08-9D0F38DEF722}"/>
                    </a:ext>
                  </a:extLst>
                </p:cNvPr>
                <p:cNvSpPr txBox="1"/>
                <p:nvPr/>
              </p:nvSpPr>
              <p:spPr>
                <a:xfrm>
                  <a:off x="9084339" y="6409444"/>
                  <a:ext cx="1081654" cy="307777"/>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US" altLang="zh-CN" sz="1400" i="1" smtClean="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210.08</m:t>
                        </m:r>
                      </m:oMath>
                    </m:oMathPara>
                  </a14:m>
                  <a:endParaRPr lang="zh-CN" altLang="en-US" sz="1100" dirty="0">
                    <a:solidFill>
                      <a:schemeClr val="accent1">
                        <a:lumMod val="60000"/>
                        <a:lumOff val="40000"/>
                      </a:schemeClr>
                    </a:solidFill>
                  </a:endParaRPr>
                </a:p>
              </p:txBody>
            </p:sp>
          </mc:Choice>
          <mc:Fallback xmlns="">
            <p:sp>
              <p:nvSpPr>
                <p:cNvPr id="455" name="文本框 454">
                  <a:extLst>
                    <a:ext uri="{FF2B5EF4-FFF2-40B4-BE49-F238E27FC236}">
                      <a16:creationId xmlns:a16="http://schemas.microsoft.com/office/drawing/2014/main" id="{5E41A726-AAB3-DC46-EC08-9D0F38DEF722}"/>
                    </a:ext>
                  </a:extLst>
                </p:cNvPr>
                <p:cNvSpPr txBox="1">
                  <a:spLocks noRot="1" noChangeAspect="1" noMove="1" noResize="1" noEditPoints="1" noAdjustHandles="1" noChangeArrowheads="1" noChangeShapeType="1" noTextEdit="1"/>
                </p:cNvSpPr>
                <p:nvPr/>
              </p:nvSpPr>
              <p:spPr>
                <a:xfrm>
                  <a:off x="9084339" y="6409444"/>
                  <a:ext cx="1081654" cy="30777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6" name="文本框 455">
                  <a:extLst>
                    <a:ext uri="{FF2B5EF4-FFF2-40B4-BE49-F238E27FC236}">
                      <a16:creationId xmlns:a16="http://schemas.microsoft.com/office/drawing/2014/main" id="{FE4A2081-6F3F-1660-79FA-D424A954E546}"/>
                    </a:ext>
                  </a:extLst>
                </p:cNvPr>
                <p:cNvSpPr txBox="1"/>
                <p:nvPr/>
              </p:nvSpPr>
              <p:spPr>
                <a:xfrm>
                  <a:off x="10184402" y="6387655"/>
                  <a:ext cx="1081654" cy="307777"/>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US" altLang="zh-CN" sz="1400" i="1" smtClean="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61.62</m:t>
                        </m:r>
                      </m:oMath>
                    </m:oMathPara>
                  </a14:m>
                  <a:endParaRPr lang="zh-CN" altLang="en-US" sz="1100" dirty="0">
                    <a:solidFill>
                      <a:schemeClr val="accent1">
                        <a:lumMod val="60000"/>
                        <a:lumOff val="40000"/>
                      </a:schemeClr>
                    </a:solidFill>
                  </a:endParaRPr>
                </a:p>
              </p:txBody>
            </p:sp>
          </mc:Choice>
          <mc:Fallback xmlns="">
            <p:sp>
              <p:nvSpPr>
                <p:cNvPr id="456" name="文本框 455">
                  <a:extLst>
                    <a:ext uri="{FF2B5EF4-FFF2-40B4-BE49-F238E27FC236}">
                      <a16:creationId xmlns:a16="http://schemas.microsoft.com/office/drawing/2014/main" id="{FE4A2081-6F3F-1660-79FA-D424A954E546}"/>
                    </a:ext>
                  </a:extLst>
                </p:cNvPr>
                <p:cNvSpPr txBox="1">
                  <a:spLocks noRot="1" noChangeAspect="1" noMove="1" noResize="1" noEditPoints="1" noAdjustHandles="1" noChangeArrowheads="1" noChangeShapeType="1" noTextEdit="1"/>
                </p:cNvSpPr>
                <p:nvPr/>
              </p:nvSpPr>
              <p:spPr>
                <a:xfrm>
                  <a:off x="10184402" y="6387655"/>
                  <a:ext cx="1081654" cy="307777"/>
                </a:xfrm>
                <a:prstGeom prst="rect">
                  <a:avLst/>
                </a:prstGeom>
                <a:blipFill>
                  <a:blip r:embed="rId21"/>
                  <a:stretch>
                    <a:fillRect/>
                  </a:stretch>
                </a:blipFill>
              </p:spPr>
              <p:txBody>
                <a:bodyPr/>
                <a:lstStyle/>
                <a:p>
                  <a:r>
                    <a:rPr lang="zh-CN" altLang="en-US">
                      <a:noFill/>
                    </a:rPr>
                    <a:t> </a:t>
                  </a:r>
                </a:p>
              </p:txBody>
            </p:sp>
          </mc:Fallback>
        </mc:AlternateContent>
      </p:grpSp>
      <p:sp>
        <p:nvSpPr>
          <p:cNvPr id="6" name="灯片编号占位符 1">
            <a:extLst>
              <a:ext uri="{FF2B5EF4-FFF2-40B4-BE49-F238E27FC236}">
                <a16:creationId xmlns:a16="http://schemas.microsoft.com/office/drawing/2014/main" id="{B627BFF2-9407-DA20-70EA-7ACCCDA29658}"/>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159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DD718-4961-1408-F00E-C3C14A1C591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0E411EE6-51CA-C221-0B6E-964650B05310}"/>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数值实验</a:t>
            </a:r>
            <a:r>
              <a:rPr lang="en-US" altLang="zh-CN" sz="3200" b="1" dirty="0">
                <a:solidFill>
                  <a:schemeClr val="bg1"/>
                </a:solidFill>
                <a:latin typeface="微软雅黑" panose="020B0503020204020204" pitchFamily="34" charset="-122"/>
                <a:ea typeface="微软雅黑" panose="020B0503020204020204" pitchFamily="34" charset="-122"/>
              </a:rPr>
              <a:t>3</a:t>
            </a:r>
            <a:r>
              <a:rPr lang="zh-CN" altLang="en-US" sz="3200" b="1" dirty="0">
                <a:solidFill>
                  <a:schemeClr val="bg1"/>
                </a:solidFill>
                <a:latin typeface="微软雅黑" panose="020B0503020204020204" pitchFamily="34" charset="-122"/>
                <a:ea typeface="微软雅黑" panose="020B0503020204020204" pitchFamily="34" charset="-122"/>
              </a:rPr>
              <a:t>：一般复杂曲面壳体结构形貌优化</a:t>
            </a:r>
          </a:p>
        </p:txBody>
      </p:sp>
      <p:grpSp>
        <p:nvGrpSpPr>
          <p:cNvPr id="3" name="组合 2">
            <a:extLst>
              <a:ext uri="{FF2B5EF4-FFF2-40B4-BE49-F238E27FC236}">
                <a16:creationId xmlns:a16="http://schemas.microsoft.com/office/drawing/2014/main" id="{4DB640EC-AFA9-9B80-9A26-7E495F249658}"/>
              </a:ext>
            </a:extLst>
          </p:cNvPr>
          <p:cNvGrpSpPr/>
          <p:nvPr/>
        </p:nvGrpSpPr>
        <p:grpSpPr>
          <a:xfrm>
            <a:off x="253512" y="595275"/>
            <a:ext cx="4908854" cy="6049241"/>
            <a:chOff x="253512" y="595275"/>
            <a:chExt cx="4908854" cy="6049241"/>
          </a:xfrm>
        </p:grpSpPr>
        <p:sp>
          <p:nvSpPr>
            <p:cNvPr id="410" name="TextBox 19">
              <a:extLst>
                <a:ext uri="{FF2B5EF4-FFF2-40B4-BE49-F238E27FC236}">
                  <a16:creationId xmlns:a16="http://schemas.microsoft.com/office/drawing/2014/main" id="{DC1B2395-6703-C28A-D3FA-786B08AABBCC}"/>
                </a:ext>
              </a:extLst>
            </p:cNvPr>
            <p:cNvSpPr txBox="1"/>
            <p:nvPr/>
          </p:nvSpPr>
          <p:spPr>
            <a:xfrm>
              <a:off x="253512" y="595275"/>
              <a:ext cx="2582758"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算例四：八字环面</a:t>
              </a:r>
            </a:p>
          </p:txBody>
        </p:sp>
        <p:pic>
          <p:nvPicPr>
            <p:cNvPr id="4" name="图片 3">
              <a:extLst>
                <a:ext uri="{FF2B5EF4-FFF2-40B4-BE49-F238E27FC236}">
                  <a16:creationId xmlns:a16="http://schemas.microsoft.com/office/drawing/2014/main" id="{E01CF956-0F7D-21D0-3B8C-9A57623A073D}"/>
                </a:ext>
              </a:extLst>
            </p:cNvPr>
            <p:cNvPicPr>
              <a:picLocks noChangeAspect="1"/>
            </p:cNvPicPr>
            <p:nvPr/>
          </p:nvPicPr>
          <p:blipFill>
            <a:blip r:embed="rId2"/>
            <a:stretch>
              <a:fillRect/>
            </a:stretch>
          </p:blipFill>
          <p:spPr>
            <a:xfrm>
              <a:off x="881868" y="1035199"/>
              <a:ext cx="2172831" cy="1037866"/>
            </a:xfrm>
            <a:prstGeom prst="rect">
              <a:avLst/>
            </a:prstGeom>
          </p:spPr>
        </p:pic>
        <p:pic>
          <p:nvPicPr>
            <p:cNvPr id="7" name="图片 6">
              <a:extLst>
                <a:ext uri="{FF2B5EF4-FFF2-40B4-BE49-F238E27FC236}">
                  <a16:creationId xmlns:a16="http://schemas.microsoft.com/office/drawing/2014/main" id="{1270D358-10AD-F574-ABE4-BFBA5EE68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069" y="2112693"/>
              <a:ext cx="3280906" cy="1677455"/>
            </a:xfrm>
            <a:prstGeom prst="rect">
              <a:avLst/>
            </a:prstGeom>
          </p:spPr>
        </p:pic>
        <p:pic>
          <p:nvPicPr>
            <p:cNvPr id="10" name="图片 9">
              <a:extLst>
                <a:ext uri="{FF2B5EF4-FFF2-40B4-BE49-F238E27FC236}">
                  <a16:creationId xmlns:a16="http://schemas.microsoft.com/office/drawing/2014/main" id="{BC1DC9CF-2258-1BD4-DFF4-B82B3D351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97" y="3868818"/>
              <a:ext cx="3994680" cy="2775698"/>
            </a:xfrm>
            <a:prstGeom prst="rect">
              <a:avLst/>
            </a:prstGeom>
          </p:spPr>
        </p:pic>
        <p:sp>
          <p:nvSpPr>
            <p:cNvPr id="11" name="矩形 158">
              <a:extLst>
                <a:ext uri="{FF2B5EF4-FFF2-40B4-BE49-F238E27FC236}">
                  <a16:creationId xmlns:a16="http://schemas.microsoft.com/office/drawing/2014/main" id="{25F25630-20AC-37B8-BA38-BBEF48812DF4}"/>
                </a:ext>
              </a:extLst>
            </p:cNvPr>
            <p:cNvSpPr>
              <a:spLocks noChangeArrowheads="1"/>
            </p:cNvSpPr>
            <p:nvPr/>
          </p:nvSpPr>
          <p:spPr bwMode="auto">
            <a:xfrm>
              <a:off x="3193932" y="977634"/>
              <a:ext cx="1968434" cy="1077218"/>
            </a:xfrm>
            <a:prstGeom prst="rect">
              <a:avLst/>
            </a:prstGeom>
            <a:noFill/>
          </p:spPr>
          <p:txBody>
            <a:bodyPr wrap="square">
              <a:spAutoFit/>
            </a:bodyPr>
            <a:lstStyle/>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厚度：</a:t>
              </a:r>
              <a:r>
                <a:rPr lang="en-US" altLang="zh-CN" sz="1600" b="1" dirty="0">
                  <a:solidFill>
                    <a:srgbClr val="C00000"/>
                  </a:solidFill>
                  <a:latin typeface="微软雅黑" panose="020B0503020204020204" pitchFamily="34" charset="-122"/>
                  <a:ea typeface="微软雅黑" panose="020B0503020204020204" pitchFamily="34" charset="-122"/>
                  <a:sym typeface="+mn-lt"/>
                </a:rPr>
                <a:t>0.01</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泊松比：</a:t>
              </a:r>
              <a:r>
                <a:rPr lang="en-US" altLang="zh-CN" sz="1600" b="1" dirty="0">
                  <a:solidFill>
                    <a:srgbClr val="C00000"/>
                  </a:solidFill>
                  <a:latin typeface="微软雅黑" panose="020B0503020204020204" pitchFamily="34" charset="-122"/>
                  <a:ea typeface="微软雅黑" panose="020B0503020204020204" pitchFamily="34" charset="-122"/>
                  <a:sym typeface="+mn-lt"/>
                </a:rPr>
                <a:t>0.3</a:t>
              </a:r>
              <a:endParaRPr lang="en-US" altLang="zh-CN" sz="1600" i="1" dirty="0">
                <a:solidFill>
                  <a:srgbClr val="C00000"/>
                </a:solidFill>
                <a:latin typeface="微软雅黑" panose="020B0503020204020204" pitchFamily="34" charset="-122"/>
                <a:ea typeface="微软雅黑" panose="020B0503020204020204" pitchFamily="34" charset="-122"/>
                <a:sym typeface="+mn-lt"/>
              </a:endParaRP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形貌高度上限：</a:t>
              </a:r>
              <a:r>
                <a:rPr lang="en-US" altLang="zh-CN" sz="1600" b="1" dirty="0">
                  <a:solidFill>
                    <a:srgbClr val="C00000"/>
                  </a:solidFill>
                  <a:latin typeface="微软雅黑" panose="020B0503020204020204" pitchFamily="34" charset="-122"/>
                  <a:ea typeface="微软雅黑" panose="020B0503020204020204" pitchFamily="34" charset="-122"/>
                  <a:sym typeface="+mn-lt"/>
                </a:rPr>
                <a:t>12</a:t>
              </a:r>
            </a:p>
            <a:p>
              <a:pPr algn="just"/>
              <a:r>
                <a:rPr lang="zh-CN" altLang="en-US" sz="1600" b="1" dirty="0">
                  <a:solidFill>
                    <a:schemeClr val="accent1">
                      <a:lumMod val="75000"/>
                    </a:schemeClr>
                  </a:solidFill>
                  <a:latin typeface="微软雅黑" panose="020B0503020204020204" pitchFamily="34" charset="-122"/>
                  <a:ea typeface="微软雅黑" panose="020B0503020204020204" pitchFamily="34" charset="-122"/>
                  <a:sym typeface="+mn-lt"/>
                </a:rPr>
                <a:t>弹性模量：</a:t>
              </a:r>
              <a:r>
                <a:rPr lang="en-US" altLang="zh-CN" sz="1600" b="1" dirty="0">
                  <a:solidFill>
                    <a:srgbClr val="C00000"/>
                  </a:solidFill>
                  <a:latin typeface="微软雅黑" panose="020B0503020204020204" pitchFamily="34" charset="-122"/>
                  <a:ea typeface="微软雅黑" panose="020B0503020204020204" pitchFamily="34" charset="-122"/>
                  <a:sym typeface="+mn-lt"/>
                </a:rPr>
                <a:t>210000</a:t>
              </a:r>
            </a:p>
          </p:txBody>
        </p:sp>
      </p:grpSp>
      <p:grpSp>
        <p:nvGrpSpPr>
          <p:cNvPr id="5" name="组合 4">
            <a:extLst>
              <a:ext uri="{FF2B5EF4-FFF2-40B4-BE49-F238E27FC236}">
                <a16:creationId xmlns:a16="http://schemas.microsoft.com/office/drawing/2014/main" id="{5E881893-4E08-51CF-4008-DCE4AB60C2B2}"/>
              </a:ext>
            </a:extLst>
          </p:cNvPr>
          <p:cNvGrpSpPr/>
          <p:nvPr/>
        </p:nvGrpSpPr>
        <p:grpSpPr>
          <a:xfrm>
            <a:off x="6136636" y="595275"/>
            <a:ext cx="4901831" cy="6127007"/>
            <a:chOff x="6136636" y="595275"/>
            <a:chExt cx="4901831" cy="6127007"/>
          </a:xfrm>
        </p:grpSpPr>
        <p:sp>
          <p:nvSpPr>
            <p:cNvPr id="479" name="TextBox 19">
              <a:extLst>
                <a:ext uri="{FF2B5EF4-FFF2-40B4-BE49-F238E27FC236}">
                  <a16:creationId xmlns:a16="http://schemas.microsoft.com/office/drawing/2014/main" id="{2541E25D-C730-49FE-54DC-431045E6D441}"/>
                </a:ext>
              </a:extLst>
            </p:cNvPr>
            <p:cNvSpPr txBox="1"/>
            <p:nvPr/>
          </p:nvSpPr>
          <p:spPr>
            <a:xfrm>
              <a:off x="6136636" y="595275"/>
              <a:ext cx="2584362"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算例五：花瓶曲面</a:t>
              </a:r>
            </a:p>
          </p:txBody>
        </p:sp>
        <p:pic>
          <p:nvPicPr>
            <p:cNvPr id="22" name="图片 21">
              <a:extLst>
                <a:ext uri="{FF2B5EF4-FFF2-40B4-BE49-F238E27FC236}">
                  <a16:creationId xmlns:a16="http://schemas.microsoft.com/office/drawing/2014/main" id="{2595F116-27F9-0FAF-D6E2-2FE1918987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009" y="977634"/>
              <a:ext cx="3835368" cy="2214741"/>
            </a:xfrm>
            <a:prstGeom prst="rect">
              <a:avLst/>
            </a:prstGeom>
          </p:spPr>
        </p:pic>
        <p:pic>
          <p:nvPicPr>
            <p:cNvPr id="26" name="图片 25">
              <a:extLst>
                <a:ext uri="{FF2B5EF4-FFF2-40B4-BE49-F238E27FC236}">
                  <a16:creationId xmlns:a16="http://schemas.microsoft.com/office/drawing/2014/main" id="{E86BFBC0-4609-B48B-6830-66012F4A7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0896" y="3293282"/>
              <a:ext cx="4517571" cy="3429000"/>
            </a:xfrm>
            <a:prstGeom prst="rect">
              <a:avLst/>
            </a:prstGeom>
          </p:spPr>
        </p:pic>
      </p:grpSp>
      <p:sp>
        <p:nvSpPr>
          <p:cNvPr id="6" name="灯片编号占位符 1">
            <a:extLst>
              <a:ext uri="{FF2B5EF4-FFF2-40B4-BE49-F238E27FC236}">
                <a16:creationId xmlns:a16="http://schemas.microsoft.com/office/drawing/2014/main" id="{B4E6A4D4-919F-F74B-F420-0A34959793D0}"/>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376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研究小结</a:t>
            </a:r>
          </a:p>
        </p:txBody>
      </p:sp>
      <p:sp>
        <p:nvSpPr>
          <p:cNvPr id="23" name="TextBox 19">
            <a:extLst>
              <a:ext uri="{FF2B5EF4-FFF2-40B4-BE49-F238E27FC236}">
                <a16:creationId xmlns:a16="http://schemas.microsoft.com/office/drawing/2014/main" id="{598AB857-1C59-19C6-1F34-B05079E030D4}"/>
              </a:ext>
            </a:extLst>
          </p:cNvPr>
          <p:cNvSpPr txBox="1"/>
          <p:nvPr/>
        </p:nvSpPr>
        <p:spPr>
          <a:xfrm>
            <a:off x="637084" y="555848"/>
            <a:ext cx="11046916" cy="16890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Clr>
                <a:srgbClr val="C00000"/>
              </a:buClr>
              <a:buFont typeface="Wingdings" panose="05000000000000000000" pitchFamily="2" charset="2"/>
              <a:buChar char="ü"/>
              <a:defRPr/>
            </a:pPr>
            <a:r>
              <a:rPr lang="zh-CN" altLang="en-US" sz="2400" b="1" dirty="0">
                <a:solidFill>
                  <a:srgbClr val="003399"/>
                </a:solidFill>
                <a:latin typeface="微软雅黑" panose="020B0503020204020204" pitchFamily="34" charset="-122"/>
                <a:ea typeface="微软雅黑" panose="020B0503020204020204" pitchFamily="34" charset="-122"/>
              </a:rPr>
              <a:t>所提方法可有效处理复杂曲面形貌设计问题</a:t>
            </a:r>
            <a:endParaRPr lang="en-US" altLang="zh-CN" sz="2400" b="1" dirty="0">
              <a:solidFill>
                <a:srgbClr val="003399"/>
              </a:solidFill>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ü"/>
              <a:defRPr/>
            </a:pPr>
            <a:r>
              <a:rPr lang="zh-CN" altLang="en-US" sz="2400" b="1" dirty="0">
                <a:solidFill>
                  <a:srgbClr val="003399"/>
                </a:solidFill>
                <a:latin typeface="微软雅黑" panose="020B0503020204020204" pitchFamily="34" charset="-122"/>
                <a:ea typeface="微软雅黑" panose="020B0503020204020204" pitchFamily="34" charset="-122"/>
              </a:rPr>
              <a:t>得益于</a:t>
            </a:r>
            <a:r>
              <a:rPr lang="en-US" altLang="zh-CN" sz="2400" b="1" dirty="0">
                <a:solidFill>
                  <a:srgbClr val="003399"/>
                </a:solidFill>
                <a:latin typeface="微软雅黑" panose="020B0503020204020204" pitchFamily="34" charset="-122"/>
                <a:ea typeface="微软雅黑" panose="020B0503020204020204" pitchFamily="34" charset="-122"/>
              </a:rPr>
              <a:t>MMC</a:t>
            </a:r>
            <a:r>
              <a:rPr lang="zh-CN" altLang="en-US" sz="2400" b="1" dirty="0">
                <a:solidFill>
                  <a:srgbClr val="003399"/>
                </a:solidFill>
                <a:latin typeface="微软雅黑" panose="020B0503020204020204" pitchFamily="34" charset="-122"/>
                <a:ea typeface="微软雅黑" panose="020B0503020204020204" pitchFamily="34" charset="-122"/>
              </a:rPr>
              <a:t>方法，本方法可采用较少的设计变量描述精细的形貌特征</a:t>
            </a:r>
            <a:endParaRPr lang="en-US" altLang="zh-CN" sz="2400" b="1" dirty="0">
              <a:solidFill>
                <a:srgbClr val="003399"/>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ü"/>
              <a:tabLst/>
              <a:defRPr/>
            </a:pPr>
            <a:r>
              <a:rPr lang="zh-CN" altLang="en-US" sz="2400" b="1" dirty="0">
                <a:solidFill>
                  <a:srgbClr val="003399"/>
                </a:solidFill>
                <a:latin typeface="微软雅黑" panose="020B0503020204020204" pitchFamily="34" charset="-122"/>
                <a:ea typeface="微软雅黑" panose="020B0503020204020204" pitchFamily="34" charset="-122"/>
              </a:rPr>
              <a:t>集成的曲面切割操作与多面片拼接技术有效地处理了单一映射带来的畸变问题</a:t>
            </a:r>
            <a:endParaRPr lang="en-US" altLang="zh-CN" sz="2400" b="1" dirty="0">
              <a:solidFill>
                <a:srgbClr val="003399"/>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1FDC2D9B-409B-0D3F-98DE-F93CDD7A0FD8}"/>
              </a:ext>
            </a:extLst>
          </p:cNvPr>
          <p:cNvGrpSpPr/>
          <p:nvPr/>
        </p:nvGrpSpPr>
        <p:grpSpPr>
          <a:xfrm>
            <a:off x="637084" y="2453276"/>
            <a:ext cx="11183003" cy="4057253"/>
            <a:chOff x="637084" y="2453276"/>
            <a:chExt cx="11183003" cy="4057253"/>
          </a:xfrm>
        </p:grpSpPr>
        <p:sp>
          <p:nvSpPr>
            <p:cNvPr id="29" name="文本框 28">
              <a:extLst>
                <a:ext uri="{FF2B5EF4-FFF2-40B4-BE49-F238E27FC236}">
                  <a16:creationId xmlns:a16="http://schemas.microsoft.com/office/drawing/2014/main" id="{4E269DFC-4830-5E88-0BA6-00A62C13FDEF}"/>
                </a:ext>
              </a:extLst>
            </p:cNvPr>
            <p:cNvSpPr txBox="1"/>
            <p:nvPr/>
          </p:nvSpPr>
          <p:spPr>
            <a:xfrm>
              <a:off x="637084" y="4821477"/>
              <a:ext cx="11183003" cy="1689052"/>
            </a:xfrm>
            <a:prstGeom prst="rect">
              <a:avLst/>
            </a:prstGeom>
            <a:noFill/>
          </p:spPr>
          <p:txBody>
            <a:bodyPr wrap="square">
              <a:spAutoFit/>
            </a:bodyPr>
            <a:lstStyle/>
            <a:p>
              <a:pPr marL="342900" indent="-342900">
                <a:lnSpc>
                  <a:spcPct val="150000"/>
                </a:lnSpc>
                <a:buClr>
                  <a:srgbClr val="C00000"/>
                </a:buClr>
                <a:buFont typeface="Wingdings" panose="05000000000000000000" pitchFamily="2" charset="2"/>
                <a:buChar char="p"/>
                <a:defRPr/>
              </a:pPr>
              <a:r>
                <a:rPr lang="zh-CN" altLang="en-US"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将形貌扰动作为一种结构调控手段，应用于不同场景（壳体断裂、生物薄膜）</a:t>
              </a:r>
              <a:endParaRPr lang="en-US" altLang="zh-CN"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Clr>
                  <a:srgbClr val="C00000"/>
                </a:buClr>
                <a:buFont typeface="Wingdings" panose="05000000000000000000" pitchFamily="2" charset="2"/>
                <a:buChar char="p"/>
                <a:defRPr/>
              </a:pPr>
              <a:r>
                <a:rPr lang="zh-CN" altLang="en-US" sz="2400" b="1" dirty="0">
                  <a:solidFill>
                    <a:srgbClr val="003399"/>
                  </a:solidFill>
                  <a:latin typeface="微软雅黑" panose="020B0503020204020204" pitchFamily="34" charset="-122"/>
                  <a:ea typeface="微软雅黑" panose="020B0503020204020204" pitchFamily="34" charset="-122"/>
                </a:rPr>
                <a:t>考虑制造细节（</a:t>
              </a:r>
              <a:r>
                <a:rPr lang="en-US" altLang="zh-CN" sz="2400" b="1" dirty="0">
                  <a:solidFill>
                    <a:srgbClr val="003399"/>
                  </a:solidFill>
                  <a:latin typeface="微软雅黑" panose="020B0503020204020204" pitchFamily="34" charset="-122"/>
                  <a:ea typeface="微软雅黑" panose="020B0503020204020204" pitchFamily="34" charset="-122"/>
                </a:rPr>
                <a:t>Metal forming</a:t>
              </a:r>
              <a:r>
                <a:rPr lang="zh-CN" altLang="en-US" sz="2400" b="1" dirty="0">
                  <a:solidFill>
                    <a:srgbClr val="003399"/>
                  </a:solidFill>
                  <a:latin typeface="微软雅黑" panose="020B0503020204020204" pitchFamily="34" charset="-122"/>
                  <a:ea typeface="微软雅黑" panose="020B0503020204020204" pitchFamily="34" charset="-122"/>
                </a:rPr>
                <a:t>：</a:t>
              </a:r>
              <a:r>
                <a:rPr lang="en-US" altLang="zh-CN" sz="2400" b="1" dirty="0">
                  <a:solidFill>
                    <a:srgbClr val="003399"/>
                  </a:solidFill>
                  <a:latin typeface="微软雅黑" panose="020B0503020204020204" pitchFamily="34" charset="-122"/>
                  <a:ea typeface="微软雅黑" panose="020B0503020204020204" pitchFamily="34" charset="-122"/>
                </a:rPr>
                <a:t>plasticity, contact, fracture, impact…</a:t>
              </a:r>
              <a:r>
                <a:rPr lang="zh-CN" altLang="en-US" sz="2400" b="1" dirty="0">
                  <a:solidFill>
                    <a:srgbClr val="003399"/>
                  </a:solidFill>
                  <a:latin typeface="微软雅黑" panose="020B0503020204020204" pitchFamily="34" charset="-122"/>
                  <a:ea typeface="微软雅黑" panose="020B0503020204020204" pitchFamily="34" charset="-122"/>
                </a:rPr>
                <a:t>）</a:t>
              </a:r>
            </a:p>
            <a:p>
              <a:pPr marL="342900" indent="-342900">
                <a:lnSpc>
                  <a:spcPct val="150000"/>
                </a:lnSpc>
                <a:buClr>
                  <a:srgbClr val="C00000"/>
                </a:buClr>
                <a:buFont typeface="Wingdings" panose="05000000000000000000" pitchFamily="2" charset="2"/>
                <a:buChar char="p"/>
                <a:defRPr/>
              </a:pPr>
              <a:r>
                <a:rPr lang="zh-CN" altLang="en-US"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特殊的扰动类型（</a:t>
              </a:r>
              <a:r>
                <a:rPr lang="en-US" altLang="zh-CN"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lattice</a:t>
              </a:r>
              <a:r>
                <a:rPr lang="zh-CN" altLang="en-US"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类、初始缺陷类（折痕剪痕）</a:t>
              </a:r>
              <a:r>
                <a:rPr lang="en-US" altLang="zh-CN"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a:t>
              </a:r>
            </a:p>
          </p:txBody>
        </p:sp>
        <p:grpSp>
          <p:nvGrpSpPr>
            <p:cNvPr id="8" name="组合 7">
              <a:extLst>
                <a:ext uri="{FF2B5EF4-FFF2-40B4-BE49-F238E27FC236}">
                  <a16:creationId xmlns:a16="http://schemas.microsoft.com/office/drawing/2014/main" id="{61EA6DD2-BE4F-802C-D9AC-0E9EC0D2E331}"/>
                </a:ext>
              </a:extLst>
            </p:cNvPr>
            <p:cNvGrpSpPr/>
            <p:nvPr/>
          </p:nvGrpSpPr>
          <p:grpSpPr>
            <a:xfrm>
              <a:off x="1209365" y="2453276"/>
              <a:ext cx="9903292" cy="2159825"/>
              <a:chOff x="1209365" y="2453276"/>
              <a:chExt cx="9903292" cy="2159825"/>
            </a:xfrm>
          </p:grpSpPr>
          <p:pic>
            <p:nvPicPr>
              <p:cNvPr id="25" name="图片 24">
                <a:extLst>
                  <a:ext uri="{FF2B5EF4-FFF2-40B4-BE49-F238E27FC236}">
                    <a16:creationId xmlns:a16="http://schemas.microsoft.com/office/drawing/2014/main" id="{EC66EDAB-0582-4564-9F35-99BACB49F7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544" y="2525513"/>
                <a:ext cx="1676833" cy="1524186"/>
              </a:xfrm>
              <a:prstGeom prst="rect">
                <a:avLst/>
              </a:prstGeom>
              <a:ln>
                <a:noFill/>
              </a:ln>
              <a:effectLst>
                <a:outerShdw blurRad="292100" dist="139700" dir="2700000" algn="tl" rotWithShape="0">
                  <a:srgbClr val="333333">
                    <a:alpha val="65000"/>
                  </a:srgbClr>
                </a:outerShdw>
              </a:effectLst>
            </p:spPr>
          </p:pic>
          <p:grpSp>
            <p:nvGrpSpPr>
              <p:cNvPr id="58" name="组合 57">
                <a:extLst>
                  <a:ext uri="{FF2B5EF4-FFF2-40B4-BE49-F238E27FC236}">
                    <a16:creationId xmlns:a16="http://schemas.microsoft.com/office/drawing/2014/main" id="{A8816DCA-EB88-0A2B-8BA1-094E41607B03}"/>
                  </a:ext>
                </a:extLst>
              </p:cNvPr>
              <p:cNvGrpSpPr/>
              <p:nvPr/>
            </p:nvGrpSpPr>
            <p:grpSpPr>
              <a:xfrm>
                <a:off x="1209365" y="2625730"/>
                <a:ext cx="4775990" cy="1987371"/>
                <a:chOff x="6715127" y="2956548"/>
                <a:chExt cx="4775990" cy="1987371"/>
              </a:xfrm>
            </p:grpSpPr>
            <p:pic>
              <p:nvPicPr>
                <p:cNvPr id="55" name="Video_S2">
                  <a:hlinkClick r:id="" action="ppaction://media"/>
                  <a:extLst>
                    <a:ext uri="{FF2B5EF4-FFF2-40B4-BE49-F238E27FC236}">
                      <a16:creationId xmlns:a16="http://schemas.microsoft.com/office/drawing/2014/main" id="{84FCF5E1-21DB-6A90-2C51-3F46CE109EF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715127" y="2956548"/>
                  <a:ext cx="1806774" cy="1417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Video_S3">
                  <a:hlinkClick r:id="" action="ppaction://media"/>
                  <a:extLst>
                    <a:ext uri="{FF2B5EF4-FFF2-40B4-BE49-F238E27FC236}">
                      <a16:creationId xmlns:a16="http://schemas.microsoft.com/office/drawing/2014/main" id="{FB59750C-94FD-0C47-87BA-36FAD98FF3E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t="14507" b="14120"/>
                <a:stretch/>
              </p:blipFill>
              <p:spPr>
                <a:xfrm>
                  <a:off x="8959673" y="2956549"/>
                  <a:ext cx="2531444" cy="1417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文本框 56">
                  <a:extLst>
                    <a:ext uri="{FF2B5EF4-FFF2-40B4-BE49-F238E27FC236}">
                      <a16:creationId xmlns:a16="http://schemas.microsoft.com/office/drawing/2014/main" id="{3BA1D339-99F2-622E-4283-BC0155E05E87}"/>
                    </a:ext>
                  </a:extLst>
                </p:cNvPr>
                <p:cNvSpPr txBox="1"/>
                <p:nvPr/>
              </p:nvSpPr>
              <p:spPr>
                <a:xfrm>
                  <a:off x="6786540" y="4543809"/>
                  <a:ext cx="4346266" cy="400110"/>
                </a:xfrm>
                <a:prstGeom prst="rect">
                  <a:avLst/>
                </a:prstGeom>
                <a:noFill/>
                <a:ln w="9525">
                  <a:noFill/>
                  <a:miter lim="800000"/>
                  <a:headEnd/>
                  <a:tailEnd/>
                </a:ln>
              </p:spPr>
              <p:txBody>
                <a:bodyPr wrap="square">
                  <a:spAutoFit/>
                </a:bodyPr>
                <a:lstStyle>
                  <a:defPPr>
                    <a:defRPr lang="zh-CN"/>
                  </a:defPPr>
                  <a:lvl1pPr algn="ctr">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000" dirty="0"/>
                    <a:t>设计形貌控制波导路径</a:t>
                  </a:r>
                </a:p>
              </p:txBody>
            </p:sp>
          </p:grpSp>
          <p:sp>
            <p:nvSpPr>
              <p:cNvPr id="2" name="文本框 1">
                <a:extLst>
                  <a:ext uri="{FF2B5EF4-FFF2-40B4-BE49-F238E27FC236}">
                    <a16:creationId xmlns:a16="http://schemas.microsoft.com/office/drawing/2014/main" id="{502B4286-1016-FBA4-4714-4D4ADDBBA060}"/>
                  </a:ext>
                </a:extLst>
              </p:cNvPr>
              <p:cNvSpPr txBox="1"/>
              <p:nvPr/>
            </p:nvSpPr>
            <p:spPr>
              <a:xfrm>
                <a:off x="6704874" y="4167052"/>
                <a:ext cx="1748172" cy="400110"/>
              </a:xfrm>
              <a:prstGeom prst="rect">
                <a:avLst/>
              </a:prstGeom>
              <a:noFill/>
              <a:ln w="9525">
                <a:noFill/>
                <a:miter lim="800000"/>
                <a:headEnd/>
                <a:tailEnd/>
              </a:ln>
            </p:spPr>
            <p:txBody>
              <a:bodyPr wrap="square">
                <a:spAutoFit/>
              </a:bodyPr>
              <a:lstStyle>
                <a:defPPr>
                  <a:defRPr lang="zh-CN"/>
                </a:defPPr>
                <a:lvl1pPr algn="ctr">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000" dirty="0"/>
                  <a:t>控制断裂路径</a:t>
                </a:r>
              </a:p>
            </p:txBody>
          </p:sp>
          <p:pic>
            <p:nvPicPr>
              <p:cNvPr id="7" name="图片 6">
                <a:extLst>
                  <a:ext uri="{FF2B5EF4-FFF2-40B4-BE49-F238E27FC236}">
                    <a16:creationId xmlns:a16="http://schemas.microsoft.com/office/drawing/2014/main" id="{90DA11BE-2B40-0280-2755-6F46B44B77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72566" y="2453276"/>
                <a:ext cx="1940091" cy="2031559"/>
              </a:xfrm>
              <a:prstGeom prst="rect">
                <a:avLst/>
              </a:prstGeom>
            </p:spPr>
          </p:pic>
        </p:grpSp>
      </p:grpSp>
      <p:sp>
        <p:nvSpPr>
          <p:cNvPr id="4" name="灯片编号占位符 1">
            <a:extLst>
              <a:ext uri="{FF2B5EF4-FFF2-40B4-BE49-F238E27FC236}">
                <a16:creationId xmlns:a16="http://schemas.microsoft.com/office/drawing/2014/main" id="{BABFAF55-C086-253D-A025-35AB88379A66}"/>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848167"/>
      </p:ext>
    </p:extLst>
  </p:cSld>
  <p:clrMapOvr>
    <a:masterClrMapping/>
  </p:clrMapOvr>
  <p:timing>
    <p:tnLst>
      <p:par>
        <p:cTn id="1" dur="indefinite" restart="never" nodeType="tmRoot">
          <p:childTnLst>
            <p:video>
              <p:cMediaNode vol="80000">
                <p:cTn id="2" fill="hold" display="0">
                  <p:stCondLst>
                    <p:cond delay="indefinite"/>
                  </p:stCondLst>
                </p:cTn>
                <p:tgtEl>
                  <p:spTgt spid="55"/>
                </p:tgtEl>
              </p:cMediaNode>
            </p:video>
            <p:video>
              <p:cMediaNode vol="80000">
                <p:cTn id="3" fill="hold" display="0">
                  <p:stCondLst>
                    <p:cond delay="indefinite"/>
                  </p:stCondLst>
                </p:cTn>
                <p:tgtEl>
                  <p:spTgt spid="5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A57E2-3795-5F2A-2351-1F4893F8F0EA}"/>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FB913D4B-FDF6-379A-E0CE-D70A6CD39794}"/>
              </a:ext>
            </a:extLst>
          </p:cNvPr>
          <p:cNvSpPr/>
          <p:nvPr/>
        </p:nvSpPr>
        <p:spPr>
          <a:xfrm>
            <a:off x="0" y="2232025"/>
            <a:ext cx="12192000" cy="501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 </a:t>
            </a: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曲体拓扑优化（第五章）</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itchFamily="34" charset="-122"/>
            </a:endParaRPr>
          </a:p>
        </p:txBody>
      </p:sp>
    </p:spTree>
    <p:extLst>
      <p:ext uri="{BB962C8B-B14F-4D97-AF65-F5344CB8AC3E}">
        <p14:creationId xmlns:p14="http://schemas.microsoft.com/office/powerpoint/2010/main" val="4254912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AF43777-9112-379E-3A60-7E63F483B6D1}"/>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研究动机与问题描述</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pSp>
        <p:nvGrpSpPr>
          <p:cNvPr id="1107" name="组合 1106">
            <a:extLst>
              <a:ext uri="{FF2B5EF4-FFF2-40B4-BE49-F238E27FC236}">
                <a16:creationId xmlns:a16="http://schemas.microsoft.com/office/drawing/2014/main" id="{4C1139DB-7FC3-2839-6701-68775694A9CA}"/>
              </a:ext>
            </a:extLst>
          </p:cNvPr>
          <p:cNvGrpSpPr/>
          <p:nvPr/>
        </p:nvGrpSpPr>
        <p:grpSpPr>
          <a:xfrm>
            <a:off x="6255512" y="1130738"/>
            <a:ext cx="5606288" cy="2455002"/>
            <a:chOff x="-383095" y="3681685"/>
            <a:chExt cx="6065337" cy="2698635"/>
          </a:xfrm>
        </p:grpSpPr>
        <p:sp>
          <p:nvSpPr>
            <p:cNvPr id="8" name="文本框 7">
              <a:extLst>
                <a:ext uri="{FF2B5EF4-FFF2-40B4-BE49-F238E27FC236}">
                  <a16:creationId xmlns:a16="http://schemas.microsoft.com/office/drawing/2014/main" id="{818CAE28-996F-E067-2255-0D209B1B4865}"/>
                </a:ext>
              </a:extLst>
            </p:cNvPr>
            <p:cNvSpPr txBox="1"/>
            <p:nvPr/>
          </p:nvSpPr>
          <p:spPr>
            <a:xfrm>
              <a:off x="-383095" y="3681685"/>
              <a:ext cx="6065337" cy="405984"/>
            </a:xfrm>
            <a:prstGeom prst="rect">
              <a:avLst/>
            </a:prstGeom>
            <a:noFill/>
          </p:spPr>
          <p:txBody>
            <a:bodyPr wrap="square">
              <a:spAutoFit/>
            </a:bodyPr>
            <a:lstStyle/>
            <a:p>
              <a:pPr algn="ctr">
                <a:buClr>
                  <a:srgbClr val="C00000"/>
                </a:buClr>
                <a:defRPr/>
              </a:pPr>
              <a:r>
                <a:rPr lang="zh-CN" altLang="en-US" b="1" dirty="0">
                  <a:solidFill>
                    <a:srgbClr val="203864"/>
                  </a:solidFill>
                  <a:latin typeface="微软雅黑" panose="020B0503020204020204" pitchFamily="34" charset="-122"/>
                  <a:ea typeface="微软雅黑" panose="020B0503020204020204" pitchFamily="34" charset="-122"/>
                </a:rPr>
                <a:t>挑战：平直组件难以适用沿曲面分布材料的几何约束</a:t>
              </a:r>
            </a:p>
          </p:txBody>
        </p:sp>
        <p:pic>
          <p:nvPicPr>
            <p:cNvPr id="9" name="图片 8">
              <a:extLst>
                <a:ext uri="{FF2B5EF4-FFF2-40B4-BE49-F238E27FC236}">
                  <a16:creationId xmlns:a16="http://schemas.microsoft.com/office/drawing/2014/main" id="{A87DA44D-CD45-1278-F566-F65A2D928C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9575" y="4326111"/>
              <a:ext cx="2668119" cy="2051691"/>
            </a:xfrm>
            <a:prstGeom prst="rect">
              <a:avLst/>
            </a:prstGeom>
          </p:spPr>
        </p:pic>
        <p:pic>
          <p:nvPicPr>
            <p:cNvPr id="10" name="图片 9">
              <a:extLst>
                <a:ext uri="{FF2B5EF4-FFF2-40B4-BE49-F238E27FC236}">
                  <a16:creationId xmlns:a16="http://schemas.microsoft.com/office/drawing/2014/main" id="{09CB0B17-5DCC-DF0F-E9B7-9A20BA3B1F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44" y="4205190"/>
              <a:ext cx="2668119" cy="2175130"/>
            </a:xfrm>
            <a:prstGeom prst="rect">
              <a:avLst/>
            </a:prstGeom>
          </p:spPr>
        </p:pic>
      </p:grpSp>
      <p:grpSp>
        <p:nvGrpSpPr>
          <p:cNvPr id="11" name="组合 10">
            <a:extLst>
              <a:ext uri="{FF2B5EF4-FFF2-40B4-BE49-F238E27FC236}">
                <a16:creationId xmlns:a16="http://schemas.microsoft.com/office/drawing/2014/main" id="{8F318EB2-457E-B23E-2E4E-DB632BA90ED4}"/>
              </a:ext>
            </a:extLst>
          </p:cNvPr>
          <p:cNvGrpSpPr/>
          <p:nvPr/>
        </p:nvGrpSpPr>
        <p:grpSpPr>
          <a:xfrm>
            <a:off x="684843" y="1270579"/>
            <a:ext cx="5142312" cy="2382565"/>
            <a:chOff x="687290" y="879020"/>
            <a:chExt cx="5142312" cy="2382565"/>
          </a:xfrm>
        </p:grpSpPr>
        <p:sp>
          <p:nvSpPr>
            <p:cNvPr id="3" name="文本框 2">
              <a:extLst>
                <a:ext uri="{FF2B5EF4-FFF2-40B4-BE49-F238E27FC236}">
                  <a16:creationId xmlns:a16="http://schemas.microsoft.com/office/drawing/2014/main" id="{417B94F0-B802-4BB7-8452-A129957C7C65}"/>
                </a:ext>
              </a:extLst>
            </p:cNvPr>
            <p:cNvSpPr txBox="1"/>
            <p:nvPr/>
          </p:nvSpPr>
          <p:spPr>
            <a:xfrm>
              <a:off x="747083" y="2532603"/>
              <a:ext cx="5022725" cy="728982"/>
            </a:xfrm>
            <a:prstGeom prst="rect">
              <a:avLst/>
            </a:prstGeom>
            <a:noFill/>
          </p:spPr>
          <p:txBody>
            <a:bodyPr wrap="square">
              <a:spAutoFit/>
            </a:bodyPr>
            <a:lstStyle/>
            <a:p>
              <a:pPr algn="ctr">
                <a:lnSpc>
                  <a:spcPct val="120000"/>
                </a:lnSpc>
                <a:buClr>
                  <a:srgbClr val="C00000"/>
                </a:buClr>
                <a:defRPr/>
              </a:pPr>
              <a:r>
                <a:rPr lang="zh-CN" altLang="en-US" b="1" dirty="0">
                  <a:solidFill>
                    <a:srgbClr val="203864"/>
                  </a:solidFill>
                  <a:latin typeface="微软雅黑" panose="020B0503020204020204" pitchFamily="34" charset="-122"/>
                  <a:ea typeface="微软雅黑" panose="020B0503020204020204" pitchFamily="34" charset="-122"/>
                </a:rPr>
                <a:t>壳体模型具有较高的建模和分析效率</a:t>
              </a:r>
              <a:endParaRPr lang="en-US" altLang="zh-CN" b="1" dirty="0">
                <a:solidFill>
                  <a:srgbClr val="203864"/>
                </a:solidFill>
                <a:latin typeface="微软雅黑" panose="020B0503020204020204" pitchFamily="34" charset="-122"/>
                <a:ea typeface="微软雅黑" panose="020B0503020204020204" pitchFamily="34" charset="-122"/>
              </a:endParaRPr>
            </a:p>
            <a:p>
              <a:pPr algn="ctr">
                <a:lnSpc>
                  <a:spcPct val="120000"/>
                </a:lnSpc>
                <a:buClr>
                  <a:srgbClr val="C00000"/>
                </a:buClr>
                <a:defRPr/>
              </a:pPr>
              <a:r>
                <a:rPr lang="zh-CN" altLang="en-US" b="1" dirty="0">
                  <a:solidFill>
                    <a:srgbClr val="203864"/>
                  </a:solidFill>
                  <a:latin typeface="微软雅黑" panose="020B0503020204020204" pitchFamily="34" charset="-122"/>
                  <a:ea typeface="微软雅黑" panose="020B0503020204020204" pitchFamily="34" charset="-122"/>
                </a:rPr>
                <a:t>但其底层的</a:t>
              </a:r>
              <a:r>
                <a:rPr lang="zh-CN" altLang="en-US" b="1" dirty="0">
                  <a:solidFill>
                    <a:srgbClr val="C00000"/>
                  </a:solidFill>
                  <a:latin typeface="微软雅黑" panose="020B0503020204020204" pitchFamily="34" charset="-122"/>
                  <a:ea typeface="微软雅黑" panose="020B0503020204020204" pitchFamily="34" charset="-122"/>
                </a:rPr>
                <a:t>理论假设会限制优化算法的应用范围</a:t>
              </a:r>
            </a:p>
          </p:txBody>
        </p:sp>
        <p:pic>
          <p:nvPicPr>
            <p:cNvPr id="1028" name="Picture 4">
              <a:extLst>
                <a:ext uri="{FF2B5EF4-FFF2-40B4-BE49-F238E27FC236}">
                  <a16:creationId xmlns:a16="http://schemas.microsoft.com/office/drawing/2014/main" id="{59D317A6-7248-E26D-E5BA-8E70DB8E97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290" y="879020"/>
              <a:ext cx="5142312" cy="1714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组合 12">
            <a:extLst>
              <a:ext uri="{FF2B5EF4-FFF2-40B4-BE49-F238E27FC236}">
                <a16:creationId xmlns:a16="http://schemas.microsoft.com/office/drawing/2014/main" id="{24253A34-B5E7-7CC9-1576-05DEDA3AA397}"/>
              </a:ext>
            </a:extLst>
          </p:cNvPr>
          <p:cNvGrpSpPr>
            <a:grpSpLocks noChangeAspect="1"/>
          </p:cNvGrpSpPr>
          <p:nvPr/>
        </p:nvGrpSpPr>
        <p:grpSpPr>
          <a:xfrm>
            <a:off x="946368" y="3955166"/>
            <a:ext cx="4619260" cy="2071300"/>
            <a:chOff x="879780" y="3380041"/>
            <a:chExt cx="4324029" cy="1938916"/>
          </a:xfrm>
        </p:grpSpPr>
        <p:grpSp>
          <p:nvGrpSpPr>
            <p:cNvPr id="12" name="组合 11">
              <a:extLst>
                <a:ext uri="{FF2B5EF4-FFF2-40B4-BE49-F238E27FC236}">
                  <a16:creationId xmlns:a16="http://schemas.microsoft.com/office/drawing/2014/main" id="{E6DD0A0F-9C9F-2ACB-1D41-78327FA58B20}"/>
                </a:ext>
              </a:extLst>
            </p:cNvPr>
            <p:cNvGrpSpPr/>
            <p:nvPr/>
          </p:nvGrpSpPr>
          <p:grpSpPr>
            <a:xfrm>
              <a:off x="1119814" y="3380041"/>
              <a:ext cx="4083995" cy="1938916"/>
              <a:chOff x="1157984" y="3518955"/>
              <a:chExt cx="4083995" cy="1938916"/>
            </a:xfrm>
          </p:grpSpPr>
          <p:sp>
            <p:nvSpPr>
              <p:cNvPr id="7" name="文本框 6">
                <a:extLst>
                  <a:ext uri="{FF2B5EF4-FFF2-40B4-BE49-F238E27FC236}">
                    <a16:creationId xmlns:a16="http://schemas.microsoft.com/office/drawing/2014/main" id="{3C609385-3576-24F4-DE8E-5D3C5FFEECA6}"/>
                  </a:ext>
                </a:extLst>
              </p:cNvPr>
              <p:cNvSpPr txBox="1"/>
              <p:nvPr/>
            </p:nvSpPr>
            <p:spPr>
              <a:xfrm>
                <a:off x="1253465" y="5112144"/>
                <a:ext cx="3653001" cy="345727"/>
              </a:xfrm>
              <a:prstGeom prst="rect">
                <a:avLst/>
              </a:prstGeom>
              <a:noFill/>
            </p:spPr>
            <p:txBody>
              <a:bodyPr wrap="square">
                <a:spAutoFit/>
              </a:bodyPr>
              <a:lstStyle/>
              <a:p>
                <a:pPr>
                  <a:buClr>
                    <a:srgbClr val="C00000"/>
                  </a:buClr>
                  <a:defRPr/>
                </a:pPr>
                <a:r>
                  <a:rPr lang="zh-CN" altLang="en-US" b="1" dirty="0">
                    <a:solidFill>
                      <a:srgbClr val="203864"/>
                    </a:solidFill>
                    <a:latin typeface="微软雅黑" panose="020B0503020204020204" pitchFamily="34" charset="-122"/>
                    <a:ea typeface="微软雅黑" panose="020B0503020204020204" pitchFamily="34" charset="-122"/>
                  </a:rPr>
                  <a:t>厚度方向上存在多样的几何设计需求</a:t>
                </a:r>
              </a:p>
            </p:txBody>
          </p:sp>
          <p:pic>
            <p:nvPicPr>
              <p:cNvPr id="1030" name="Picture 6" descr="Sandwich Structures and Cores">
                <a:extLst>
                  <a:ext uri="{FF2B5EF4-FFF2-40B4-BE49-F238E27FC236}">
                    <a16:creationId xmlns:a16="http://schemas.microsoft.com/office/drawing/2014/main" id="{6ECDC84F-2746-E515-DB87-BD3E4B33E45C}"/>
                  </a:ext>
                </a:extLst>
              </p:cNvPr>
              <p:cNvPicPr>
                <a:picLocks noChangeAspect="1" noChangeArrowheads="1"/>
              </p:cNvPicPr>
              <p:nvPr/>
            </p:nvPicPr>
            <p:blipFill>
              <a:blip r:embed="rId6">
                <a:clrChange>
                  <a:clrFrom>
                    <a:srgbClr val="F0F2F1"/>
                  </a:clrFrom>
                  <a:clrTo>
                    <a:srgbClr val="F0F2F1">
                      <a:alpha val="0"/>
                    </a:srgbClr>
                  </a:clrTo>
                </a:clrChange>
                <a:extLst>
                  <a:ext uri="{28A0092B-C50C-407E-A947-70E740481C1C}">
                    <a14:useLocalDpi xmlns:a14="http://schemas.microsoft.com/office/drawing/2010/main" val="0"/>
                  </a:ext>
                </a:extLst>
              </a:blip>
              <a:srcRect/>
              <a:stretch>
                <a:fillRect/>
              </a:stretch>
            </p:blipFill>
            <p:spPr bwMode="auto">
              <a:xfrm>
                <a:off x="3691527" y="3543729"/>
                <a:ext cx="1550452" cy="12038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RI Journal on X: &quot;ARI_Journal Architectural Intelligence ...">
                <a:extLst>
                  <a:ext uri="{FF2B5EF4-FFF2-40B4-BE49-F238E27FC236}">
                    <a16:creationId xmlns:a16="http://schemas.microsoft.com/office/drawing/2014/main" id="{594BFF00-4EB2-24E9-D6BE-DA6F700DC62A}"/>
                  </a:ext>
                </a:extLst>
              </p:cNvPr>
              <p:cNvPicPr>
                <a:picLocks noChangeAspect="1" noChangeArrowheads="1"/>
              </p:cNvPicPr>
              <p:nvPr/>
            </p:nvPicPr>
            <p:blipFill rotWithShape="1">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t="21760" b="30001"/>
              <a:stretch/>
            </p:blipFill>
            <p:spPr bwMode="auto">
              <a:xfrm flipV="1">
                <a:off x="2346959" y="3518955"/>
                <a:ext cx="1390838" cy="1171595"/>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E2C921EA-E336-532F-D7EB-6F05E79A3D48}"/>
                  </a:ext>
                </a:extLst>
              </p:cNvPr>
              <p:cNvSpPr txBox="1"/>
              <p:nvPr/>
            </p:nvSpPr>
            <p:spPr>
              <a:xfrm>
                <a:off x="1157984" y="4785314"/>
                <a:ext cx="948939" cy="316916"/>
              </a:xfrm>
              <a:prstGeom prst="rect">
                <a:avLst/>
              </a:prstGeom>
              <a:noFill/>
            </p:spPr>
            <p:txBody>
              <a:bodyPr wrap="square">
                <a:spAutoFit/>
              </a:bodyPr>
              <a:lstStyle/>
              <a:p>
                <a:pPr algn="ctr">
                  <a:buClr>
                    <a:srgbClr val="C00000"/>
                  </a:buClr>
                  <a:defRPr/>
                </a:pPr>
                <a:r>
                  <a:rPr lang="zh-CN" altLang="en-US" sz="1600" b="1" dirty="0">
                    <a:latin typeface="微软雅黑" panose="020B0503020204020204" pitchFamily="34" charset="-122"/>
                    <a:ea typeface="微软雅黑" panose="020B0503020204020204" pitchFamily="34" charset="-122"/>
                  </a:rPr>
                  <a:t>拓扑设计</a:t>
                </a:r>
              </a:p>
            </p:txBody>
          </p:sp>
          <p:sp>
            <p:nvSpPr>
              <p:cNvPr id="26" name="文本框 25">
                <a:extLst>
                  <a:ext uri="{FF2B5EF4-FFF2-40B4-BE49-F238E27FC236}">
                    <a16:creationId xmlns:a16="http://schemas.microsoft.com/office/drawing/2014/main" id="{8F4142B6-39AD-2E9A-0A37-E4FF7A724B2A}"/>
                  </a:ext>
                </a:extLst>
              </p:cNvPr>
              <p:cNvSpPr txBox="1"/>
              <p:nvPr/>
            </p:nvSpPr>
            <p:spPr>
              <a:xfrm>
                <a:off x="2544773" y="4779971"/>
                <a:ext cx="948939" cy="316916"/>
              </a:xfrm>
              <a:prstGeom prst="rect">
                <a:avLst/>
              </a:prstGeom>
              <a:noFill/>
            </p:spPr>
            <p:txBody>
              <a:bodyPr wrap="square">
                <a:spAutoFit/>
              </a:bodyPr>
              <a:lstStyle/>
              <a:p>
                <a:pPr algn="ctr">
                  <a:buClr>
                    <a:srgbClr val="C00000"/>
                  </a:buClr>
                  <a:defRPr/>
                </a:pPr>
                <a:r>
                  <a:rPr lang="zh-CN" altLang="en-US" sz="1600" b="1" dirty="0">
                    <a:latin typeface="微软雅黑" panose="020B0503020204020204" pitchFamily="34" charset="-122"/>
                    <a:ea typeface="微软雅黑" panose="020B0503020204020204" pitchFamily="34" charset="-122"/>
                  </a:rPr>
                  <a:t>加筋设计</a:t>
                </a:r>
              </a:p>
            </p:txBody>
          </p:sp>
          <p:sp>
            <p:nvSpPr>
              <p:cNvPr id="27" name="文本框 26">
                <a:extLst>
                  <a:ext uri="{FF2B5EF4-FFF2-40B4-BE49-F238E27FC236}">
                    <a16:creationId xmlns:a16="http://schemas.microsoft.com/office/drawing/2014/main" id="{0C447DD5-ABF3-4951-2680-2107A2854413}"/>
                  </a:ext>
                </a:extLst>
              </p:cNvPr>
              <p:cNvSpPr txBox="1"/>
              <p:nvPr/>
            </p:nvSpPr>
            <p:spPr>
              <a:xfrm>
                <a:off x="3865040" y="4785346"/>
                <a:ext cx="1203425" cy="316916"/>
              </a:xfrm>
              <a:prstGeom prst="rect">
                <a:avLst/>
              </a:prstGeom>
              <a:noFill/>
            </p:spPr>
            <p:txBody>
              <a:bodyPr wrap="square">
                <a:spAutoFit/>
              </a:bodyPr>
              <a:lstStyle/>
              <a:p>
                <a:pPr algn="ctr">
                  <a:buClr>
                    <a:srgbClr val="C00000"/>
                  </a:buClr>
                  <a:defRPr/>
                </a:pPr>
                <a:r>
                  <a:rPr lang="zh-CN" altLang="en-US" sz="1600" b="1" dirty="0">
                    <a:latin typeface="微软雅黑" panose="020B0503020204020204" pitchFamily="34" charset="-122"/>
                    <a:ea typeface="微软雅黑" panose="020B0503020204020204" pitchFamily="34" charset="-122"/>
                  </a:rPr>
                  <a:t>夹芯层设计</a:t>
                </a:r>
              </a:p>
            </p:txBody>
          </p:sp>
        </p:grpSp>
        <p:pic>
          <p:nvPicPr>
            <p:cNvPr id="1038" name="Picture 14" descr="Optimized Shell | Parametric House">
              <a:extLst>
                <a:ext uri="{FF2B5EF4-FFF2-40B4-BE49-F238E27FC236}">
                  <a16:creationId xmlns:a16="http://schemas.microsoft.com/office/drawing/2014/main" id="{F431EAC1-B2C9-F7D6-66C9-9644C33A0EF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370" t="16090" r="50009" b="50370"/>
            <a:stretch/>
          </p:blipFill>
          <p:spPr bwMode="auto">
            <a:xfrm>
              <a:off x="879780" y="3494842"/>
              <a:ext cx="1429009" cy="1151558"/>
            </a:xfrm>
            <a:prstGeom prst="rect">
              <a:avLst/>
            </a:prstGeom>
            <a:noFill/>
            <a:extLst>
              <a:ext uri="{909E8E84-426E-40DD-AFC4-6F175D3DCCD1}">
                <a14:hiddenFill xmlns:a14="http://schemas.microsoft.com/office/drawing/2010/main">
                  <a:solidFill>
                    <a:srgbClr val="FFFFFF"/>
                  </a:solidFill>
                </a14:hiddenFill>
              </a:ext>
            </a:extLst>
          </p:spPr>
        </p:pic>
      </p:grpSp>
      <p:sp>
        <p:nvSpPr>
          <p:cNvPr id="1113" name="灯片编号占位符 1">
            <a:extLst>
              <a:ext uri="{FF2B5EF4-FFF2-40B4-BE49-F238E27FC236}">
                <a16:creationId xmlns:a16="http://schemas.microsoft.com/office/drawing/2014/main" id="{CDF68204-6C08-3028-9335-664A9DEA027C}"/>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33D776C8-2C55-5CA3-63B3-1AD469F5F680}"/>
              </a:ext>
            </a:extLst>
          </p:cNvPr>
          <p:cNvSpPr txBox="1"/>
          <p:nvPr/>
        </p:nvSpPr>
        <p:spPr>
          <a:xfrm>
            <a:off x="684843" y="6154321"/>
            <a:ext cx="5142312" cy="338554"/>
          </a:xfrm>
          <a:prstGeom prst="rect">
            <a:avLst/>
          </a:prstGeom>
          <a:noFill/>
        </p:spPr>
        <p:txBody>
          <a:bodyPr wrap="square">
            <a:spAutoFit/>
          </a:bodyPr>
          <a:lstStyle>
            <a:defPPr>
              <a:defRPr lang="zh-CN"/>
            </a:defPPr>
            <a:lvl1pPr>
              <a:buClr>
                <a:srgbClr val="C00000"/>
              </a:buClr>
              <a:defRPr sz="1600" b="1">
                <a:solidFill>
                  <a:srgbClr val="203864"/>
                </a:solidFill>
                <a:latin typeface="微软雅黑" panose="020B0503020204020204" pitchFamily="34" charset="-122"/>
                <a:ea typeface="微软雅黑" panose="020B0503020204020204" pitchFamily="34" charset="-122"/>
              </a:defRPr>
            </a:lvl1pPr>
          </a:lstStyle>
          <a:p>
            <a:r>
              <a:rPr lang="zh-CN" altLang="en-US" dirty="0"/>
              <a:t>薄壁结构复杂性来源于其</a:t>
            </a:r>
            <a:r>
              <a:rPr lang="zh-CN" altLang="en-US" dirty="0">
                <a:solidFill>
                  <a:srgbClr val="C00000"/>
                </a:solidFill>
              </a:rPr>
              <a:t>厚度变化</a:t>
            </a:r>
            <a:r>
              <a:rPr lang="zh-CN" altLang="en-US" dirty="0"/>
              <a:t>和</a:t>
            </a:r>
            <a:r>
              <a:rPr lang="zh-CN" altLang="en-US" dirty="0">
                <a:solidFill>
                  <a:srgbClr val="C00000"/>
                </a:solidFill>
              </a:rPr>
              <a:t>多样化的设计需求</a:t>
            </a:r>
          </a:p>
        </p:txBody>
      </p:sp>
      <p:sp>
        <p:nvSpPr>
          <p:cNvPr id="17" name="矩形 4">
            <a:extLst>
              <a:ext uri="{FF2B5EF4-FFF2-40B4-BE49-F238E27FC236}">
                <a16:creationId xmlns:a16="http://schemas.microsoft.com/office/drawing/2014/main" id="{7741C8D8-12DF-4ED9-99FB-57E234B8E5CF}"/>
              </a:ext>
            </a:extLst>
          </p:cNvPr>
          <p:cNvSpPr>
            <a:spLocks noChangeArrowheads="1"/>
          </p:cNvSpPr>
          <p:nvPr/>
        </p:nvSpPr>
        <p:spPr bwMode="auto">
          <a:xfrm>
            <a:off x="491290" y="632796"/>
            <a:ext cx="1762021"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研究动机</a:t>
            </a:r>
          </a:p>
        </p:txBody>
      </p:sp>
      <p:grpSp>
        <p:nvGrpSpPr>
          <p:cNvPr id="18" name="组合 17">
            <a:extLst>
              <a:ext uri="{FF2B5EF4-FFF2-40B4-BE49-F238E27FC236}">
                <a16:creationId xmlns:a16="http://schemas.microsoft.com/office/drawing/2014/main" id="{C3EB0514-21A4-749B-C980-933CE433CE3C}"/>
              </a:ext>
            </a:extLst>
          </p:cNvPr>
          <p:cNvGrpSpPr/>
          <p:nvPr/>
        </p:nvGrpSpPr>
        <p:grpSpPr>
          <a:xfrm>
            <a:off x="6096000" y="631637"/>
            <a:ext cx="5293792" cy="4347058"/>
            <a:chOff x="6122976" y="4529178"/>
            <a:chExt cx="5293792" cy="4347058"/>
          </a:xfrm>
        </p:grpSpPr>
        <p:sp>
          <p:nvSpPr>
            <p:cNvPr id="22" name="文本框 21">
              <a:extLst>
                <a:ext uri="{FF2B5EF4-FFF2-40B4-BE49-F238E27FC236}">
                  <a16:creationId xmlns:a16="http://schemas.microsoft.com/office/drawing/2014/main" id="{9E60279C-EC85-3250-DBBC-BB1CC281B9C8}"/>
                </a:ext>
              </a:extLst>
            </p:cNvPr>
            <p:cNvSpPr txBox="1"/>
            <p:nvPr/>
          </p:nvSpPr>
          <p:spPr>
            <a:xfrm>
              <a:off x="6754495" y="7639281"/>
              <a:ext cx="4662273" cy="728982"/>
            </a:xfrm>
            <a:prstGeom prst="rect">
              <a:avLst/>
            </a:prstGeom>
            <a:noFill/>
            <a:ln w="9525">
              <a:noFill/>
              <a:miter lim="800000"/>
              <a:headEnd/>
              <a:tailEnd/>
            </a:ln>
          </p:spPr>
          <p:txBody>
            <a:bodyPr wrap="square">
              <a:spAutoFit/>
            </a:bodyPr>
            <a:lstStyle>
              <a:defPPr>
                <a:defRPr lang="zh-CN"/>
              </a:defPPr>
              <a:lvl1pPr algn="ctr">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lnSpc>
                  <a:spcPct val="120000"/>
                </a:lnSpc>
              </a:pPr>
              <a:r>
                <a:rPr lang="zh-CN" altLang="en-US" sz="1800" dirty="0">
                  <a:solidFill>
                    <a:srgbClr val="002060"/>
                  </a:solidFill>
                </a:rPr>
                <a:t>如何构建自然</a:t>
              </a:r>
              <a:r>
                <a:rPr lang="zh-CN" altLang="en-US" sz="1800" dirty="0"/>
                <a:t>贴合曲面</a:t>
              </a:r>
              <a:r>
                <a:rPr lang="zh-CN" altLang="en-US" sz="1800" dirty="0">
                  <a:solidFill>
                    <a:srgbClr val="002060"/>
                  </a:solidFill>
                </a:rPr>
                <a:t>几何的新型实体组件</a:t>
              </a:r>
              <a:endParaRPr lang="en-US" altLang="zh-CN" sz="1800" dirty="0">
                <a:solidFill>
                  <a:srgbClr val="002060"/>
                </a:solidFill>
              </a:endParaRPr>
            </a:p>
            <a:p>
              <a:pPr algn="l">
                <a:lnSpc>
                  <a:spcPct val="120000"/>
                </a:lnSpc>
              </a:pPr>
              <a:r>
                <a:rPr lang="zh-CN" altLang="en-US" sz="1800" dirty="0">
                  <a:solidFill>
                    <a:srgbClr val="002060"/>
                  </a:solidFill>
                </a:rPr>
                <a:t>实现</a:t>
              </a:r>
              <a:r>
                <a:rPr lang="zh-CN" altLang="en-US" sz="1800" dirty="0"/>
                <a:t>多类薄壁结构设计问题</a:t>
              </a:r>
              <a:r>
                <a:rPr lang="zh-CN" altLang="en-US" sz="1800" dirty="0">
                  <a:solidFill>
                    <a:srgbClr val="002060"/>
                  </a:solidFill>
                </a:rPr>
                <a:t>的</a:t>
              </a:r>
              <a:r>
                <a:rPr lang="zh-CN" altLang="en-US" sz="1800" dirty="0"/>
                <a:t>统一建模优化</a:t>
              </a:r>
            </a:p>
          </p:txBody>
        </p:sp>
        <p:sp>
          <p:nvSpPr>
            <p:cNvPr id="20" name="TextBox 19">
              <a:extLst>
                <a:ext uri="{FF2B5EF4-FFF2-40B4-BE49-F238E27FC236}">
                  <a16:creationId xmlns:a16="http://schemas.microsoft.com/office/drawing/2014/main" id="{325BCA07-F64E-F401-A4A2-AB39D2098917}"/>
                </a:ext>
              </a:extLst>
            </p:cNvPr>
            <p:cNvSpPr txBox="1"/>
            <p:nvPr/>
          </p:nvSpPr>
          <p:spPr>
            <a:xfrm>
              <a:off x="6122976" y="4529178"/>
              <a:ext cx="1762021" cy="461665"/>
            </a:xfrm>
            <a:prstGeom prst="rect">
              <a:avLst/>
            </a:prstGeom>
            <a:noFill/>
          </p:spPr>
          <p:txBody>
            <a:bodyPr wrap="none" rtlCol="0">
              <a:spAutoFit/>
            </a:bodyPr>
            <a:lstStyle>
              <a:defPPr>
                <a:defRPr lang="zh-CN"/>
              </a:defPPr>
              <a:lvl1pPr marL="342900" indent="-342900">
                <a:buClr>
                  <a:srgbClr val="C00000"/>
                </a:buClr>
                <a:buFont typeface="Wingdings" panose="05000000000000000000" pitchFamily="2" charset="2"/>
                <a:buChar char="p"/>
                <a:defRPr sz="2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lumMod val="50000"/>
                    </a:schemeClr>
                  </a:solidFill>
                </a:rPr>
                <a:t>提取问题</a:t>
              </a:r>
            </a:p>
          </p:txBody>
        </p:sp>
        <p:sp>
          <p:nvSpPr>
            <p:cNvPr id="14" name="TextBox 19">
              <a:extLst>
                <a:ext uri="{FF2B5EF4-FFF2-40B4-BE49-F238E27FC236}">
                  <a16:creationId xmlns:a16="http://schemas.microsoft.com/office/drawing/2014/main" id="{618CDCA4-B6AD-5FDE-A1EF-2EF18BEBFE51}"/>
                </a:ext>
              </a:extLst>
            </p:cNvPr>
            <p:cNvSpPr txBox="1"/>
            <p:nvPr/>
          </p:nvSpPr>
          <p:spPr>
            <a:xfrm>
              <a:off x="6122976" y="8414571"/>
              <a:ext cx="1762021" cy="461665"/>
            </a:xfrm>
            <a:prstGeom prst="rect">
              <a:avLst/>
            </a:prstGeom>
            <a:noFill/>
          </p:spPr>
          <p:txBody>
            <a:bodyPr wrap="none" rtlCol="0">
              <a:spAutoFit/>
            </a:bodyPr>
            <a:lstStyle>
              <a:defPPr>
                <a:defRPr lang="zh-CN"/>
              </a:defPPr>
              <a:lvl1pPr marL="342900" indent="-342900">
                <a:buClr>
                  <a:srgbClr val="C00000"/>
                </a:buClr>
                <a:buFont typeface="Wingdings" panose="05000000000000000000" pitchFamily="2" charset="2"/>
                <a:buChar char="p"/>
                <a:defRPr sz="2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lumMod val="50000"/>
                    </a:schemeClr>
                  </a:solidFill>
                </a:rPr>
                <a:t>任务拆解</a:t>
              </a:r>
            </a:p>
          </p:txBody>
        </p:sp>
      </p:grpSp>
      <p:sp>
        <p:nvSpPr>
          <p:cNvPr id="4" name="TextBox 19">
            <a:extLst>
              <a:ext uri="{FF2B5EF4-FFF2-40B4-BE49-F238E27FC236}">
                <a16:creationId xmlns:a16="http://schemas.microsoft.com/office/drawing/2014/main" id="{1AACF7BD-82EA-1E46-C5DA-01DEC06F5D8B}"/>
              </a:ext>
            </a:extLst>
          </p:cNvPr>
          <p:cNvSpPr txBox="1"/>
          <p:nvPr/>
        </p:nvSpPr>
        <p:spPr>
          <a:xfrm>
            <a:off x="8220607" y="5133433"/>
            <a:ext cx="3531736" cy="128990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Clr>
                <a:srgbClr val="C00000"/>
              </a:buClr>
              <a:buFont typeface="+mj-ea"/>
              <a:buAutoNum type="circleNumDbPlain"/>
              <a:defRPr/>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随形</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贴体实体组件的构建</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mj-ea"/>
              <a:buAutoNum type="circleNumDbPlain"/>
              <a:defRPr/>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多样化设计的建模与描述</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mj-ea"/>
              <a:buAutoNum type="circleNumDbPlain"/>
              <a:defRPr/>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优化列式、灵敏度、数值实现</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D7A8DEE-FC44-F637-E65A-A295A0519A11}"/>
              </a:ext>
            </a:extLst>
          </p:cNvPr>
          <p:cNvSpPr txBox="1"/>
          <p:nvPr/>
        </p:nvSpPr>
        <p:spPr>
          <a:xfrm>
            <a:off x="8732744" y="3156965"/>
            <a:ext cx="806203" cy="584775"/>
          </a:xfrm>
          <a:prstGeom prst="rect">
            <a:avLst/>
          </a:prstGeom>
          <a:noFill/>
          <a:ln>
            <a:noFill/>
          </a:ln>
        </p:spPr>
        <p:txBody>
          <a:bodyPr wrap="square">
            <a:spAutoFit/>
          </a:bodyPr>
          <a:lstStyle/>
          <a:p>
            <a:pPr algn="ctr"/>
            <a:r>
              <a:rPr lang="zh-CN" alt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sp>
        <p:nvSpPr>
          <p:cNvPr id="23" name="任意多边形: 形状 22">
            <a:extLst>
              <a:ext uri="{FF2B5EF4-FFF2-40B4-BE49-F238E27FC236}">
                <a16:creationId xmlns:a16="http://schemas.microsoft.com/office/drawing/2014/main" id="{FA991EA7-2545-1F1D-3F37-EBB9E042B9B5}"/>
              </a:ext>
            </a:extLst>
          </p:cNvPr>
          <p:cNvSpPr/>
          <p:nvPr/>
        </p:nvSpPr>
        <p:spPr>
          <a:xfrm rot="20910838">
            <a:off x="8678646" y="3289699"/>
            <a:ext cx="914400" cy="436445"/>
          </a:xfrm>
          <a:custGeom>
            <a:avLst/>
            <a:gdLst>
              <a:gd name="connsiteX0" fmla="*/ 0 w 914400"/>
              <a:gd name="connsiteY0" fmla="*/ 190500 h 436445"/>
              <a:gd name="connsiteX1" fmla="*/ 419100 w 914400"/>
              <a:gd name="connsiteY1" fmla="*/ 431800 h 436445"/>
              <a:gd name="connsiteX2" fmla="*/ 914400 w 914400"/>
              <a:gd name="connsiteY2" fmla="*/ 0 h 436445"/>
            </a:gdLst>
            <a:ahLst/>
            <a:cxnLst>
              <a:cxn ang="0">
                <a:pos x="connsiteX0" y="connsiteY0"/>
              </a:cxn>
              <a:cxn ang="0">
                <a:pos x="connsiteX1" y="connsiteY1"/>
              </a:cxn>
              <a:cxn ang="0">
                <a:pos x="connsiteX2" y="connsiteY2"/>
              </a:cxn>
            </a:cxnLst>
            <a:rect l="l" t="t" r="r" b="b"/>
            <a:pathLst>
              <a:path w="914400" h="436445">
                <a:moveTo>
                  <a:pt x="0" y="190500"/>
                </a:moveTo>
                <a:cubicBezTo>
                  <a:pt x="133350" y="327025"/>
                  <a:pt x="266700" y="463550"/>
                  <a:pt x="419100" y="431800"/>
                </a:cubicBezTo>
                <a:cubicBezTo>
                  <a:pt x="571500" y="400050"/>
                  <a:pt x="742950" y="200025"/>
                  <a:pt x="914400" y="0"/>
                </a:cubicBezTo>
              </a:path>
            </a:pathLst>
          </a:custGeom>
          <a:ln w="31750">
            <a:solidFill>
              <a:srgbClr val="60BEA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53" name="图片 1052">
            <a:extLst>
              <a:ext uri="{FF2B5EF4-FFF2-40B4-BE49-F238E27FC236}">
                <a16:creationId xmlns:a16="http://schemas.microsoft.com/office/drawing/2014/main" id="{72752771-0FEB-C83F-D82E-C1E497700CA6}"/>
              </a:ext>
            </a:extLst>
          </p:cNvPr>
          <p:cNvPicPr>
            <a:picLocks noChangeAspect="1"/>
          </p:cNvPicPr>
          <p:nvPr/>
        </p:nvPicPr>
        <p:blipFill>
          <a:blip r:embed="rId9"/>
          <a:stretch>
            <a:fillRect/>
          </a:stretch>
        </p:blipFill>
        <p:spPr>
          <a:xfrm>
            <a:off x="6478382" y="4962175"/>
            <a:ext cx="1769742" cy="1759250"/>
          </a:xfrm>
          <a:prstGeom prst="rect">
            <a:avLst/>
          </a:prstGeom>
        </p:spPr>
      </p:pic>
    </p:spTree>
    <p:extLst>
      <p:ext uri="{BB962C8B-B14F-4D97-AF65-F5344CB8AC3E}">
        <p14:creationId xmlns:p14="http://schemas.microsoft.com/office/powerpoint/2010/main" val="1062710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5E5D-3532-2AD6-7F3B-455DA17FD916}"/>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18E4E8D-5C3E-8DBC-4498-AD7EE0B2A914}"/>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解决方案：基于厚度坐标的嵌入式组件</a:t>
            </a:r>
            <a:endParaRPr lang="zh-CN" altLang="en-US" sz="32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sp>
        <p:nvSpPr>
          <p:cNvPr id="9" name="TextBox 19">
            <a:extLst>
              <a:ext uri="{FF2B5EF4-FFF2-40B4-BE49-F238E27FC236}">
                <a16:creationId xmlns:a16="http://schemas.microsoft.com/office/drawing/2014/main" id="{7E50C45C-A3C6-BC94-1C48-1207A7E76D94}"/>
              </a:ext>
            </a:extLst>
          </p:cNvPr>
          <p:cNvSpPr txBox="1"/>
          <p:nvPr/>
        </p:nvSpPr>
        <p:spPr>
          <a:xfrm>
            <a:off x="475905" y="641179"/>
            <a:ext cx="699422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任务一：构建贴合曲面薄壁结构的随形实体组件</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385D19EE-B1C1-76EF-042D-06F83D3B8316}"/>
              </a:ext>
            </a:extLst>
          </p:cNvPr>
          <p:cNvGrpSpPr>
            <a:grpSpLocks noChangeAspect="1"/>
          </p:cNvGrpSpPr>
          <p:nvPr/>
        </p:nvGrpSpPr>
        <p:grpSpPr>
          <a:xfrm>
            <a:off x="5973255" y="4056961"/>
            <a:ext cx="2050599" cy="1850977"/>
            <a:chOff x="2293382" y="56582"/>
            <a:chExt cx="2626611" cy="2371483"/>
          </a:xfrm>
        </p:grpSpPr>
        <p:grpSp>
          <p:nvGrpSpPr>
            <p:cNvPr id="1024" name="组合 1023">
              <a:extLst>
                <a:ext uri="{FF2B5EF4-FFF2-40B4-BE49-F238E27FC236}">
                  <a16:creationId xmlns:a16="http://schemas.microsoft.com/office/drawing/2014/main" id="{38F54F31-D878-507B-9B62-1E24E2BF4A49}"/>
                </a:ext>
              </a:extLst>
            </p:cNvPr>
            <p:cNvGrpSpPr/>
            <p:nvPr/>
          </p:nvGrpSpPr>
          <p:grpSpPr>
            <a:xfrm>
              <a:off x="2293382" y="56582"/>
              <a:ext cx="2626611" cy="2371483"/>
              <a:chOff x="0" y="0"/>
              <a:chExt cx="2626611" cy="2371483"/>
            </a:xfrm>
          </p:grpSpPr>
          <p:grpSp>
            <p:nvGrpSpPr>
              <p:cNvPr id="1029" name="组合 1028">
                <a:extLst>
                  <a:ext uri="{FF2B5EF4-FFF2-40B4-BE49-F238E27FC236}">
                    <a16:creationId xmlns:a16="http://schemas.microsoft.com/office/drawing/2014/main" id="{4E62ED12-44A3-3700-A0DD-A38FDFC48780}"/>
                  </a:ext>
                </a:extLst>
              </p:cNvPr>
              <p:cNvGrpSpPr/>
              <p:nvPr/>
            </p:nvGrpSpPr>
            <p:grpSpPr>
              <a:xfrm>
                <a:off x="0" y="0"/>
                <a:ext cx="2053640" cy="2198146"/>
                <a:chOff x="0" y="0"/>
                <a:chExt cx="2053640" cy="2198146"/>
              </a:xfrm>
            </p:grpSpPr>
            <p:grpSp>
              <p:nvGrpSpPr>
                <p:cNvPr id="1040" name="组合 1039">
                  <a:extLst>
                    <a:ext uri="{FF2B5EF4-FFF2-40B4-BE49-F238E27FC236}">
                      <a16:creationId xmlns:a16="http://schemas.microsoft.com/office/drawing/2014/main" id="{B11B9C65-F426-197C-B7C3-EC8AC49646A4}"/>
                    </a:ext>
                  </a:extLst>
                </p:cNvPr>
                <p:cNvGrpSpPr/>
                <p:nvPr/>
              </p:nvGrpSpPr>
              <p:grpSpPr>
                <a:xfrm>
                  <a:off x="0" y="0"/>
                  <a:ext cx="2053640" cy="1980908"/>
                  <a:chOff x="0" y="0"/>
                  <a:chExt cx="2053640" cy="1980908"/>
                </a:xfrm>
              </p:grpSpPr>
              <p:grpSp>
                <p:nvGrpSpPr>
                  <p:cNvPr id="1042" name="组合 1041">
                    <a:extLst>
                      <a:ext uri="{FF2B5EF4-FFF2-40B4-BE49-F238E27FC236}">
                        <a16:creationId xmlns:a16="http://schemas.microsoft.com/office/drawing/2014/main" id="{9652B5CC-1031-A53C-F942-40A3A585280C}"/>
                      </a:ext>
                    </a:extLst>
                  </p:cNvPr>
                  <p:cNvGrpSpPr/>
                  <p:nvPr/>
                </p:nvGrpSpPr>
                <p:grpSpPr>
                  <a:xfrm>
                    <a:off x="0" y="0"/>
                    <a:ext cx="2053640" cy="1980908"/>
                    <a:chOff x="0" y="0"/>
                    <a:chExt cx="2053640" cy="1980908"/>
                  </a:xfrm>
                </p:grpSpPr>
                <p:grpSp>
                  <p:nvGrpSpPr>
                    <p:cNvPr id="1044" name="组合 1043">
                      <a:extLst>
                        <a:ext uri="{FF2B5EF4-FFF2-40B4-BE49-F238E27FC236}">
                          <a16:creationId xmlns:a16="http://schemas.microsoft.com/office/drawing/2014/main" id="{04C44678-FD65-2BAC-BB18-D251591FA4D5}"/>
                        </a:ext>
                      </a:extLst>
                    </p:cNvPr>
                    <p:cNvGrpSpPr/>
                    <p:nvPr/>
                  </p:nvGrpSpPr>
                  <p:grpSpPr>
                    <a:xfrm>
                      <a:off x="0" y="152108"/>
                      <a:ext cx="2053640" cy="1828800"/>
                      <a:chOff x="0" y="152108"/>
                      <a:chExt cx="2053640" cy="1828800"/>
                    </a:xfrm>
                  </p:grpSpPr>
                  <p:pic>
                    <p:nvPicPr>
                      <p:cNvPr id="1048" name="图片 1047">
                        <a:extLst>
                          <a:ext uri="{FF2B5EF4-FFF2-40B4-BE49-F238E27FC236}">
                            <a16:creationId xmlns:a16="http://schemas.microsoft.com/office/drawing/2014/main" id="{EC7B98F7-F699-25D2-0E41-0699AD1711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66591"/>
                        <a:ext cx="2053640" cy="1390693"/>
                      </a:xfrm>
                      <a:prstGeom prst="rect">
                        <a:avLst/>
                      </a:prstGeom>
                    </p:spPr>
                  </p:pic>
                  <p:cxnSp>
                    <p:nvCxnSpPr>
                      <p:cNvPr id="1049" name="直接连接符 1048">
                        <a:extLst>
                          <a:ext uri="{FF2B5EF4-FFF2-40B4-BE49-F238E27FC236}">
                            <a16:creationId xmlns:a16="http://schemas.microsoft.com/office/drawing/2014/main" id="{50C826CC-7B2C-CCF6-EECF-5504923CC713}"/>
                          </a:ext>
                        </a:extLst>
                      </p:cNvPr>
                      <p:cNvCxnSpPr>
                        <a:cxnSpLocks/>
                      </p:cNvCxnSpPr>
                      <p:nvPr/>
                    </p:nvCxnSpPr>
                    <p:spPr>
                      <a:xfrm flipV="1">
                        <a:off x="1039844" y="152108"/>
                        <a:ext cx="0" cy="1828800"/>
                      </a:xfrm>
                      <a:prstGeom prst="line">
                        <a:avLst/>
                      </a:prstGeom>
                      <a:ln w="9525">
                        <a:prstDash val="dash"/>
                        <a:tailEnd type="none" w="med" len="med"/>
                      </a:ln>
                    </p:spPr>
                    <p:style>
                      <a:lnRef idx="1">
                        <a:schemeClr val="accent2"/>
                      </a:lnRef>
                      <a:fillRef idx="0">
                        <a:schemeClr val="accent2"/>
                      </a:fillRef>
                      <a:effectRef idx="0">
                        <a:schemeClr val="accent2"/>
                      </a:effectRef>
                      <a:fontRef idx="minor">
                        <a:schemeClr val="tx1"/>
                      </a:fontRef>
                    </p:style>
                  </p:cxnSp>
                  <p:sp>
                    <p:nvSpPr>
                      <p:cNvPr id="1050" name="椭圆 1049">
                        <a:extLst>
                          <a:ext uri="{FF2B5EF4-FFF2-40B4-BE49-F238E27FC236}">
                            <a16:creationId xmlns:a16="http://schemas.microsoft.com/office/drawing/2014/main" id="{87D9F6AE-62FC-32F0-645C-B104F47AAB00}"/>
                          </a:ext>
                        </a:extLst>
                      </p:cNvPr>
                      <p:cNvSpPr/>
                      <p:nvPr/>
                    </p:nvSpPr>
                    <p:spPr>
                      <a:xfrm>
                        <a:off x="1021133" y="1032316"/>
                        <a:ext cx="39424" cy="39424"/>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51" name="椭圆 1050">
                        <a:extLst>
                          <a:ext uri="{FF2B5EF4-FFF2-40B4-BE49-F238E27FC236}">
                            <a16:creationId xmlns:a16="http://schemas.microsoft.com/office/drawing/2014/main" id="{4C6E5B4C-268E-44DC-B210-201FC7B5B8F4}"/>
                          </a:ext>
                        </a:extLst>
                      </p:cNvPr>
                      <p:cNvSpPr/>
                      <p:nvPr/>
                    </p:nvSpPr>
                    <p:spPr>
                      <a:xfrm>
                        <a:off x="1022485" y="875384"/>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52" name="椭圆 1051">
                        <a:extLst>
                          <a:ext uri="{FF2B5EF4-FFF2-40B4-BE49-F238E27FC236}">
                            <a16:creationId xmlns:a16="http://schemas.microsoft.com/office/drawing/2014/main" id="{33D3646C-C7C2-6FAB-4BF4-32BEF73A8DCF}"/>
                          </a:ext>
                        </a:extLst>
                      </p:cNvPr>
                      <p:cNvSpPr/>
                      <p:nvPr/>
                    </p:nvSpPr>
                    <p:spPr>
                      <a:xfrm>
                        <a:off x="1019945" y="710607"/>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53" name="椭圆 1052">
                        <a:extLst>
                          <a:ext uri="{FF2B5EF4-FFF2-40B4-BE49-F238E27FC236}">
                            <a16:creationId xmlns:a16="http://schemas.microsoft.com/office/drawing/2014/main" id="{7C5CAE81-E6C1-6EBB-0F5D-E6EC510AB40F}"/>
                          </a:ext>
                        </a:extLst>
                      </p:cNvPr>
                      <p:cNvSpPr/>
                      <p:nvPr/>
                    </p:nvSpPr>
                    <p:spPr>
                      <a:xfrm>
                        <a:off x="1021028" y="549753"/>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54" name="椭圆 1053">
                        <a:extLst>
                          <a:ext uri="{FF2B5EF4-FFF2-40B4-BE49-F238E27FC236}">
                            <a16:creationId xmlns:a16="http://schemas.microsoft.com/office/drawing/2014/main" id="{222BD5CF-05DE-D261-BAB9-BEAB66D6AFB9}"/>
                          </a:ext>
                        </a:extLst>
                      </p:cNvPr>
                      <p:cNvSpPr/>
                      <p:nvPr/>
                    </p:nvSpPr>
                    <p:spPr>
                      <a:xfrm>
                        <a:off x="1019945" y="412533"/>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55" name="椭圆 1054">
                        <a:extLst>
                          <a:ext uri="{FF2B5EF4-FFF2-40B4-BE49-F238E27FC236}">
                            <a16:creationId xmlns:a16="http://schemas.microsoft.com/office/drawing/2014/main" id="{AA1AD34F-F769-BEEB-3C22-48FA16677A16}"/>
                          </a:ext>
                        </a:extLst>
                      </p:cNvPr>
                      <p:cNvSpPr/>
                      <p:nvPr/>
                    </p:nvSpPr>
                    <p:spPr>
                      <a:xfrm>
                        <a:off x="1019945" y="256475"/>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56" name="椭圆 1055">
                        <a:extLst>
                          <a:ext uri="{FF2B5EF4-FFF2-40B4-BE49-F238E27FC236}">
                            <a16:creationId xmlns:a16="http://schemas.microsoft.com/office/drawing/2014/main" id="{61BD16BB-E08A-9CA9-BF72-DF734AE4EF2C}"/>
                          </a:ext>
                        </a:extLst>
                      </p:cNvPr>
                      <p:cNvSpPr/>
                      <p:nvPr/>
                    </p:nvSpPr>
                    <p:spPr>
                      <a:xfrm>
                        <a:off x="1023801" y="1803291"/>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57" name="椭圆 1056">
                        <a:extLst>
                          <a:ext uri="{FF2B5EF4-FFF2-40B4-BE49-F238E27FC236}">
                            <a16:creationId xmlns:a16="http://schemas.microsoft.com/office/drawing/2014/main" id="{C0FFDE06-DD0A-0A99-821C-ECB432197E53}"/>
                          </a:ext>
                        </a:extLst>
                      </p:cNvPr>
                      <p:cNvSpPr/>
                      <p:nvPr/>
                    </p:nvSpPr>
                    <p:spPr>
                      <a:xfrm>
                        <a:off x="1021261" y="1638514"/>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58" name="椭圆 1057">
                        <a:extLst>
                          <a:ext uri="{FF2B5EF4-FFF2-40B4-BE49-F238E27FC236}">
                            <a16:creationId xmlns:a16="http://schemas.microsoft.com/office/drawing/2014/main" id="{30630A41-EE49-E7B3-5C2E-1B7CA90D9DFE}"/>
                          </a:ext>
                        </a:extLst>
                      </p:cNvPr>
                      <p:cNvSpPr/>
                      <p:nvPr/>
                    </p:nvSpPr>
                    <p:spPr>
                      <a:xfrm>
                        <a:off x="1022344" y="1477660"/>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59" name="椭圆 1058">
                        <a:extLst>
                          <a:ext uri="{FF2B5EF4-FFF2-40B4-BE49-F238E27FC236}">
                            <a16:creationId xmlns:a16="http://schemas.microsoft.com/office/drawing/2014/main" id="{758316C4-E40E-979A-8443-1E299ACE3920}"/>
                          </a:ext>
                        </a:extLst>
                      </p:cNvPr>
                      <p:cNvSpPr/>
                      <p:nvPr/>
                    </p:nvSpPr>
                    <p:spPr>
                      <a:xfrm>
                        <a:off x="1021261" y="1340440"/>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1060" name="椭圆 1059">
                        <a:extLst>
                          <a:ext uri="{FF2B5EF4-FFF2-40B4-BE49-F238E27FC236}">
                            <a16:creationId xmlns:a16="http://schemas.microsoft.com/office/drawing/2014/main" id="{B1A2E501-B4BE-8E63-28E2-6C3E9A8DAA74}"/>
                          </a:ext>
                        </a:extLst>
                      </p:cNvPr>
                      <p:cNvSpPr/>
                      <p:nvPr/>
                    </p:nvSpPr>
                    <p:spPr>
                      <a:xfrm>
                        <a:off x="1021261" y="1184382"/>
                        <a:ext cx="39424" cy="394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grpSp>
                <p:cxnSp>
                  <p:nvCxnSpPr>
                    <p:cNvPr id="1045" name="直接箭头连接符 1044">
                      <a:extLst>
                        <a:ext uri="{FF2B5EF4-FFF2-40B4-BE49-F238E27FC236}">
                          <a16:creationId xmlns:a16="http://schemas.microsoft.com/office/drawing/2014/main" id="{121AC2FF-D71C-C51E-98E0-FEF1C44E341A}"/>
                        </a:ext>
                      </a:extLst>
                    </p:cNvPr>
                    <p:cNvCxnSpPr>
                      <a:cxnSpLocks/>
                    </p:cNvCxnSpPr>
                    <p:nvPr/>
                  </p:nvCxnSpPr>
                  <p:spPr>
                    <a:xfrm flipV="1">
                      <a:off x="1162743" y="15392"/>
                      <a:ext cx="0" cy="409639"/>
                    </a:xfrm>
                    <a:prstGeom prst="straightConnector1">
                      <a:avLst/>
                    </a:prstGeom>
                    <a:ln w="25400">
                      <a:solidFill>
                        <a:schemeClr val="accent2"/>
                      </a:solidFill>
                      <a:tailEnd type="triangle" w="med" len="lg"/>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046" name="文本框 342">
                          <a:extLst>
                            <a:ext uri="{FF2B5EF4-FFF2-40B4-BE49-F238E27FC236}">
                              <a16:creationId xmlns:a16="http://schemas.microsoft.com/office/drawing/2014/main" id="{342F5597-9B29-6EAD-2A6B-85AFBA9CB076}"/>
                            </a:ext>
                          </a:extLst>
                        </p:cNvPr>
                        <p:cNvSpPr txBox="1"/>
                        <p:nvPr/>
                      </p:nvSpPr>
                      <p:spPr>
                        <a:xfrm>
                          <a:off x="1153325" y="0"/>
                          <a:ext cx="481965" cy="610546"/>
                        </a:xfrm>
                        <a:prstGeom prst="rect">
                          <a:avLst/>
                        </a:prstGeom>
                        <a:noFill/>
                      </p:spPr>
                      <p:txBody>
                        <a:bodyPr wrap="square">
                          <a:noAutofit/>
                        </a:bodyPr>
                        <a:lstStyle/>
                        <a:p>
                          <a:pPr algn="just"/>
                          <a14:m>
                            <m:oMathPara xmlns:m="http://schemas.openxmlformats.org/officeDocument/2006/math">
                              <m:oMathParaPr>
                                <m:jc m:val="centerGroup"/>
                              </m:oMathParaPr>
                              <m:oMath xmlns:m="http://schemas.openxmlformats.org/officeDocument/2006/math">
                                <m:sSubSup>
                                  <m:sSubSupPr>
                                    <m:ctrlPr>
                                      <a:rPr lang="zh-CN" sz="1050" b="1" i="1" kern="1200">
                                        <a:solidFill>
                                          <a:srgbClr val="836967"/>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b="1"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𝑵</m:t>
                                    </m:r>
                                  </m:e>
                                  <m:sub>
                                    <m:r>
                                      <a:rPr lang="en-US" sz="1000" b="1"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𝒗</m:t>
                                    </m:r>
                                  </m:sub>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𝑙</m:t>
                                    </m:r>
                                  </m:sup>
                                </m:sSubSup>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46" name="文本框 342">
                          <a:extLst>
                            <a:ext uri="{FF2B5EF4-FFF2-40B4-BE49-F238E27FC236}">
                              <a16:creationId xmlns:a16="http://schemas.microsoft.com/office/drawing/2014/main" id="{342F5597-9B29-6EAD-2A6B-85AFBA9CB076}"/>
                            </a:ext>
                          </a:extLst>
                        </p:cNvPr>
                        <p:cNvSpPr txBox="1">
                          <a:spLocks noRot="1" noChangeAspect="1" noMove="1" noResize="1" noEditPoints="1" noAdjustHandles="1" noChangeArrowheads="1" noChangeShapeType="1" noTextEdit="1"/>
                        </p:cNvSpPr>
                        <p:nvPr/>
                      </p:nvSpPr>
                      <p:spPr>
                        <a:xfrm>
                          <a:off x="1153325" y="0"/>
                          <a:ext cx="481965" cy="61054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 name="文本框 344">
                          <a:extLst>
                            <a:ext uri="{FF2B5EF4-FFF2-40B4-BE49-F238E27FC236}">
                              <a16:creationId xmlns:a16="http://schemas.microsoft.com/office/drawing/2014/main" id="{FF9C313C-0A51-2B5B-D469-13FFEBD3066A}"/>
                            </a:ext>
                          </a:extLst>
                        </p:cNvPr>
                        <p:cNvSpPr txBox="1"/>
                        <p:nvPr/>
                      </p:nvSpPr>
                      <p:spPr>
                        <a:xfrm>
                          <a:off x="491624" y="610546"/>
                          <a:ext cx="530860" cy="408036"/>
                        </a:xfrm>
                        <a:prstGeom prst="rect">
                          <a:avLst/>
                        </a:prstGeom>
                        <a:noFill/>
                      </p:spPr>
                      <p:txBody>
                        <a:bodyPr wrap="square">
                          <a:noAutofit/>
                        </a:bodyPr>
                        <a:lstStyle/>
                        <a:p>
                          <a:pPr algn="just"/>
                          <a14:m>
                            <m:oMathPara xmlns:m="http://schemas.openxmlformats.org/officeDocument/2006/math">
                              <m:oMathParaPr>
                                <m:jc m:val="centerGroup"/>
                              </m:oMathParaPr>
                              <m:oMath xmlns:m="http://schemas.openxmlformats.org/officeDocument/2006/math">
                                <m:sSubSup>
                                  <m:sSubSupPr>
                                    <m:ctrlPr>
                                      <a:rPr lang="zh-CN" sz="1050" b="1" i="1" kern="1200">
                                        <a:solidFill>
                                          <a:srgbClr val="836967"/>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b="1"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𝒗</m:t>
                                    </m:r>
                                  </m:e>
                                  <m:sub>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0</m:t>
                                    </m:r>
                                  </m:sub>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𝑙</m:t>
                                    </m:r>
                                  </m:sup>
                                </m:sSubSup>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47" name="文本框 344">
                          <a:extLst>
                            <a:ext uri="{FF2B5EF4-FFF2-40B4-BE49-F238E27FC236}">
                              <a16:creationId xmlns:a16="http://schemas.microsoft.com/office/drawing/2014/main" id="{FF9C313C-0A51-2B5B-D469-13FFEBD3066A}"/>
                            </a:ext>
                          </a:extLst>
                        </p:cNvPr>
                        <p:cNvSpPr txBox="1">
                          <a:spLocks noRot="1" noChangeAspect="1" noMove="1" noResize="1" noEditPoints="1" noAdjustHandles="1" noChangeArrowheads="1" noChangeShapeType="1" noTextEdit="1"/>
                        </p:cNvSpPr>
                        <p:nvPr/>
                      </p:nvSpPr>
                      <p:spPr>
                        <a:xfrm>
                          <a:off x="491624" y="610546"/>
                          <a:ext cx="530860" cy="408036"/>
                        </a:xfrm>
                        <a:prstGeom prst="rect">
                          <a:avLst/>
                        </a:prstGeom>
                        <a:blipFill>
                          <a:blip r:embed="rId15"/>
                          <a:stretch>
                            <a:fillRect/>
                          </a:stretch>
                        </a:blipFill>
                      </p:spPr>
                      <p:txBody>
                        <a:bodyPr/>
                        <a:lstStyle/>
                        <a:p>
                          <a:r>
                            <a:rPr lang="zh-CN" altLang="en-US">
                              <a:noFill/>
                            </a:rPr>
                            <a:t> </a:t>
                          </a:r>
                        </a:p>
                      </p:txBody>
                    </p:sp>
                  </mc:Fallback>
                </mc:AlternateContent>
              </p:grpSp>
              <p:cxnSp>
                <p:nvCxnSpPr>
                  <p:cNvPr id="1043" name="直接连接符 1042">
                    <a:extLst>
                      <a:ext uri="{FF2B5EF4-FFF2-40B4-BE49-F238E27FC236}">
                        <a16:creationId xmlns:a16="http://schemas.microsoft.com/office/drawing/2014/main" id="{6C5F0F11-9783-3D9D-F764-5C133B3EC67E}"/>
                      </a:ext>
                    </a:extLst>
                  </p:cNvPr>
                  <p:cNvCxnSpPr>
                    <a:cxnSpLocks/>
                  </p:cNvCxnSpPr>
                  <p:nvPr/>
                </p:nvCxnSpPr>
                <p:spPr>
                  <a:xfrm>
                    <a:off x="878040" y="943182"/>
                    <a:ext cx="102925" cy="75399"/>
                  </a:xfrm>
                  <a:prstGeom prst="line">
                    <a:avLst/>
                  </a:prstGeom>
                  <a:ln w="12700"/>
                </p:spPr>
                <p:style>
                  <a:lnRef idx="2">
                    <a:schemeClr val="accent2"/>
                  </a:lnRef>
                  <a:fillRef idx="0">
                    <a:schemeClr val="accent2"/>
                  </a:fillRef>
                  <a:effectRef idx="1">
                    <a:schemeClr val="accent2"/>
                  </a:effectRef>
                  <a:fontRef idx="minor">
                    <a:schemeClr val="tx1"/>
                  </a:fontRef>
                </p:style>
              </p:cxnSp>
            </p:grpSp>
            <p:cxnSp>
              <p:nvCxnSpPr>
                <p:cNvPr id="1041" name="直接箭头连接符 1040">
                  <a:extLst>
                    <a:ext uri="{FF2B5EF4-FFF2-40B4-BE49-F238E27FC236}">
                      <a16:creationId xmlns:a16="http://schemas.microsoft.com/office/drawing/2014/main" id="{B05F2E38-0ADC-15EB-F15C-2FC855CB5238}"/>
                    </a:ext>
                  </a:extLst>
                </p:cNvPr>
                <p:cNvCxnSpPr>
                  <a:cxnSpLocks/>
                </p:cNvCxnSpPr>
                <p:nvPr/>
              </p:nvCxnSpPr>
              <p:spPr>
                <a:xfrm>
                  <a:off x="911997" y="1768287"/>
                  <a:ext cx="0" cy="429859"/>
                </a:xfrm>
                <a:prstGeom prst="straightConnector1">
                  <a:avLst/>
                </a:prstGeom>
                <a:ln w="25400">
                  <a:solidFill>
                    <a:schemeClr val="accent2"/>
                  </a:solidFill>
                  <a:tailEnd type="triangle" w="med" len="lg"/>
                </a:ln>
              </p:spPr>
              <p:style>
                <a:lnRef idx="1">
                  <a:schemeClr val="accent4"/>
                </a:lnRef>
                <a:fillRef idx="0">
                  <a:schemeClr val="accent4"/>
                </a:fillRef>
                <a:effectRef idx="0">
                  <a:schemeClr val="accent4"/>
                </a:effectRef>
                <a:fontRef idx="minor">
                  <a:schemeClr val="tx1"/>
                </a:fontRef>
              </p:style>
            </p:cxnSp>
          </p:grpSp>
          <mc:AlternateContent xmlns:mc="http://schemas.openxmlformats.org/markup-compatibility/2006" xmlns:a14="http://schemas.microsoft.com/office/drawing/2010/main">
            <mc:Choice Requires="a14">
              <p:sp>
                <p:nvSpPr>
                  <p:cNvPr id="1031" name="文本框 350">
                    <a:extLst>
                      <a:ext uri="{FF2B5EF4-FFF2-40B4-BE49-F238E27FC236}">
                        <a16:creationId xmlns:a16="http://schemas.microsoft.com/office/drawing/2014/main" id="{A1805DC9-813D-63CF-CACA-0638790BEF4E}"/>
                      </a:ext>
                    </a:extLst>
                  </p:cNvPr>
                  <p:cNvSpPr txBox="1"/>
                  <p:nvPr/>
                </p:nvSpPr>
                <p:spPr>
                  <a:xfrm>
                    <a:off x="299294" y="1785797"/>
                    <a:ext cx="481965" cy="585686"/>
                  </a:xfrm>
                  <a:prstGeom prst="rect">
                    <a:avLst/>
                  </a:prstGeom>
                  <a:noFill/>
                </p:spPr>
                <p:txBody>
                  <a:bodyPr wrap="square">
                    <a:noAutofit/>
                  </a:bodyPr>
                  <a:lstStyle/>
                  <a:p>
                    <a:pPr algn="just"/>
                    <a14:m>
                      <m:oMathPara xmlns:m="http://schemas.openxmlformats.org/officeDocument/2006/math">
                        <m:oMathParaPr>
                          <m:jc m:val="centerGroup"/>
                        </m:oMathParaPr>
                        <m:oMath xmlns:m="http://schemas.openxmlformats.org/officeDocument/2006/math">
                          <m:r>
                            <a:rPr lang="en-US" sz="1000" b="1"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sz="1050" b="1" i="1" kern="1200">
                                  <a:solidFill>
                                    <a:srgbClr val="836967"/>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b="1"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𝑵</m:t>
                              </m:r>
                            </m:e>
                            <m:sub>
                              <m:r>
                                <a:rPr lang="en-US" sz="1000" b="1"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𝒗</m:t>
                              </m:r>
                            </m:sub>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𝑙</m:t>
                              </m:r>
                            </m:sup>
                          </m:sSubSup>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31" name="文本框 350">
                    <a:extLst>
                      <a:ext uri="{FF2B5EF4-FFF2-40B4-BE49-F238E27FC236}">
                        <a16:creationId xmlns:a16="http://schemas.microsoft.com/office/drawing/2014/main" id="{A1805DC9-813D-63CF-CACA-0638790BEF4E}"/>
                      </a:ext>
                    </a:extLst>
                  </p:cNvPr>
                  <p:cNvSpPr txBox="1">
                    <a:spLocks noRot="1" noChangeAspect="1" noMove="1" noResize="1" noEditPoints="1" noAdjustHandles="1" noChangeArrowheads="1" noChangeShapeType="1" noTextEdit="1"/>
                  </p:cNvSpPr>
                  <p:nvPr/>
                </p:nvSpPr>
                <p:spPr>
                  <a:xfrm>
                    <a:off x="299294" y="1785797"/>
                    <a:ext cx="481965" cy="585686"/>
                  </a:xfrm>
                  <a:prstGeom prst="rect">
                    <a:avLst/>
                  </a:prstGeom>
                  <a:blipFill>
                    <a:blip r:embed="rId16"/>
                    <a:stretch>
                      <a:fillRect r="-9091"/>
                    </a:stretch>
                  </a:blipFill>
                </p:spPr>
                <p:txBody>
                  <a:bodyPr/>
                  <a:lstStyle/>
                  <a:p>
                    <a:r>
                      <a:rPr lang="zh-CN" altLang="en-US">
                        <a:noFill/>
                      </a:rPr>
                      <a:t> </a:t>
                    </a:r>
                  </a:p>
                </p:txBody>
              </p:sp>
            </mc:Fallback>
          </mc:AlternateContent>
          <p:sp>
            <p:nvSpPr>
              <p:cNvPr id="1033" name="右大括号 1032">
                <a:extLst>
                  <a:ext uri="{FF2B5EF4-FFF2-40B4-BE49-F238E27FC236}">
                    <a16:creationId xmlns:a16="http://schemas.microsoft.com/office/drawing/2014/main" id="{F0170690-DF6F-D16F-932D-64574D97DC66}"/>
                  </a:ext>
                </a:extLst>
              </p:cNvPr>
              <p:cNvSpPr/>
              <p:nvPr/>
            </p:nvSpPr>
            <p:spPr>
              <a:xfrm>
                <a:off x="2110663" y="280517"/>
                <a:ext cx="202337" cy="61245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035" name="右大括号 1034">
                <a:extLst>
                  <a:ext uri="{FF2B5EF4-FFF2-40B4-BE49-F238E27FC236}">
                    <a16:creationId xmlns:a16="http://schemas.microsoft.com/office/drawing/2014/main" id="{95F67B1F-95DD-279C-5F08-8E167FDC3369}"/>
                  </a:ext>
                </a:extLst>
              </p:cNvPr>
              <p:cNvSpPr/>
              <p:nvPr/>
            </p:nvSpPr>
            <p:spPr>
              <a:xfrm>
                <a:off x="2105900" y="1201391"/>
                <a:ext cx="202337" cy="61245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mc:AlternateContent xmlns:mc="http://schemas.openxmlformats.org/markup-compatibility/2006" xmlns:a14="http://schemas.microsoft.com/office/drawing/2010/main">
            <mc:Choice Requires="a14">
              <p:sp>
                <p:nvSpPr>
                  <p:cNvPr id="1037" name="文本框 358">
                    <a:extLst>
                      <a:ext uri="{FF2B5EF4-FFF2-40B4-BE49-F238E27FC236}">
                        <a16:creationId xmlns:a16="http://schemas.microsoft.com/office/drawing/2014/main" id="{DBEFFC22-C76B-DBB7-900D-D9842A1E411E}"/>
                      </a:ext>
                    </a:extLst>
                  </p:cNvPr>
                  <p:cNvSpPr txBox="1"/>
                  <p:nvPr/>
                </p:nvSpPr>
                <p:spPr>
                  <a:xfrm>
                    <a:off x="2269106" y="1242553"/>
                    <a:ext cx="357505" cy="458162"/>
                  </a:xfrm>
                  <a:prstGeom prst="rect">
                    <a:avLst/>
                  </a:prstGeom>
                  <a:noFill/>
                </p:spPr>
                <p:txBody>
                  <a:bodyPr wrap="square">
                    <a:noAutofit/>
                  </a:bodyPr>
                  <a:lstStyle/>
                  <a:p>
                    <a:pPr algn="just"/>
                    <a14:m>
                      <m:oMathPara xmlns:m="http://schemas.openxmlformats.org/officeDocument/2006/math">
                        <m:oMathParaPr>
                          <m:jc m:val="centerGroup"/>
                        </m:oMathParaPr>
                        <m:oMath xmlns:m="http://schemas.openxmlformats.org/officeDocument/2006/math">
                          <m:sSub>
                            <m:sSubPr>
                              <m:ctrlPr>
                                <a:rPr lang="zh-CN" sz="1050" i="1" kern="1200">
                                  <a:solidFill>
                                    <a:srgbClr val="836967"/>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𝑒</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37" name="文本框 358">
                    <a:extLst>
                      <a:ext uri="{FF2B5EF4-FFF2-40B4-BE49-F238E27FC236}">
                        <a16:creationId xmlns:a16="http://schemas.microsoft.com/office/drawing/2014/main" id="{DBEFFC22-C76B-DBB7-900D-D9842A1E411E}"/>
                      </a:ext>
                    </a:extLst>
                  </p:cNvPr>
                  <p:cNvSpPr txBox="1">
                    <a:spLocks noRot="1" noChangeAspect="1" noMove="1" noResize="1" noEditPoints="1" noAdjustHandles="1" noChangeArrowheads="1" noChangeShapeType="1" noTextEdit="1"/>
                  </p:cNvSpPr>
                  <p:nvPr/>
                </p:nvSpPr>
                <p:spPr>
                  <a:xfrm>
                    <a:off x="2269106" y="1242553"/>
                    <a:ext cx="357505" cy="45816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9" name="文本框 359">
                    <a:extLst>
                      <a:ext uri="{FF2B5EF4-FFF2-40B4-BE49-F238E27FC236}">
                        <a16:creationId xmlns:a16="http://schemas.microsoft.com/office/drawing/2014/main" id="{A42CAB37-0E78-1CF0-2E9A-6AADD1047D61}"/>
                      </a:ext>
                    </a:extLst>
                  </p:cNvPr>
                  <p:cNvSpPr txBox="1"/>
                  <p:nvPr/>
                </p:nvSpPr>
                <p:spPr>
                  <a:xfrm>
                    <a:off x="2269106" y="326216"/>
                    <a:ext cx="357505" cy="435864"/>
                  </a:xfrm>
                  <a:prstGeom prst="rect">
                    <a:avLst/>
                  </a:prstGeom>
                  <a:noFill/>
                </p:spPr>
                <p:txBody>
                  <a:bodyPr wrap="square">
                    <a:noAutofit/>
                  </a:bodyPr>
                  <a:lstStyle/>
                  <a:p>
                    <a:pPr algn="just"/>
                    <a14:m>
                      <m:oMathPara xmlns:m="http://schemas.openxmlformats.org/officeDocument/2006/math">
                        <m:oMathParaPr>
                          <m:jc m:val="centerGroup"/>
                        </m:oMathParaPr>
                        <m:oMath xmlns:m="http://schemas.openxmlformats.org/officeDocument/2006/math">
                          <m:sSub>
                            <m:sSubPr>
                              <m:ctrlPr>
                                <a:rPr lang="zh-CN" sz="1050" i="1" kern="1200">
                                  <a:solidFill>
                                    <a:srgbClr val="836967"/>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𝑒</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39" name="文本框 359">
                    <a:extLst>
                      <a:ext uri="{FF2B5EF4-FFF2-40B4-BE49-F238E27FC236}">
                        <a16:creationId xmlns:a16="http://schemas.microsoft.com/office/drawing/2014/main" id="{A42CAB37-0E78-1CF0-2E9A-6AADD1047D61}"/>
                      </a:ext>
                    </a:extLst>
                  </p:cNvPr>
                  <p:cNvSpPr txBox="1">
                    <a:spLocks noRot="1" noChangeAspect="1" noMove="1" noResize="1" noEditPoints="1" noAdjustHandles="1" noChangeArrowheads="1" noChangeShapeType="1" noTextEdit="1"/>
                  </p:cNvSpPr>
                  <p:nvPr/>
                </p:nvSpPr>
                <p:spPr>
                  <a:xfrm>
                    <a:off x="2269106" y="326216"/>
                    <a:ext cx="357505" cy="435864"/>
                  </a:xfrm>
                  <a:prstGeom prst="rect">
                    <a:avLst/>
                  </a:prstGeom>
                  <a:blipFill>
                    <a:blip r:embed="rId18"/>
                    <a:stretch>
                      <a:fillRect/>
                    </a:stretch>
                  </a:blipFill>
                </p:spPr>
                <p:txBody>
                  <a:bodyPr/>
                  <a:lstStyle/>
                  <a:p>
                    <a:r>
                      <a:rPr lang="zh-CN" altLang="en-US">
                        <a:noFill/>
                      </a:rPr>
                      <a:t> </a:t>
                    </a:r>
                  </a:p>
                </p:txBody>
              </p:sp>
            </mc:Fallback>
          </mc:AlternateContent>
        </p:grpSp>
        <p:cxnSp>
          <p:nvCxnSpPr>
            <p:cNvPr id="1025" name="直接连接符 1024">
              <a:extLst>
                <a:ext uri="{FF2B5EF4-FFF2-40B4-BE49-F238E27FC236}">
                  <a16:creationId xmlns:a16="http://schemas.microsoft.com/office/drawing/2014/main" id="{2CD2FD9B-A723-25FD-D063-06BC76B73CBD}"/>
                </a:ext>
              </a:extLst>
            </p:cNvPr>
            <p:cNvCxnSpPr>
              <a:cxnSpLocks/>
            </p:cNvCxnSpPr>
            <p:nvPr/>
          </p:nvCxnSpPr>
          <p:spPr>
            <a:xfrm>
              <a:off x="3681507" y="1870429"/>
              <a:ext cx="166334" cy="165958"/>
            </a:xfrm>
            <a:prstGeom prst="line">
              <a:avLst/>
            </a:prstGeom>
            <a:ln w="19050"/>
          </p:spPr>
          <p:style>
            <a:lnRef idx="2">
              <a:schemeClr val="accent2"/>
            </a:lnRef>
            <a:fillRef idx="0">
              <a:schemeClr val="accent2"/>
            </a:fillRef>
            <a:effectRef idx="1">
              <a:schemeClr val="accent2"/>
            </a:effectRef>
            <a:fontRef idx="minor">
              <a:schemeClr val="tx1"/>
            </a:fontRef>
          </p:style>
        </p:cxnSp>
        <p:sp>
          <p:nvSpPr>
            <p:cNvPr id="1027" name="文本框 187">
              <a:extLst>
                <a:ext uri="{FF2B5EF4-FFF2-40B4-BE49-F238E27FC236}">
                  <a16:creationId xmlns:a16="http://schemas.microsoft.com/office/drawing/2014/main" id="{8CC7DD1B-A743-DFF1-698F-E1D7B57CE477}"/>
                </a:ext>
              </a:extLst>
            </p:cNvPr>
            <p:cNvSpPr txBox="1"/>
            <p:nvPr/>
          </p:nvSpPr>
          <p:spPr>
            <a:xfrm>
              <a:off x="3778189" y="1909885"/>
              <a:ext cx="1102995" cy="365760"/>
            </a:xfrm>
            <a:prstGeom prst="rect">
              <a:avLst/>
            </a:prstGeom>
            <a:noFill/>
          </p:spPr>
          <p:txBody>
            <a:bodyPr wrap="square">
              <a:noAutofit/>
            </a:bodyPr>
            <a:lstStyle/>
            <a:p>
              <a:pPr algn="just">
                <a:spcAft>
                  <a:spcPts val="600"/>
                </a:spcAft>
              </a:pPr>
              <a:r>
                <a:rPr lang="en-US" sz="105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surface mesh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1061" name="组合 1060">
            <a:extLst>
              <a:ext uri="{FF2B5EF4-FFF2-40B4-BE49-F238E27FC236}">
                <a16:creationId xmlns:a16="http://schemas.microsoft.com/office/drawing/2014/main" id="{8B323236-D76C-8E81-39B8-259716DA472D}"/>
              </a:ext>
            </a:extLst>
          </p:cNvPr>
          <p:cNvGrpSpPr>
            <a:grpSpLocks noChangeAspect="1"/>
          </p:cNvGrpSpPr>
          <p:nvPr/>
        </p:nvGrpSpPr>
        <p:grpSpPr>
          <a:xfrm>
            <a:off x="8045779" y="4191587"/>
            <a:ext cx="1853839" cy="1622735"/>
            <a:chOff x="4886751" y="178972"/>
            <a:chExt cx="2006048" cy="1755912"/>
          </a:xfrm>
        </p:grpSpPr>
        <p:grpSp>
          <p:nvGrpSpPr>
            <p:cNvPr id="1062" name="组合 1061">
              <a:extLst>
                <a:ext uri="{FF2B5EF4-FFF2-40B4-BE49-F238E27FC236}">
                  <a16:creationId xmlns:a16="http://schemas.microsoft.com/office/drawing/2014/main" id="{25DA62E9-FF07-2DBA-276E-6FE935F4BC19}"/>
                </a:ext>
              </a:extLst>
            </p:cNvPr>
            <p:cNvGrpSpPr/>
            <p:nvPr/>
          </p:nvGrpSpPr>
          <p:grpSpPr>
            <a:xfrm>
              <a:off x="4886751" y="606335"/>
              <a:ext cx="2006048" cy="1328549"/>
              <a:chOff x="0" y="0"/>
              <a:chExt cx="2006048" cy="1328549"/>
            </a:xfrm>
          </p:grpSpPr>
          <p:pic>
            <p:nvPicPr>
              <p:cNvPr id="1065" name="图片 1064">
                <a:extLst>
                  <a:ext uri="{FF2B5EF4-FFF2-40B4-BE49-F238E27FC236}">
                    <a16:creationId xmlns:a16="http://schemas.microsoft.com/office/drawing/2014/main" id="{1605A099-57D9-A0A6-040D-3AF97DF14B0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0"/>
                <a:ext cx="2006048" cy="1328549"/>
              </a:xfrm>
              <a:prstGeom prst="rect">
                <a:avLst/>
              </a:prstGeom>
            </p:spPr>
          </p:pic>
          <p:cxnSp>
            <p:nvCxnSpPr>
              <p:cNvPr id="1066" name="直接箭头连接符 1065">
                <a:extLst>
                  <a:ext uri="{FF2B5EF4-FFF2-40B4-BE49-F238E27FC236}">
                    <a16:creationId xmlns:a16="http://schemas.microsoft.com/office/drawing/2014/main" id="{EC9A368D-F3BE-D2BC-4FBF-D77A4D3016FE}"/>
                  </a:ext>
                </a:extLst>
              </p:cNvPr>
              <p:cNvCxnSpPr>
                <a:cxnSpLocks/>
              </p:cNvCxnSpPr>
              <p:nvPr/>
            </p:nvCxnSpPr>
            <p:spPr>
              <a:xfrm flipV="1">
                <a:off x="1016034" y="259625"/>
                <a:ext cx="0" cy="301020"/>
              </a:xfrm>
              <a:prstGeom prst="straightConnector1">
                <a:avLst/>
              </a:prstGeom>
              <a:ln w="25400">
                <a:solidFill>
                  <a:schemeClr val="accent2"/>
                </a:solidFill>
                <a:tailEnd type="triangle" w="med" len="lg"/>
              </a:ln>
            </p:spPr>
            <p:style>
              <a:lnRef idx="1">
                <a:schemeClr val="accent4"/>
              </a:lnRef>
              <a:fillRef idx="0">
                <a:schemeClr val="accent4"/>
              </a:fillRef>
              <a:effectRef idx="0">
                <a:schemeClr val="accent4"/>
              </a:effectRef>
              <a:fontRef idx="minor">
                <a:schemeClr val="tx1"/>
              </a:fontRef>
            </p:style>
          </p:cxnSp>
          <p:cxnSp>
            <p:nvCxnSpPr>
              <p:cNvPr id="1067" name="直接箭头连接符 1066">
                <a:extLst>
                  <a:ext uri="{FF2B5EF4-FFF2-40B4-BE49-F238E27FC236}">
                    <a16:creationId xmlns:a16="http://schemas.microsoft.com/office/drawing/2014/main" id="{B92E68F9-7FEF-A42D-C9D4-C0874BA18CE6}"/>
                  </a:ext>
                </a:extLst>
              </p:cNvPr>
              <p:cNvCxnSpPr>
                <a:cxnSpLocks/>
              </p:cNvCxnSpPr>
              <p:nvPr/>
            </p:nvCxnSpPr>
            <p:spPr>
              <a:xfrm flipV="1">
                <a:off x="1297592" y="407945"/>
                <a:ext cx="274296" cy="125608"/>
              </a:xfrm>
              <a:prstGeom prst="straightConnector1">
                <a:avLst/>
              </a:prstGeom>
              <a:ln w="25400">
                <a:solidFill>
                  <a:schemeClr val="accent4"/>
                </a:solidFill>
                <a:tailEnd type="triangle" w="med" len="lg"/>
              </a:ln>
            </p:spPr>
            <p:style>
              <a:lnRef idx="1">
                <a:schemeClr val="accent4"/>
              </a:lnRef>
              <a:fillRef idx="0">
                <a:schemeClr val="accent4"/>
              </a:fillRef>
              <a:effectRef idx="0">
                <a:schemeClr val="accent4"/>
              </a:effectRef>
              <a:fontRef idx="minor">
                <a:schemeClr val="tx1"/>
              </a:fontRef>
            </p:style>
          </p:cxnSp>
          <p:cxnSp>
            <p:nvCxnSpPr>
              <p:cNvPr id="1068" name="直接箭头连接符 1067">
                <a:extLst>
                  <a:ext uri="{FF2B5EF4-FFF2-40B4-BE49-F238E27FC236}">
                    <a16:creationId xmlns:a16="http://schemas.microsoft.com/office/drawing/2014/main" id="{0B268DBE-4A4C-8A6F-7A4B-AFB57D723545}"/>
                  </a:ext>
                </a:extLst>
              </p:cNvPr>
              <p:cNvCxnSpPr>
                <a:cxnSpLocks/>
              </p:cNvCxnSpPr>
              <p:nvPr/>
            </p:nvCxnSpPr>
            <p:spPr>
              <a:xfrm flipV="1">
                <a:off x="1092345" y="122620"/>
                <a:ext cx="45383" cy="279755"/>
              </a:xfrm>
              <a:prstGeom prst="straightConnector1">
                <a:avLst/>
              </a:prstGeom>
              <a:ln w="25400">
                <a:solidFill>
                  <a:schemeClr val="accent4"/>
                </a:solidFill>
                <a:tailEnd type="triangle" w="med" len="lg"/>
              </a:ln>
            </p:spPr>
            <p:style>
              <a:lnRef idx="1">
                <a:schemeClr val="accent4"/>
              </a:lnRef>
              <a:fillRef idx="0">
                <a:schemeClr val="accent4"/>
              </a:fillRef>
              <a:effectRef idx="0">
                <a:schemeClr val="accent4"/>
              </a:effectRef>
              <a:fontRef idx="minor">
                <a:schemeClr val="tx1"/>
              </a:fontRef>
            </p:style>
          </p:cxnSp>
          <p:cxnSp>
            <p:nvCxnSpPr>
              <p:cNvPr id="1069" name="直接箭头连接符 1068">
                <a:extLst>
                  <a:ext uri="{FF2B5EF4-FFF2-40B4-BE49-F238E27FC236}">
                    <a16:creationId xmlns:a16="http://schemas.microsoft.com/office/drawing/2014/main" id="{3C754931-3E86-7242-4D1E-92655B0192CB}"/>
                  </a:ext>
                </a:extLst>
              </p:cNvPr>
              <p:cNvCxnSpPr>
                <a:cxnSpLocks/>
              </p:cNvCxnSpPr>
              <p:nvPr/>
            </p:nvCxnSpPr>
            <p:spPr>
              <a:xfrm flipV="1">
                <a:off x="1263829" y="641818"/>
                <a:ext cx="284726" cy="101851"/>
              </a:xfrm>
              <a:prstGeom prst="straightConnector1">
                <a:avLst/>
              </a:prstGeom>
              <a:ln w="25400">
                <a:solidFill>
                  <a:schemeClr val="accent4"/>
                </a:solidFill>
                <a:tailEnd type="triangle" w="med" len="lg"/>
              </a:ln>
            </p:spPr>
            <p:style>
              <a:lnRef idx="1">
                <a:schemeClr val="accent4"/>
              </a:lnRef>
              <a:fillRef idx="0">
                <a:schemeClr val="accent4"/>
              </a:fillRef>
              <a:effectRef idx="0">
                <a:schemeClr val="accent4"/>
              </a:effectRef>
              <a:fontRef idx="minor">
                <a:schemeClr val="tx1"/>
              </a:fontRef>
            </p:style>
          </p:cxnSp>
          <p:cxnSp>
            <p:nvCxnSpPr>
              <p:cNvPr id="1070" name="直接箭头连接符 1069">
                <a:extLst>
                  <a:ext uri="{FF2B5EF4-FFF2-40B4-BE49-F238E27FC236}">
                    <a16:creationId xmlns:a16="http://schemas.microsoft.com/office/drawing/2014/main" id="{AD19E5F8-73AD-3840-9F35-CA6D3D24513E}"/>
                  </a:ext>
                </a:extLst>
              </p:cNvPr>
              <p:cNvCxnSpPr>
                <a:cxnSpLocks/>
              </p:cNvCxnSpPr>
              <p:nvPr/>
            </p:nvCxnSpPr>
            <p:spPr>
              <a:xfrm rot="18000000" flipV="1">
                <a:off x="614470" y="211473"/>
                <a:ext cx="175795" cy="210567"/>
              </a:xfrm>
              <a:prstGeom prst="straightConnector1">
                <a:avLst/>
              </a:prstGeom>
              <a:ln w="25400">
                <a:solidFill>
                  <a:schemeClr val="accent4"/>
                </a:solidFill>
                <a:tailEnd type="triangle" w="med" len="lg"/>
              </a:ln>
            </p:spPr>
            <p:style>
              <a:lnRef idx="1">
                <a:schemeClr val="accent4"/>
              </a:lnRef>
              <a:fillRef idx="0">
                <a:schemeClr val="accent4"/>
              </a:fillRef>
              <a:effectRef idx="0">
                <a:schemeClr val="accent4"/>
              </a:effectRef>
              <a:fontRef idx="minor">
                <a:schemeClr val="tx1"/>
              </a:fontRef>
            </p:style>
          </p:cxnSp>
          <p:cxnSp>
            <p:nvCxnSpPr>
              <p:cNvPr id="1071" name="直接箭头连接符 1070">
                <a:extLst>
                  <a:ext uri="{FF2B5EF4-FFF2-40B4-BE49-F238E27FC236}">
                    <a16:creationId xmlns:a16="http://schemas.microsoft.com/office/drawing/2014/main" id="{001D2A4E-2CEB-ED53-50BD-6E90E861F354}"/>
                  </a:ext>
                </a:extLst>
              </p:cNvPr>
              <p:cNvCxnSpPr>
                <a:cxnSpLocks/>
              </p:cNvCxnSpPr>
              <p:nvPr/>
            </p:nvCxnSpPr>
            <p:spPr>
              <a:xfrm flipH="1" flipV="1">
                <a:off x="611225" y="432995"/>
                <a:ext cx="146605" cy="232787"/>
              </a:xfrm>
              <a:prstGeom prst="straightConnector1">
                <a:avLst/>
              </a:prstGeom>
              <a:ln w="25400">
                <a:solidFill>
                  <a:schemeClr val="accent4"/>
                </a:solidFill>
                <a:tailEnd type="triangle" w="med" len="lg"/>
              </a:ln>
            </p:spPr>
            <p:style>
              <a:lnRef idx="1">
                <a:schemeClr val="accent4"/>
              </a:lnRef>
              <a:fillRef idx="0">
                <a:schemeClr val="accent4"/>
              </a:fillRef>
              <a:effectRef idx="0">
                <a:schemeClr val="accent4"/>
              </a:effectRef>
              <a:fontRef idx="minor">
                <a:schemeClr val="tx1"/>
              </a:fontRef>
            </p:style>
          </p:cxnSp>
          <p:cxnSp>
            <p:nvCxnSpPr>
              <p:cNvPr id="1072" name="直接箭头连接符 1071">
                <a:extLst>
                  <a:ext uri="{FF2B5EF4-FFF2-40B4-BE49-F238E27FC236}">
                    <a16:creationId xmlns:a16="http://schemas.microsoft.com/office/drawing/2014/main" id="{C9BA2928-AD23-378C-89CD-6B220EBCFF36}"/>
                  </a:ext>
                </a:extLst>
              </p:cNvPr>
              <p:cNvCxnSpPr>
                <a:cxnSpLocks/>
              </p:cNvCxnSpPr>
              <p:nvPr/>
            </p:nvCxnSpPr>
            <p:spPr>
              <a:xfrm flipH="1" flipV="1">
                <a:off x="893226" y="496875"/>
                <a:ext cx="86648" cy="276212"/>
              </a:xfrm>
              <a:prstGeom prst="straightConnector1">
                <a:avLst/>
              </a:prstGeom>
              <a:ln w="25400">
                <a:solidFill>
                  <a:schemeClr val="accent4"/>
                </a:solidFill>
                <a:tailEnd type="triangle" w="med" len="lg"/>
              </a:ln>
            </p:spPr>
            <p:style>
              <a:lnRef idx="1">
                <a:schemeClr val="accent4"/>
              </a:lnRef>
              <a:fillRef idx="0">
                <a:schemeClr val="accent4"/>
              </a:fillRef>
              <a:effectRef idx="0">
                <a:schemeClr val="accent4"/>
              </a:effectRef>
              <a:fontRef idx="minor">
                <a:schemeClr val="tx1"/>
              </a:fontRef>
            </p:style>
          </p:cxnSp>
        </p:grpSp>
        <p:cxnSp>
          <p:nvCxnSpPr>
            <p:cNvPr id="1063" name="直接连接符 1062">
              <a:extLst>
                <a:ext uri="{FF2B5EF4-FFF2-40B4-BE49-F238E27FC236}">
                  <a16:creationId xmlns:a16="http://schemas.microsoft.com/office/drawing/2014/main" id="{A39AEE84-3AD1-7D8B-9EA9-B7E43F172360}"/>
                </a:ext>
              </a:extLst>
            </p:cNvPr>
            <p:cNvCxnSpPr/>
            <p:nvPr/>
          </p:nvCxnSpPr>
          <p:spPr>
            <a:xfrm flipH="1">
              <a:off x="5902785" y="371009"/>
              <a:ext cx="21771" cy="473528"/>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64" name="箭头: 左弧形 1063">
              <a:extLst>
                <a:ext uri="{FF2B5EF4-FFF2-40B4-BE49-F238E27FC236}">
                  <a16:creationId xmlns:a16="http://schemas.microsoft.com/office/drawing/2014/main" id="{55A31261-282E-AD5D-45B1-9727A725AEB1}"/>
                </a:ext>
              </a:extLst>
            </p:cNvPr>
            <p:cNvSpPr/>
            <p:nvPr/>
          </p:nvSpPr>
          <p:spPr>
            <a:xfrm rot="360996">
              <a:off x="5744661" y="178972"/>
              <a:ext cx="371019" cy="409045"/>
            </a:xfrm>
            <a:prstGeom prst="curvedRightArrow">
              <a:avLst>
                <a:gd name="adj1" fmla="val 25000"/>
                <a:gd name="adj2" fmla="val 51500"/>
                <a:gd name="adj3" fmla="val 25000"/>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1073" name="图片 1072">
            <a:extLst>
              <a:ext uri="{FF2B5EF4-FFF2-40B4-BE49-F238E27FC236}">
                <a16:creationId xmlns:a16="http://schemas.microsoft.com/office/drawing/2014/main" id="{D9A713A5-A4F4-C809-59EB-CAF181E53F5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74279" y="4041425"/>
            <a:ext cx="1582668" cy="1759394"/>
          </a:xfrm>
          <a:prstGeom prst="rect">
            <a:avLst/>
          </a:prstGeom>
        </p:spPr>
      </p:pic>
      <p:sp>
        <p:nvSpPr>
          <p:cNvPr id="1074" name="文本框 1073">
            <a:extLst>
              <a:ext uri="{FF2B5EF4-FFF2-40B4-BE49-F238E27FC236}">
                <a16:creationId xmlns:a16="http://schemas.microsoft.com/office/drawing/2014/main" id="{04F236D0-5D7C-FDF2-7121-298C22273B17}"/>
              </a:ext>
            </a:extLst>
          </p:cNvPr>
          <p:cNvSpPr txBox="1"/>
          <p:nvPr/>
        </p:nvSpPr>
        <p:spPr>
          <a:xfrm>
            <a:off x="6185521" y="5817765"/>
            <a:ext cx="5531568" cy="728982"/>
          </a:xfrm>
          <a:prstGeom prst="rect">
            <a:avLst/>
          </a:prstGeom>
          <a:noFill/>
        </p:spPr>
        <p:txBody>
          <a:bodyPr wrap="square">
            <a:spAutoFit/>
          </a:bodyPr>
          <a:lstStyle>
            <a:defPPr>
              <a:defRPr lang="zh-CN"/>
            </a:defPPr>
            <a:lvl1pPr algn="ctr">
              <a:lnSpc>
                <a:spcPct val="120000"/>
              </a:lnSpc>
              <a:buClr>
                <a:srgbClr val="C00000"/>
              </a:buClr>
              <a:defRPr b="1">
                <a:solidFill>
                  <a:srgbClr val="203864"/>
                </a:solidFill>
                <a:latin typeface="微软雅黑" panose="020B0503020204020204" pitchFamily="34" charset="-122"/>
                <a:ea typeface="微软雅黑" panose="020B0503020204020204" pitchFamily="34" charset="-122"/>
              </a:defRPr>
            </a:lvl1pPr>
          </a:lstStyle>
          <a:p>
            <a:r>
              <a:rPr lang="zh-CN" altLang="en-US" dirty="0"/>
              <a:t>基于</a:t>
            </a:r>
            <a:r>
              <a:rPr lang="en-US" altLang="zh-CN" dirty="0"/>
              <a:t>offset</a:t>
            </a:r>
            <a:r>
              <a:rPr lang="zh-CN" altLang="en-US" dirty="0"/>
              <a:t>方法生成实体网格</a:t>
            </a:r>
            <a:endParaRPr lang="en-US" altLang="zh-CN" dirty="0"/>
          </a:p>
          <a:p>
            <a:r>
              <a:rPr lang="zh-CN" altLang="en-US" dirty="0"/>
              <a:t>（通过定义特殊的结构化网格，简化投影点的计算）</a:t>
            </a:r>
          </a:p>
        </p:txBody>
      </p:sp>
      <p:grpSp>
        <p:nvGrpSpPr>
          <p:cNvPr id="1180" name="组合 1179">
            <a:extLst>
              <a:ext uri="{FF2B5EF4-FFF2-40B4-BE49-F238E27FC236}">
                <a16:creationId xmlns:a16="http://schemas.microsoft.com/office/drawing/2014/main" id="{F9321218-3111-475A-8B85-B183272A675F}"/>
              </a:ext>
            </a:extLst>
          </p:cNvPr>
          <p:cNvGrpSpPr/>
          <p:nvPr/>
        </p:nvGrpSpPr>
        <p:grpSpPr>
          <a:xfrm>
            <a:off x="882676" y="1214191"/>
            <a:ext cx="2563951" cy="2852950"/>
            <a:chOff x="882676" y="1214191"/>
            <a:chExt cx="2563951" cy="2852950"/>
          </a:xfrm>
        </p:grpSpPr>
        <p:sp>
          <p:nvSpPr>
            <p:cNvPr id="1075" name="文本框 1074">
              <a:extLst>
                <a:ext uri="{FF2B5EF4-FFF2-40B4-BE49-F238E27FC236}">
                  <a16:creationId xmlns:a16="http://schemas.microsoft.com/office/drawing/2014/main" id="{A7CB909D-2878-B561-12AC-0B14BDA218A3}"/>
                </a:ext>
              </a:extLst>
            </p:cNvPr>
            <p:cNvSpPr txBox="1"/>
            <p:nvPr/>
          </p:nvSpPr>
          <p:spPr>
            <a:xfrm>
              <a:off x="912366" y="3728587"/>
              <a:ext cx="2359327" cy="338554"/>
            </a:xfrm>
            <a:prstGeom prst="rect">
              <a:avLst/>
            </a:prstGeom>
            <a:noFill/>
          </p:spPr>
          <p:txBody>
            <a:bodyPr wrap="square">
              <a:spAutoFit/>
            </a:bodyPr>
            <a:lstStyle/>
            <a:p>
              <a:pPr>
                <a:buClr>
                  <a:srgbClr val="C00000"/>
                </a:buClr>
                <a:defRPr/>
              </a:pPr>
              <a:r>
                <a:rPr lang="zh-CN" altLang="en-US" sz="1600" b="1" dirty="0">
                  <a:solidFill>
                    <a:srgbClr val="203864"/>
                  </a:solidFill>
                  <a:latin typeface="微软雅黑" panose="020B0503020204020204" pitchFamily="34" charset="-122"/>
                  <a:ea typeface="微软雅黑" panose="020B0503020204020204" pitchFamily="34" charset="-122"/>
                </a:rPr>
                <a:t>薄壁结构采用</a:t>
              </a:r>
              <a:r>
                <a:rPr lang="zh-CN" altLang="en-US" sz="1600" b="1" dirty="0">
                  <a:solidFill>
                    <a:srgbClr val="C00000"/>
                  </a:solidFill>
                  <a:latin typeface="微软雅黑" panose="020B0503020204020204" pitchFamily="34" charset="-122"/>
                  <a:ea typeface="微软雅黑" panose="020B0503020204020204" pitchFamily="34" charset="-122"/>
                </a:rPr>
                <a:t>实体建模</a:t>
              </a:r>
            </a:p>
          </p:txBody>
        </p:sp>
        <p:grpSp>
          <p:nvGrpSpPr>
            <p:cNvPr id="1140" name="组合 1139">
              <a:extLst>
                <a:ext uri="{FF2B5EF4-FFF2-40B4-BE49-F238E27FC236}">
                  <a16:creationId xmlns:a16="http://schemas.microsoft.com/office/drawing/2014/main" id="{63D9AFC9-5149-F45B-4CAA-29CF321835EF}"/>
                </a:ext>
              </a:extLst>
            </p:cNvPr>
            <p:cNvGrpSpPr>
              <a:grpSpLocks noChangeAspect="1"/>
            </p:cNvGrpSpPr>
            <p:nvPr/>
          </p:nvGrpSpPr>
          <p:grpSpPr>
            <a:xfrm>
              <a:off x="882676" y="1214191"/>
              <a:ext cx="2563951" cy="2457642"/>
              <a:chOff x="1080742" y="899432"/>
              <a:chExt cx="4063946" cy="3895444"/>
            </a:xfrm>
          </p:grpSpPr>
          <p:grpSp>
            <p:nvGrpSpPr>
              <p:cNvPr id="1141" name="组合 1140">
                <a:extLst>
                  <a:ext uri="{FF2B5EF4-FFF2-40B4-BE49-F238E27FC236}">
                    <a16:creationId xmlns:a16="http://schemas.microsoft.com/office/drawing/2014/main" id="{2FCDCE8E-69B8-F89E-3707-83325894EA07}"/>
                  </a:ext>
                </a:extLst>
              </p:cNvPr>
              <p:cNvGrpSpPr>
                <a:grpSpLocks noChangeAspect="1"/>
              </p:cNvGrpSpPr>
              <p:nvPr/>
            </p:nvGrpSpPr>
            <p:grpSpPr>
              <a:xfrm>
                <a:off x="1080742" y="899432"/>
                <a:ext cx="4063946" cy="3895444"/>
                <a:chOff x="6863583" y="1150363"/>
                <a:chExt cx="2443126" cy="2341828"/>
              </a:xfrm>
            </p:grpSpPr>
            <mc:AlternateContent xmlns:mc="http://schemas.openxmlformats.org/markup-compatibility/2006" xmlns:a14="http://schemas.microsoft.com/office/drawing/2010/main">
              <mc:Choice Requires="a14">
                <p:sp>
                  <p:nvSpPr>
                    <p:cNvPr id="1143" name="文本框 1142">
                      <a:extLst>
                        <a:ext uri="{FF2B5EF4-FFF2-40B4-BE49-F238E27FC236}">
                          <a16:creationId xmlns:a16="http://schemas.microsoft.com/office/drawing/2014/main" id="{BF0B1951-76E2-F26C-066D-0761DAD8AFDB}"/>
                        </a:ext>
                      </a:extLst>
                    </p:cNvPr>
                    <p:cNvSpPr txBox="1"/>
                    <p:nvPr/>
                  </p:nvSpPr>
                  <p:spPr>
                    <a:xfrm>
                      <a:off x="8974971" y="1830400"/>
                      <a:ext cx="331738" cy="322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𝒮</m:t>
                            </m:r>
                          </m:oMath>
                        </m:oMathPara>
                      </a14:m>
                      <a:endParaRPr lang="zh-CN" altLang="en-US" sz="1600" dirty="0"/>
                    </a:p>
                  </p:txBody>
                </p:sp>
              </mc:Choice>
              <mc:Fallback xmlns="">
                <p:sp>
                  <p:nvSpPr>
                    <p:cNvPr id="1143" name="文本框 1142">
                      <a:extLst>
                        <a:ext uri="{FF2B5EF4-FFF2-40B4-BE49-F238E27FC236}">
                          <a16:creationId xmlns:a16="http://schemas.microsoft.com/office/drawing/2014/main" id="{BF0B1951-76E2-F26C-066D-0761DAD8AFDB}"/>
                        </a:ext>
                      </a:extLst>
                    </p:cNvPr>
                    <p:cNvSpPr txBox="1">
                      <a:spLocks noRot="1" noChangeAspect="1" noMove="1" noResize="1" noEditPoints="1" noAdjustHandles="1" noChangeArrowheads="1" noChangeShapeType="1" noTextEdit="1"/>
                    </p:cNvSpPr>
                    <p:nvPr/>
                  </p:nvSpPr>
                  <p:spPr>
                    <a:xfrm>
                      <a:off x="8974971" y="1830400"/>
                      <a:ext cx="331738" cy="322600"/>
                    </a:xfrm>
                    <a:prstGeom prst="rect">
                      <a:avLst/>
                    </a:prstGeom>
                    <a:blipFill>
                      <a:blip r:embed="rId21"/>
                      <a:stretch>
                        <a:fillRect/>
                      </a:stretch>
                    </a:blipFill>
                  </p:spPr>
                  <p:txBody>
                    <a:bodyPr/>
                    <a:lstStyle/>
                    <a:p>
                      <a:r>
                        <a:rPr lang="zh-CN" altLang="en-US">
                          <a:noFill/>
                        </a:rPr>
                        <a:t> </a:t>
                      </a:r>
                    </a:p>
                  </p:txBody>
                </p:sp>
              </mc:Fallback>
            </mc:AlternateContent>
            <p:grpSp>
              <p:nvGrpSpPr>
                <p:cNvPr id="1144" name="组合 1143">
                  <a:extLst>
                    <a:ext uri="{FF2B5EF4-FFF2-40B4-BE49-F238E27FC236}">
                      <a16:creationId xmlns:a16="http://schemas.microsoft.com/office/drawing/2014/main" id="{1B96F64E-9D10-81DF-5BC1-6F73441C9B73}"/>
                    </a:ext>
                  </a:extLst>
                </p:cNvPr>
                <p:cNvGrpSpPr/>
                <p:nvPr/>
              </p:nvGrpSpPr>
              <p:grpSpPr>
                <a:xfrm>
                  <a:off x="6863583" y="1150363"/>
                  <a:ext cx="2419474" cy="2341828"/>
                  <a:chOff x="5652484" y="1419472"/>
                  <a:chExt cx="2419474" cy="2341828"/>
                </a:xfrm>
              </p:grpSpPr>
              <p:grpSp>
                <p:nvGrpSpPr>
                  <p:cNvPr id="1164" name="组合 1163">
                    <a:extLst>
                      <a:ext uri="{FF2B5EF4-FFF2-40B4-BE49-F238E27FC236}">
                        <a16:creationId xmlns:a16="http://schemas.microsoft.com/office/drawing/2014/main" id="{52B53CBE-E26F-DB9F-DBCF-041244B1D2F8}"/>
                      </a:ext>
                    </a:extLst>
                  </p:cNvPr>
                  <p:cNvGrpSpPr/>
                  <p:nvPr/>
                </p:nvGrpSpPr>
                <p:grpSpPr>
                  <a:xfrm>
                    <a:off x="5652484" y="1492905"/>
                    <a:ext cx="2214596" cy="2268395"/>
                    <a:chOff x="2226233" y="859731"/>
                    <a:chExt cx="1927435" cy="2082436"/>
                  </a:xfrm>
                </p:grpSpPr>
                <p:grpSp>
                  <p:nvGrpSpPr>
                    <p:cNvPr id="1167" name="组合 1166">
                      <a:extLst>
                        <a:ext uri="{FF2B5EF4-FFF2-40B4-BE49-F238E27FC236}">
                          <a16:creationId xmlns:a16="http://schemas.microsoft.com/office/drawing/2014/main" id="{C4791D9D-1A86-7735-C7E1-4D236C9C9CF5}"/>
                        </a:ext>
                      </a:extLst>
                    </p:cNvPr>
                    <p:cNvGrpSpPr/>
                    <p:nvPr/>
                  </p:nvGrpSpPr>
                  <p:grpSpPr>
                    <a:xfrm>
                      <a:off x="2226233" y="859731"/>
                      <a:ext cx="1927435" cy="1956447"/>
                      <a:chOff x="1701591" y="828675"/>
                      <a:chExt cx="1927435" cy="1956447"/>
                    </a:xfrm>
                  </p:grpSpPr>
                  <p:cxnSp>
                    <p:nvCxnSpPr>
                      <p:cNvPr id="1169" name="直接箭头连接符 1168">
                        <a:extLst>
                          <a:ext uri="{FF2B5EF4-FFF2-40B4-BE49-F238E27FC236}">
                            <a16:creationId xmlns:a16="http://schemas.microsoft.com/office/drawing/2014/main" id="{B4918847-2E3F-8C1E-A7A6-D19DD16AD205}"/>
                          </a:ext>
                        </a:extLst>
                      </p:cNvPr>
                      <p:cNvCxnSpPr>
                        <a:cxnSpLocks/>
                      </p:cNvCxnSpPr>
                      <p:nvPr/>
                    </p:nvCxnSpPr>
                    <p:spPr>
                      <a:xfrm flipV="1">
                        <a:off x="2190750" y="828675"/>
                        <a:ext cx="0" cy="1438276"/>
                      </a:xfrm>
                      <a:prstGeom prst="straightConnector1">
                        <a:avLst/>
                      </a:prstGeom>
                      <a:ln w="1905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170" name="直接箭头连接符 1169">
                        <a:extLst>
                          <a:ext uri="{FF2B5EF4-FFF2-40B4-BE49-F238E27FC236}">
                            <a16:creationId xmlns:a16="http://schemas.microsoft.com/office/drawing/2014/main" id="{52322A32-488E-8DB6-3E68-B01AC2CBAAE0}"/>
                          </a:ext>
                        </a:extLst>
                      </p:cNvPr>
                      <p:cNvCxnSpPr>
                        <a:cxnSpLocks/>
                      </p:cNvCxnSpPr>
                      <p:nvPr/>
                    </p:nvCxnSpPr>
                    <p:spPr>
                      <a:xfrm flipH="1">
                        <a:off x="1701591" y="2265029"/>
                        <a:ext cx="489160" cy="520093"/>
                      </a:xfrm>
                      <a:prstGeom prst="straightConnector1">
                        <a:avLst/>
                      </a:prstGeom>
                      <a:ln w="1905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171" name="直接箭头连接符 1170">
                        <a:extLst>
                          <a:ext uri="{FF2B5EF4-FFF2-40B4-BE49-F238E27FC236}">
                            <a16:creationId xmlns:a16="http://schemas.microsoft.com/office/drawing/2014/main" id="{BA33482F-EC06-1208-59DF-4D755C0E7EB3}"/>
                          </a:ext>
                        </a:extLst>
                      </p:cNvPr>
                      <p:cNvCxnSpPr>
                        <a:cxnSpLocks/>
                      </p:cNvCxnSpPr>
                      <p:nvPr/>
                    </p:nvCxnSpPr>
                    <p:spPr>
                      <a:xfrm rot="5400000" flipV="1">
                        <a:off x="2909888" y="1546351"/>
                        <a:ext cx="0" cy="1438276"/>
                      </a:xfrm>
                      <a:prstGeom prst="straightConnector1">
                        <a:avLst/>
                      </a:prstGeom>
                      <a:ln w="1905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68" name="文本框 1167">
                          <a:extLst>
                            <a:ext uri="{FF2B5EF4-FFF2-40B4-BE49-F238E27FC236}">
                              <a16:creationId xmlns:a16="http://schemas.microsoft.com/office/drawing/2014/main" id="{6906C518-1E41-0104-3F5F-53CFF36E8A47}"/>
                            </a:ext>
                          </a:extLst>
                        </p:cNvPr>
                        <p:cNvSpPr txBox="1"/>
                        <p:nvPr/>
                      </p:nvSpPr>
                      <p:spPr>
                        <a:xfrm>
                          <a:off x="2243158" y="2646013"/>
                          <a:ext cx="429392" cy="2961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i="1">
                                        <a:latin typeface="Cambria Math" panose="02040503050406030204" pitchFamily="18" charset="0"/>
                                      </a:rPr>
                                      <m:t>1</m:t>
                                    </m:r>
                                  </m:sup>
                                </m:sSup>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1168" name="文本框 1167">
                          <a:extLst>
                            <a:ext uri="{FF2B5EF4-FFF2-40B4-BE49-F238E27FC236}">
                              <a16:creationId xmlns:a16="http://schemas.microsoft.com/office/drawing/2014/main" id="{6906C518-1E41-0104-3F5F-53CFF36E8A47}"/>
                            </a:ext>
                          </a:extLst>
                        </p:cNvPr>
                        <p:cNvSpPr txBox="1">
                          <a:spLocks noRot="1" noChangeAspect="1" noMove="1" noResize="1" noEditPoints="1" noAdjustHandles="1" noChangeArrowheads="1" noChangeShapeType="1" noTextEdit="1"/>
                        </p:cNvSpPr>
                        <p:nvPr/>
                      </p:nvSpPr>
                      <p:spPr>
                        <a:xfrm>
                          <a:off x="2243158" y="2646013"/>
                          <a:ext cx="429392" cy="296154"/>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65" name="文本框 1164">
                        <a:extLst>
                          <a:ext uri="{FF2B5EF4-FFF2-40B4-BE49-F238E27FC236}">
                            <a16:creationId xmlns:a16="http://schemas.microsoft.com/office/drawing/2014/main" id="{B387B965-0BB0-9B49-74FA-739A813232F1}"/>
                          </a:ext>
                        </a:extLst>
                      </p:cNvPr>
                      <p:cNvSpPr txBox="1"/>
                      <p:nvPr/>
                    </p:nvSpPr>
                    <p:spPr>
                      <a:xfrm>
                        <a:off x="7578592" y="3113559"/>
                        <a:ext cx="493366" cy="322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b="0" i="1" smtClean="0">
                                      <a:latin typeface="Cambria Math" panose="02040503050406030204" pitchFamily="18" charset="0"/>
                                    </a:rPr>
                                    <m:t>2</m:t>
                                  </m:r>
                                </m:sup>
                              </m:sSup>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1165" name="文本框 1164">
                        <a:extLst>
                          <a:ext uri="{FF2B5EF4-FFF2-40B4-BE49-F238E27FC236}">
                            <a16:creationId xmlns:a16="http://schemas.microsoft.com/office/drawing/2014/main" id="{B387B965-0BB0-9B49-74FA-739A813232F1}"/>
                          </a:ext>
                        </a:extLst>
                      </p:cNvPr>
                      <p:cNvSpPr txBox="1">
                        <a:spLocks noRot="1" noChangeAspect="1" noMove="1" noResize="1" noEditPoints="1" noAdjustHandles="1" noChangeArrowheads="1" noChangeShapeType="1" noTextEdit="1"/>
                      </p:cNvSpPr>
                      <p:nvPr/>
                    </p:nvSpPr>
                    <p:spPr>
                      <a:xfrm>
                        <a:off x="7578592" y="3113559"/>
                        <a:ext cx="493366" cy="32260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6" name="文本框 1165">
                        <a:extLst>
                          <a:ext uri="{FF2B5EF4-FFF2-40B4-BE49-F238E27FC236}">
                            <a16:creationId xmlns:a16="http://schemas.microsoft.com/office/drawing/2014/main" id="{F1EA64A0-D966-F40A-5D15-4E72CA7AEC0E}"/>
                          </a:ext>
                        </a:extLst>
                      </p:cNvPr>
                      <p:cNvSpPr txBox="1"/>
                      <p:nvPr/>
                    </p:nvSpPr>
                    <p:spPr>
                      <a:xfrm>
                        <a:off x="6175470" y="1419472"/>
                        <a:ext cx="493366" cy="322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b="0" i="1" smtClean="0">
                                      <a:latin typeface="Cambria Math" panose="02040503050406030204" pitchFamily="18" charset="0"/>
                                    </a:rPr>
                                    <m:t>3</m:t>
                                  </m:r>
                                </m:sup>
                              </m:sSup>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1166" name="文本框 1165">
                        <a:extLst>
                          <a:ext uri="{FF2B5EF4-FFF2-40B4-BE49-F238E27FC236}">
                            <a16:creationId xmlns:a16="http://schemas.microsoft.com/office/drawing/2014/main" id="{F1EA64A0-D966-F40A-5D15-4E72CA7AEC0E}"/>
                          </a:ext>
                        </a:extLst>
                      </p:cNvPr>
                      <p:cNvSpPr txBox="1">
                        <a:spLocks noRot="1" noChangeAspect="1" noMove="1" noResize="1" noEditPoints="1" noAdjustHandles="1" noChangeArrowheads="1" noChangeShapeType="1" noTextEdit="1"/>
                      </p:cNvSpPr>
                      <p:nvPr/>
                    </p:nvSpPr>
                    <p:spPr>
                      <a:xfrm>
                        <a:off x="6175470" y="1419472"/>
                        <a:ext cx="493366" cy="322600"/>
                      </a:xfrm>
                      <a:prstGeom prst="rect">
                        <a:avLst/>
                      </a:prstGeom>
                      <a:blipFill>
                        <a:blip r:embed="rId24"/>
                        <a:stretch>
                          <a:fillRect/>
                        </a:stretch>
                      </a:blipFill>
                    </p:spPr>
                    <p:txBody>
                      <a:bodyPr/>
                      <a:lstStyle/>
                      <a:p>
                        <a:r>
                          <a:rPr lang="zh-CN" altLang="en-US">
                            <a:noFill/>
                          </a:rPr>
                          <a:t> </a:t>
                        </a:r>
                      </a:p>
                    </p:txBody>
                  </p:sp>
                </mc:Fallback>
              </mc:AlternateContent>
            </p:grpSp>
            <p:grpSp>
              <p:nvGrpSpPr>
                <p:cNvPr id="1145" name="组合 1144">
                  <a:extLst>
                    <a:ext uri="{FF2B5EF4-FFF2-40B4-BE49-F238E27FC236}">
                      <a16:creationId xmlns:a16="http://schemas.microsoft.com/office/drawing/2014/main" id="{868DB68D-B399-5B43-A5B4-296216574C2D}"/>
                    </a:ext>
                  </a:extLst>
                </p:cNvPr>
                <p:cNvGrpSpPr/>
                <p:nvPr/>
              </p:nvGrpSpPr>
              <p:grpSpPr>
                <a:xfrm>
                  <a:off x="6974830" y="1652610"/>
                  <a:ext cx="2115866" cy="1398583"/>
                  <a:chOff x="169075" y="4719656"/>
                  <a:chExt cx="3968696" cy="2623300"/>
                </a:xfrm>
              </p:grpSpPr>
              <p:sp>
                <p:nvSpPr>
                  <p:cNvPr id="1151" name="任意多边形: 形状 1150">
                    <a:extLst>
                      <a:ext uri="{FF2B5EF4-FFF2-40B4-BE49-F238E27FC236}">
                        <a16:creationId xmlns:a16="http://schemas.microsoft.com/office/drawing/2014/main" id="{11866C78-1E5F-17B6-D9C3-BEF3210DF311}"/>
                      </a:ext>
                    </a:extLst>
                  </p:cNvPr>
                  <p:cNvSpPr/>
                  <p:nvPr/>
                </p:nvSpPr>
                <p:spPr>
                  <a:xfrm>
                    <a:off x="169531" y="4722617"/>
                    <a:ext cx="2320294" cy="1258997"/>
                  </a:xfrm>
                  <a:custGeom>
                    <a:avLst/>
                    <a:gdLst>
                      <a:gd name="connsiteX0" fmla="*/ 2274426 w 2320295"/>
                      <a:gd name="connsiteY0" fmla="*/ 0 h 1258996"/>
                      <a:gd name="connsiteX1" fmla="*/ 2285264 w 2320295"/>
                      <a:gd name="connsiteY1" fmla="*/ 440 h 1258996"/>
                      <a:gd name="connsiteX2" fmla="*/ 2320295 w 2320295"/>
                      <a:gd name="connsiteY2" fmla="*/ 306987 h 1258996"/>
                      <a:gd name="connsiteX3" fmla="*/ 2305780 w 2320295"/>
                      <a:gd name="connsiteY3" fmla="*/ 309165 h 1258996"/>
                      <a:gd name="connsiteX4" fmla="*/ 2106945 w 2320295"/>
                      <a:gd name="connsiteY4" fmla="*/ 331985 h 1258996"/>
                      <a:gd name="connsiteX5" fmla="*/ 1627520 w 2320295"/>
                      <a:gd name="connsiteY5" fmla="*/ 436760 h 1258996"/>
                      <a:gd name="connsiteX6" fmla="*/ 1179845 w 2320295"/>
                      <a:gd name="connsiteY6" fmla="*/ 582810 h 1258996"/>
                      <a:gd name="connsiteX7" fmla="*/ 811545 w 2320295"/>
                      <a:gd name="connsiteY7" fmla="*/ 757435 h 1258996"/>
                      <a:gd name="connsiteX8" fmla="*/ 519445 w 2320295"/>
                      <a:gd name="connsiteY8" fmla="*/ 919360 h 1258996"/>
                      <a:gd name="connsiteX9" fmla="*/ 205120 w 2320295"/>
                      <a:gd name="connsiteY9" fmla="*/ 1138435 h 1258996"/>
                      <a:gd name="connsiteX10" fmla="*/ 70952 w 2320295"/>
                      <a:gd name="connsiteY10" fmla="*/ 1230188 h 1258996"/>
                      <a:gd name="connsiteX11" fmla="*/ 34613 w 2320295"/>
                      <a:gd name="connsiteY11" fmla="*/ 1258996 h 1258996"/>
                      <a:gd name="connsiteX12" fmla="*/ 0 w 2320295"/>
                      <a:gd name="connsiteY12" fmla="*/ 956107 h 1258996"/>
                      <a:gd name="connsiteX13" fmla="*/ 99155 w 2320295"/>
                      <a:gd name="connsiteY13" fmla="*/ 879078 h 1258996"/>
                      <a:gd name="connsiteX14" fmla="*/ 335296 w 2320295"/>
                      <a:gd name="connsiteY14" fmla="*/ 709811 h 1258996"/>
                      <a:gd name="connsiteX15" fmla="*/ 824245 w 2320295"/>
                      <a:gd name="connsiteY15" fmla="*/ 430411 h 1258996"/>
                      <a:gd name="connsiteX16" fmla="*/ 1402095 w 2320295"/>
                      <a:gd name="connsiteY16" fmla="*/ 195461 h 1258996"/>
                      <a:gd name="connsiteX17" fmla="*/ 2052970 w 2320295"/>
                      <a:gd name="connsiteY17" fmla="*/ 36711 h 1258996"/>
                      <a:gd name="connsiteX18" fmla="*/ 2274426 w 2320295"/>
                      <a:gd name="connsiteY18" fmla="*/ 0 h 1258996"/>
                      <a:gd name="connsiteX0" fmla="*/ 2274426 w 2320295"/>
                      <a:gd name="connsiteY0" fmla="*/ 0 h 1258996"/>
                      <a:gd name="connsiteX1" fmla="*/ 2285264 w 2320295"/>
                      <a:gd name="connsiteY1" fmla="*/ 440 h 1258996"/>
                      <a:gd name="connsiteX2" fmla="*/ 2320295 w 2320295"/>
                      <a:gd name="connsiteY2" fmla="*/ 306987 h 1258996"/>
                      <a:gd name="connsiteX3" fmla="*/ 2305780 w 2320295"/>
                      <a:gd name="connsiteY3" fmla="*/ 309165 h 1258996"/>
                      <a:gd name="connsiteX4" fmla="*/ 2106945 w 2320295"/>
                      <a:gd name="connsiteY4" fmla="*/ 331985 h 1258996"/>
                      <a:gd name="connsiteX5" fmla="*/ 1627520 w 2320295"/>
                      <a:gd name="connsiteY5" fmla="*/ 436760 h 1258996"/>
                      <a:gd name="connsiteX6" fmla="*/ 1179845 w 2320295"/>
                      <a:gd name="connsiteY6" fmla="*/ 582810 h 1258996"/>
                      <a:gd name="connsiteX7" fmla="*/ 811545 w 2320295"/>
                      <a:gd name="connsiteY7" fmla="*/ 757435 h 1258996"/>
                      <a:gd name="connsiteX8" fmla="*/ 519445 w 2320295"/>
                      <a:gd name="connsiteY8" fmla="*/ 919360 h 1258996"/>
                      <a:gd name="connsiteX9" fmla="*/ 205120 w 2320295"/>
                      <a:gd name="connsiteY9" fmla="*/ 1138435 h 1258996"/>
                      <a:gd name="connsiteX10" fmla="*/ 70952 w 2320295"/>
                      <a:gd name="connsiteY10" fmla="*/ 1230188 h 1258996"/>
                      <a:gd name="connsiteX11" fmla="*/ 34613 w 2320295"/>
                      <a:gd name="connsiteY11" fmla="*/ 1258996 h 1258996"/>
                      <a:gd name="connsiteX12" fmla="*/ 0 w 2320295"/>
                      <a:gd name="connsiteY12" fmla="*/ 956107 h 1258996"/>
                      <a:gd name="connsiteX13" fmla="*/ 99155 w 2320295"/>
                      <a:gd name="connsiteY13" fmla="*/ 879078 h 1258996"/>
                      <a:gd name="connsiteX14" fmla="*/ 335296 w 2320295"/>
                      <a:gd name="connsiteY14" fmla="*/ 709811 h 1258996"/>
                      <a:gd name="connsiteX15" fmla="*/ 824245 w 2320295"/>
                      <a:gd name="connsiteY15" fmla="*/ 430411 h 1258996"/>
                      <a:gd name="connsiteX16" fmla="*/ 1402095 w 2320295"/>
                      <a:gd name="connsiteY16" fmla="*/ 195461 h 1258996"/>
                      <a:gd name="connsiteX17" fmla="*/ 1900570 w 2320295"/>
                      <a:gd name="connsiteY17" fmla="*/ 62905 h 1258996"/>
                      <a:gd name="connsiteX18" fmla="*/ 2274426 w 2320295"/>
                      <a:gd name="connsiteY18" fmla="*/ 0 h 1258996"/>
                      <a:gd name="connsiteX0" fmla="*/ 2274426 w 2320295"/>
                      <a:gd name="connsiteY0" fmla="*/ 0 h 1258996"/>
                      <a:gd name="connsiteX1" fmla="*/ 2285264 w 2320295"/>
                      <a:gd name="connsiteY1" fmla="*/ 440 h 1258996"/>
                      <a:gd name="connsiteX2" fmla="*/ 2320295 w 2320295"/>
                      <a:gd name="connsiteY2" fmla="*/ 306987 h 1258996"/>
                      <a:gd name="connsiteX3" fmla="*/ 2305780 w 2320295"/>
                      <a:gd name="connsiteY3" fmla="*/ 309165 h 1258996"/>
                      <a:gd name="connsiteX4" fmla="*/ 2106945 w 2320295"/>
                      <a:gd name="connsiteY4" fmla="*/ 331985 h 1258996"/>
                      <a:gd name="connsiteX5" fmla="*/ 1627520 w 2320295"/>
                      <a:gd name="connsiteY5" fmla="*/ 436760 h 1258996"/>
                      <a:gd name="connsiteX6" fmla="*/ 1179845 w 2320295"/>
                      <a:gd name="connsiteY6" fmla="*/ 582810 h 1258996"/>
                      <a:gd name="connsiteX7" fmla="*/ 811545 w 2320295"/>
                      <a:gd name="connsiteY7" fmla="*/ 757435 h 1258996"/>
                      <a:gd name="connsiteX8" fmla="*/ 519445 w 2320295"/>
                      <a:gd name="connsiteY8" fmla="*/ 919360 h 1258996"/>
                      <a:gd name="connsiteX9" fmla="*/ 205120 w 2320295"/>
                      <a:gd name="connsiteY9" fmla="*/ 1138435 h 1258996"/>
                      <a:gd name="connsiteX10" fmla="*/ 78096 w 2320295"/>
                      <a:gd name="connsiteY10" fmla="*/ 1230188 h 1258996"/>
                      <a:gd name="connsiteX11" fmla="*/ 34613 w 2320295"/>
                      <a:gd name="connsiteY11" fmla="*/ 1258996 h 1258996"/>
                      <a:gd name="connsiteX12" fmla="*/ 0 w 2320295"/>
                      <a:gd name="connsiteY12" fmla="*/ 956107 h 1258996"/>
                      <a:gd name="connsiteX13" fmla="*/ 99155 w 2320295"/>
                      <a:gd name="connsiteY13" fmla="*/ 879078 h 1258996"/>
                      <a:gd name="connsiteX14" fmla="*/ 335296 w 2320295"/>
                      <a:gd name="connsiteY14" fmla="*/ 709811 h 1258996"/>
                      <a:gd name="connsiteX15" fmla="*/ 824245 w 2320295"/>
                      <a:gd name="connsiteY15" fmla="*/ 430411 h 1258996"/>
                      <a:gd name="connsiteX16" fmla="*/ 1402095 w 2320295"/>
                      <a:gd name="connsiteY16" fmla="*/ 195461 h 1258996"/>
                      <a:gd name="connsiteX17" fmla="*/ 1900570 w 2320295"/>
                      <a:gd name="connsiteY17" fmla="*/ 62905 h 1258996"/>
                      <a:gd name="connsiteX18" fmla="*/ 2274426 w 2320295"/>
                      <a:gd name="connsiteY18" fmla="*/ 0 h 12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20295" h="1258996">
                        <a:moveTo>
                          <a:pt x="2274426" y="0"/>
                        </a:moveTo>
                        <a:lnTo>
                          <a:pt x="2285264" y="440"/>
                        </a:lnTo>
                        <a:lnTo>
                          <a:pt x="2320295" y="306987"/>
                        </a:lnTo>
                        <a:lnTo>
                          <a:pt x="2305780" y="309165"/>
                        </a:lnTo>
                        <a:cubicBezTo>
                          <a:pt x="2245587" y="314920"/>
                          <a:pt x="2174679" y="318227"/>
                          <a:pt x="2106945" y="331985"/>
                        </a:cubicBezTo>
                        <a:cubicBezTo>
                          <a:pt x="1971478" y="359502"/>
                          <a:pt x="1782037" y="394956"/>
                          <a:pt x="1627520" y="436760"/>
                        </a:cubicBezTo>
                        <a:cubicBezTo>
                          <a:pt x="1473003" y="478564"/>
                          <a:pt x="1315841" y="529364"/>
                          <a:pt x="1179845" y="582810"/>
                        </a:cubicBezTo>
                        <a:cubicBezTo>
                          <a:pt x="1043849" y="636256"/>
                          <a:pt x="921612" y="701343"/>
                          <a:pt x="811545" y="757435"/>
                        </a:cubicBezTo>
                        <a:cubicBezTo>
                          <a:pt x="701478" y="813527"/>
                          <a:pt x="620516" y="855860"/>
                          <a:pt x="519445" y="919360"/>
                        </a:cubicBezTo>
                        <a:cubicBezTo>
                          <a:pt x="418374" y="982860"/>
                          <a:pt x="278678" y="1086630"/>
                          <a:pt x="205120" y="1138435"/>
                        </a:cubicBezTo>
                        <a:cubicBezTo>
                          <a:pt x="131562" y="1190240"/>
                          <a:pt x="131599" y="1191121"/>
                          <a:pt x="78096" y="1230188"/>
                        </a:cubicBezTo>
                        <a:lnTo>
                          <a:pt x="34613" y="1258996"/>
                        </a:lnTo>
                        <a:lnTo>
                          <a:pt x="0" y="956107"/>
                        </a:lnTo>
                        <a:lnTo>
                          <a:pt x="99155" y="879078"/>
                        </a:lnTo>
                        <a:cubicBezTo>
                          <a:pt x="175620" y="820010"/>
                          <a:pt x="260419" y="756378"/>
                          <a:pt x="335296" y="709811"/>
                        </a:cubicBezTo>
                        <a:cubicBezTo>
                          <a:pt x="485050" y="616678"/>
                          <a:pt x="650679" y="516665"/>
                          <a:pt x="824245" y="430411"/>
                        </a:cubicBezTo>
                        <a:cubicBezTo>
                          <a:pt x="997811" y="344157"/>
                          <a:pt x="1202070" y="264782"/>
                          <a:pt x="1402095" y="195461"/>
                        </a:cubicBezTo>
                        <a:cubicBezTo>
                          <a:pt x="1602120" y="126140"/>
                          <a:pt x="1749228" y="102064"/>
                          <a:pt x="1900570" y="62905"/>
                        </a:cubicBezTo>
                        <a:cubicBezTo>
                          <a:pt x="1976241" y="43326"/>
                          <a:pt x="2206693" y="3242"/>
                          <a:pt x="2274426" y="0"/>
                        </a:cubicBezTo>
                        <a:close/>
                      </a:path>
                    </a:pathLst>
                  </a:custGeom>
                  <a:pattFill prst="horzBrick">
                    <a:fgClr>
                      <a:srgbClr val="C00000"/>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p>
                </p:txBody>
              </p:sp>
              <p:cxnSp>
                <p:nvCxnSpPr>
                  <p:cNvPr id="1152" name="直接连接符 1151">
                    <a:extLst>
                      <a:ext uri="{FF2B5EF4-FFF2-40B4-BE49-F238E27FC236}">
                        <a16:creationId xmlns:a16="http://schemas.microsoft.com/office/drawing/2014/main" id="{5EEA409E-A1F1-5341-372C-06B81740E6E6}"/>
                      </a:ext>
                    </a:extLst>
                  </p:cNvPr>
                  <p:cNvCxnSpPr>
                    <a:cxnSpLocks/>
                  </p:cNvCxnSpPr>
                  <p:nvPr/>
                </p:nvCxnSpPr>
                <p:spPr>
                  <a:xfrm>
                    <a:off x="2454176" y="4719656"/>
                    <a:ext cx="38199" cy="312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3" name="直接箭头连接符 1152">
                    <a:extLst>
                      <a:ext uri="{FF2B5EF4-FFF2-40B4-BE49-F238E27FC236}">
                        <a16:creationId xmlns:a16="http://schemas.microsoft.com/office/drawing/2014/main" id="{4DD8742B-83E3-3FC8-B08E-24273CCC3451}"/>
                      </a:ext>
                    </a:extLst>
                  </p:cNvPr>
                  <p:cNvCxnSpPr>
                    <a:cxnSpLocks/>
                  </p:cNvCxnSpPr>
                  <p:nvPr/>
                </p:nvCxnSpPr>
                <p:spPr>
                  <a:xfrm>
                    <a:off x="4066121" y="5846191"/>
                    <a:ext cx="0" cy="314325"/>
                  </a:xfrm>
                  <a:prstGeom prst="straightConnector1">
                    <a:avLst/>
                  </a:prstGeom>
                  <a:ln w="63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54" name="直接连接符 1153">
                    <a:extLst>
                      <a:ext uri="{FF2B5EF4-FFF2-40B4-BE49-F238E27FC236}">
                        <a16:creationId xmlns:a16="http://schemas.microsoft.com/office/drawing/2014/main" id="{C3D347EE-9208-F09D-02BA-FC6C16F12793}"/>
                      </a:ext>
                    </a:extLst>
                  </p:cNvPr>
                  <p:cNvCxnSpPr>
                    <a:cxnSpLocks/>
                  </p:cNvCxnSpPr>
                  <p:nvPr/>
                </p:nvCxnSpPr>
                <p:spPr>
                  <a:xfrm>
                    <a:off x="3964118" y="5846191"/>
                    <a:ext cx="17365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5" name="直接连接符 1154">
                    <a:extLst>
                      <a:ext uri="{FF2B5EF4-FFF2-40B4-BE49-F238E27FC236}">
                        <a16:creationId xmlns:a16="http://schemas.microsoft.com/office/drawing/2014/main" id="{95D00035-7F23-2E46-DD30-E9C6E05C3448}"/>
                      </a:ext>
                    </a:extLst>
                  </p:cNvPr>
                  <p:cNvCxnSpPr>
                    <a:cxnSpLocks/>
                  </p:cNvCxnSpPr>
                  <p:nvPr/>
                </p:nvCxnSpPr>
                <p:spPr>
                  <a:xfrm flipV="1">
                    <a:off x="3987930" y="6160516"/>
                    <a:ext cx="149841"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56" name="任意多边形: 形状 1155">
                    <a:extLst>
                      <a:ext uri="{FF2B5EF4-FFF2-40B4-BE49-F238E27FC236}">
                        <a16:creationId xmlns:a16="http://schemas.microsoft.com/office/drawing/2014/main" id="{63BED971-E8EA-D6C4-C9A3-C48EFB903517}"/>
                      </a:ext>
                    </a:extLst>
                  </p:cNvPr>
                  <p:cNvSpPr/>
                  <p:nvPr/>
                </p:nvSpPr>
                <p:spPr>
                  <a:xfrm>
                    <a:off x="205136" y="5024595"/>
                    <a:ext cx="3786678" cy="2085017"/>
                  </a:xfrm>
                  <a:custGeom>
                    <a:avLst/>
                    <a:gdLst>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23366 w 3762955"/>
                      <a:gd name="connsiteY5" fmla="*/ 1073677 h 2072317"/>
                      <a:gd name="connsiteX6" fmla="*/ 3762955 w 3762955"/>
                      <a:gd name="connsiteY6" fmla="*/ 1122331 h 2072317"/>
                      <a:gd name="connsiteX7" fmla="*/ 3762955 w 3762955"/>
                      <a:gd name="connsiteY7" fmla="*/ 1136580 h 2072317"/>
                      <a:gd name="connsiteX8" fmla="*/ 3735123 w 3762955"/>
                      <a:gd name="connsiteY8" fmla="*/ 1136330 h 2072317"/>
                      <a:gd name="connsiteX9" fmla="*/ 3567691 w 3762955"/>
                      <a:gd name="connsiteY9" fmla="*/ 1150952 h 2072317"/>
                      <a:gd name="connsiteX10" fmla="*/ 3043816 w 3762955"/>
                      <a:gd name="connsiteY10" fmla="*/ 1260490 h 2072317"/>
                      <a:gd name="connsiteX11" fmla="*/ 2427073 w 3762955"/>
                      <a:gd name="connsiteY11" fmla="*/ 1498615 h 2072317"/>
                      <a:gd name="connsiteX12" fmla="*/ 1822235 w 3762955"/>
                      <a:gd name="connsiteY12" fmla="*/ 1831988 h 2072317"/>
                      <a:gd name="connsiteX13" fmla="*/ 1553897 w 3762955"/>
                      <a:gd name="connsiteY13" fmla="*/ 2019235 h 2072317"/>
                      <a:gd name="connsiteX14" fmla="*/ 1486706 w 3762955"/>
                      <a:gd name="connsiteY14" fmla="*/ 2072317 h 2072317"/>
                      <a:gd name="connsiteX15" fmla="*/ 1476036 w 3762955"/>
                      <a:gd name="connsiteY15" fmla="*/ 2056238 h 2072317"/>
                      <a:gd name="connsiteX16" fmla="*/ 1437266 w 3762955"/>
                      <a:gd name="connsiteY16" fmla="*/ 2009431 h 2072317"/>
                      <a:gd name="connsiteX17" fmla="*/ 1107066 w 3762955"/>
                      <a:gd name="connsiteY17" fmla="*/ 1660181 h 2072317"/>
                      <a:gd name="connsiteX18" fmla="*/ 707016 w 3762955"/>
                      <a:gd name="connsiteY18" fmla="*/ 1320456 h 2072317"/>
                      <a:gd name="connsiteX19" fmla="*/ 348241 w 3762955"/>
                      <a:gd name="connsiteY19" fmla="*/ 1095031 h 2072317"/>
                      <a:gd name="connsiteX20" fmla="*/ 18041 w 3762955"/>
                      <a:gd name="connsiteY20" fmla="*/ 955331 h 2072317"/>
                      <a:gd name="connsiteX21" fmla="*/ 0 w 3762955"/>
                      <a:gd name="connsiteY21" fmla="*/ 942296 h 2072317"/>
                      <a:gd name="connsiteX22" fmla="*/ 142555 w 3762955"/>
                      <a:gd name="connsiteY22" fmla="*/ 827921 h 2072317"/>
                      <a:gd name="connsiteX23" fmla="*/ 1480789 w 3762955"/>
                      <a:gd name="connsiteY23" fmla="*/ 167352 h 2072317"/>
                      <a:gd name="connsiteX24" fmla="*/ 2234966 w 3762955"/>
                      <a:gd name="connsiteY24" fmla="*/ 2843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23366 w 3762955"/>
                      <a:gd name="connsiteY5" fmla="*/ 1073677 h 2072317"/>
                      <a:gd name="connsiteX6" fmla="*/ 3762955 w 3762955"/>
                      <a:gd name="connsiteY6" fmla="*/ 1122331 h 2072317"/>
                      <a:gd name="connsiteX7" fmla="*/ 3762955 w 3762955"/>
                      <a:gd name="connsiteY7" fmla="*/ 1136580 h 2072317"/>
                      <a:gd name="connsiteX8" fmla="*/ 3735123 w 3762955"/>
                      <a:gd name="connsiteY8" fmla="*/ 1136330 h 2072317"/>
                      <a:gd name="connsiteX9" fmla="*/ 3567691 w 3762955"/>
                      <a:gd name="connsiteY9" fmla="*/ 1150952 h 2072317"/>
                      <a:gd name="connsiteX10" fmla="*/ 3043816 w 3762955"/>
                      <a:gd name="connsiteY10" fmla="*/ 1260490 h 2072317"/>
                      <a:gd name="connsiteX11" fmla="*/ 2427073 w 3762955"/>
                      <a:gd name="connsiteY11" fmla="*/ 1498615 h 2072317"/>
                      <a:gd name="connsiteX12" fmla="*/ 1822235 w 3762955"/>
                      <a:gd name="connsiteY12" fmla="*/ 1831988 h 2072317"/>
                      <a:gd name="connsiteX13" fmla="*/ 1553897 w 3762955"/>
                      <a:gd name="connsiteY13" fmla="*/ 2019235 h 2072317"/>
                      <a:gd name="connsiteX14" fmla="*/ 1486706 w 3762955"/>
                      <a:gd name="connsiteY14" fmla="*/ 2072317 h 2072317"/>
                      <a:gd name="connsiteX15" fmla="*/ 1476036 w 3762955"/>
                      <a:gd name="connsiteY15" fmla="*/ 2056238 h 2072317"/>
                      <a:gd name="connsiteX16" fmla="*/ 1437266 w 3762955"/>
                      <a:gd name="connsiteY16" fmla="*/ 2009431 h 2072317"/>
                      <a:gd name="connsiteX17" fmla="*/ 1107066 w 3762955"/>
                      <a:gd name="connsiteY17" fmla="*/ 1660181 h 2072317"/>
                      <a:gd name="connsiteX18" fmla="*/ 707016 w 3762955"/>
                      <a:gd name="connsiteY18" fmla="*/ 1320456 h 2072317"/>
                      <a:gd name="connsiteX19" fmla="*/ 348241 w 3762955"/>
                      <a:gd name="connsiteY19" fmla="*/ 1095031 h 2072317"/>
                      <a:gd name="connsiteX20" fmla="*/ 18041 w 3762955"/>
                      <a:gd name="connsiteY20" fmla="*/ 955331 h 2072317"/>
                      <a:gd name="connsiteX21" fmla="*/ 0 w 3762955"/>
                      <a:gd name="connsiteY21" fmla="*/ 942296 h 2072317"/>
                      <a:gd name="connsiteX22" fmla="*/ 142555 w 3762955"/>
                      <a:gd name="connsiteY22" fmla="*/ 827921 h 2072317"/>
                      <a:gd name="connsiteX23" fmla="*/ 1466502 w 3762955"/>
                      <a:gd name="connsiteY23" fmla="*/ 167352 h 2072317"/>
                      <a:gd name="connsiteX24" fmla="*/ 2234966 w 3762955"/>
                      <a:gd name="connsiteY24" fmla="*/ 2843 h 2072317"/>
                      <a:gd name="connsiteX25" fmla="*/ 2262431 w 3762955"/>
                      <a:gd name="connsiteY25"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23366 w 3762955"/>
                      <a:gd name="connsiteY5" fmla="*/ 1073677 h 2072317"/>
                      <a:gd name="connsiteX6" fmla="*/ 3762955 w 3762955"/>
                      <a:gd name="connsiteY6" fmla="*/ 1136580 h 2072317"/>
                      <a:gd name="connsiteX7" fmla="*/ 3735123 w 3762955"/>
                      <a:gd name="connsiteY7" fmla="*/ 1136330 h 2072317"/>
                      <a:gd name="connsiteX8" fmla="*/ 3567691 w 3762955"/>
                      <a:gd name="connsiteY8" fmla="*/ 1150952 h 2072317"/>
                      <a:gd name="connsiteX9" fmla="*/ 3043816 w 3762955"/>
                      <a:gd name="connsiteY9" fmla="*/ 1260490 h 2072317"/>
                      <a:gd name="connsiteX10" fmla="*/ 2427073 w 3762955"/>
                      <a:gd name="connsiteY10" fmla="*/ 1498615 h 2072317"/>
                      <a:gd name="connsiteX11" fmla="*/ 1822235 w 3762955"/>
                      <a:gd name="connsiteY11" fmla="*/ 1831988 h 2072317"/>
                      <a:gd name="connsiteX12" fmla="*/ 1553897 w 3762955"/>
                      <a:gd name="connsiteY12" fmla="*/ 2019235 h 2072317"/>
                      <a:gd name="connsiteX13" fmla="*/ 1486706 w 3762955"/>
                      <a:gd name="connsiteY13" fmla="*/ 2072317 h 2072317"/>
                      <a:gd name="connsiteX14" fmla="*/ 1476036 w 3762955"/>
                      <a:gd name="connsiteY14" fmla="*/ 2056238 h 2072317"/>
                      <a:gd name="connsiteX15" fmla="*/ 1437266 w 3762955"/>
                      <a:gd name="connsiteY15" fmla="*/ 2009431 h 2072317"/>
                      <a:gd name="connsiteX16" fmla="*/ 1107066 w 3762955"/>
                      <a:gd name="connsiteY16" fmla="*/ 1660181 h 2072317"/>
                      <a:gd name="connsiteX17" fmla="*/ 707016 w 3762955"/>
                      <a:gd name="connsiteY17" fmla="*/ 1320456 h 2072317"/>
                      <a:gd name="connsiteX18" fmla="*/ 348241 w 3762955"/>
                      <a:gd name="connsiteY18" fmla="*/ 1095031 h 2072317"/>
                      <a:gd name="connsiteX19" fmla="*/ 18041 w 3762955"/>
                      <a:gd name="connsiteY19" fmla="*/ 955331 h 2072317"/>
                      <a:gd name="connsiteX20" fmla="*/ 0 w 3762955"/>
                      <a:gd name="connsiteY20" fmla="*/ 942296 h 2072317"/>
                      <a:gd name="connsiteX21" fmla="*/ 142555 w 3762955"/>
                      <a:gd name="connsiteY21" fmla="*/ 827921 h 2072317"/>
                      <a:gd name="connsiteX22" fmla="*/ 1466502 w 3762955"/>
                      <a:gd name="connsiteY22" fmla="*/ 167352 h 2072317"/>
                      <a:gd name="connsiteX23" fmla="*/ 2234966 w 3762955"/>
                      <a:gd name="connsiteY23" fmla="*/ 2843 h 2072317"/>
                      <a:gd name="connsiteX24" fmla="*/ 2262431 w 3762955"/>
                      <a:gd name="connsiteY24"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62955 w 3762955"/>
                      <a:gd name="connsiteY5" fmla="*/ 1136580 h 2072317"/>
                      <a:gd name="connsiteX6" fmla="*/ 3735123 w 3762955"/>
                      <a:gd name="connsiteY6" fmla="*/ 1136330 h 2072317"/>
                      <a:gd name="connsiteX7" fmla="*/ 3567691 w 3762955"/>
                      <a:gd name="connsiteY7" fmla="*/ 1150952 h 2072317"/>
                      <a:gd name="connsiteX8" fmla="*/ 3043816 w 3762955"/>
                      <a:gd name="connsiteY8" fmla="*/ 1260490 h 2072317"/>
                      <a:gd name="connsiteX9" fmla="*/ 2427073 w 3762955"/>
                      <a:gd name="connsiteY9" fmla="*/ 1498615 h 2072317"/>
                      <a:gd name="connsiteX10" fmla="*/ 1822235 w 3762955"/>
                      <a:gd name="connsiteY10" fmla="*/ 1831988 h 2072317"/>
                      <a:gd name="connsiteX11" fmla="*/ 1553897 w 3762955"/>
                      <a:gd name="connsiteY11" fmla="*/ 2019235 h 2072317"/>
                      <a:gd name="connsiteX12" fmla="*/ 1486706 w 3762955"/>
                      <a:gd name="connsiteY12" fmla="*/ 2072317 h 2072317"/>
                      <a:gd name="connsiteX13" fmla="*/ 1476036 w 3762955"/>
                      <a:gd name="connsiteY13" fmla="*/ 2056238 h 2072317"/>
                      <a:gd name="connsiteX14" fmla="*/ 1437266 w 3762955"/>
                      <a:gd name="connsiteY14" fmla="*/ 2009431 h 2072317"/>
                      <a:gd name="connsiteX15" fmla="*/ 1107066 w 3762955"/>
                      <a:gd name="connsiteY15" fmla="*/ 1660181 h 2072317"/>
                      <a:gd name="connsiteX16" fmla="*/ 707016 w 3762955"/>
                      <a:gd name="connsiteY16" fmla="*/ 1320456 h 2072317"/>
                      <a:gd name="connsiteX17" fmla="*/ 348241 w 3762955"/>
                      <a:gd name="connsiteY17" fmla="*/ 1095031 h 2072317"/>
                      <a:gd name="connsiteX18" fmla="*/ 18041 w 3762955"/>
                      <a:gd name="connsiteY18" fmla="*/ 955331 h 2072317"/>
                      <a:gd name="connsiteX19" fmla="*/ 0 w 3762955"/>
                      <a:gd name="connsiteY19" fmla="*/ 942296 h 2072317"/>
                      <a:gd name="connsiteX20" fmla="*/ 142555 w 3762955"/>
                      <a:gd name="connsiteY20" fmla="*/ 827921 h 2072317"/>
                      <a:gd name="connsiteX21" fmla="*/ 1466502 w 3762955"/>
                      <a:gd name="connsiteY21" fmla="*/ 167352 h 2072317"/>
                      <a:gd name="connsiteX22" fmla="*/ 2234966 w 3762955"/>
                      <a:gd name="connsiteY22" fmla="*/ 2843 h 2072317"/>
                      <a:gd name="connsiteX23" fmla="*/ 2262431 w 3762955"/>
                      <a:gd name="connsiteY23"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62955 w 3762955"/>
                      <a:gd name="connsiteY5" fmla="*/ 1131818 h 2072317"/>
                      <a:gd name="connsiteX6" fmla="*/ 3735123 w 3762955"/>
                      <a:gd name="connsiteY6" fmla="*/ 1136330 h 2072317"/>
                      <a:gd name="connsiteX7" fmla="*/ 3567691 w 3762955"/>
                      <a:gd name="connsiteY7" fmla="*/ 1150952 h 2072317"/>
                      <a:gd name="connsiteX8" fmla="*/ 3043816 w 3762955"/>
                      <a:gd name="connsiteY8" fmla="*/ 1260490 h 2072317"/>
                      <a:gd name="connsiteX9" fmla="*/ 2427073 w 3762955"/>
                      <a:gd name="connsiteY9" fmla="*/ 1498615 h 2072317"/>
                      <a:gd name="connsiteX10" fmla="*/ 1822235 w 3762955"/>
                      <a:gd name="connsiteY10" fmla="*/ 1831988 h 2072317"/>
                      <a:gd name="connsiteX11" fmla="*/ 1553897 w 3762955"/>
                      <a:gd name="connsiteY11" fmla="*/ 2019235 h 2072317"/>
                      <a:gd name="connsiteX12" fmla="*/ 1486706 w 3762955"/>
                      <a:gd name="connsiteY12" fmla="*/ 2072317 h 2072317"/>
                      <a:gd name="connsiteX13" fmla="*/ 1476036 w 3762955"/>
                      <a:gd name="connsiteY13" fmla="*/ 2056238 h 2072317"/>
                      <a:gd name="connsiteX14" fmla="*/ 1437266 w 3762955"/>
                      <a:gd name="connsiteY14" fmla="*/ 2009431 h 2072317"/>
                      <a:gd name="connsiteX15" fmla="*/ 1107066 w 3762955"/>
                      <a:gd name="connsiteY15" fmla="*/ 1660181 h 2072317"/>
                      <a:gd name="connsiteX16" fmla="*/ 707016 w 3762955"/>
                      <a:gd name="connsiteY16" fmla="*/ 1320456 h 2072317"/>
                      <a:gd name="connsiteX17" fmla="*/ 348241 w 3762955"/>
                      <a:gd name="connsiteY17" fmla="*/ 1095031 h 2072317"/>
                      <a:gd name="connsiteX18" fmla="*/ 18041 w 3762955"/>
                      <a:gd name="connsiteY18" fmla="*/ 955331 h 2072317"/>
                      <a:gd name="connsiteX19" fmla="*/ 0 w 3762955"/>
                      <a:gd name="connsiteY19" fmla="*/ 942296 h 2072317"/>
                      <a:gd name="connsiteX20" fmla="*/ 142555 w 3762955"/>
                      <a:gd name="connsiteY20" fmla="*/ 827921 h 2072317"/>
                      <a:gd name="connsiteX21" fmla="*/ 1466502 w 3762955"/>
                      <a:gd name="connsiteY21" fmla="*/ 167352 h 2072317"/>
                      <a:gd name="connsiteX22" fmla="*/ 2234966 w 3762955"/>
                      <a:gd name="connsiteY22" fmla="*/ 2843 h 2072317"/>
                      <a:gd name="connsiteX23" fmla="*/ 2262431 w 3762955"/>
                      <a:gd name="connsiteY23"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62955 w 3762955"/>
                      <a:gd name="connsiteY5" fmla="*/ 1131818 h 2072317"/>
                      <a:gd name="connsiteX6" fmla="*/ 3735123 w 3762955"/>
                      <a:gd name="connsiteY6" fmla="*/ 1136330 h 2072317"/>
                      <a:gd name="connsiteX7" fmla="*/ 3567691 w 3762955"/>
                      <a:gd name="connsiteY7" fmla="*/ 1150952 h 2072317"/>
                      <a:gd name="connsiteX8" fmla="*/ 3043816 w 3762955"/>
                      <a:gd name="connsiteY8" fmla="*/ 1260490 h 2072317"/>
                      <a:gd name="connsiteX9" fmla="*/ 2427073 w 3762955"/>
                      <a:gd name="connsiteY9" fmla="*/ 1498615 h 2072317"/>
                      <a:gd name="connsiteX10" fmla="*/ 1822235 w 3762955"/>
                      <a:gd name="connsiteY10" fmla="*/ 1831988 h 2072317"/>
                      <a:gd name="connsiteX11" fmla="*/ 1553897 w 3762955"/>
                      <a:gd name="connsiteY11" fmla="*/ 2019235 h 2072317"/>
                      <a:gd name="connsiteX12" fmla="*/ 1486706 w 3762955"/>
                      <a:gd name="connsiteY12" fmla="*/ 2072317 h 2072317"/>
                      <a:gd name="connsiteX13" fmla="*/ 1437266 w 3762955"/>
                      <a:gd name="connsiteY13" fmla="*/ 2009431 h 2072317"/>
                      <a:gd name="connsiteX14" fmla="*/ 1107066 w 3762955"/>
                      <a:gd name="connsiteY14" fmla="*/ 1660181 h 2072317"/>
                      <a:gd name="connsiteX15" fmla="*/ 707016 w 3762955"/>
                      <a:gd name="connsiteY15" fmla="*/ 1320456 h 2072317"/>
                      <a:gd name="connsiteX16" fmla="*/ 348241 w 3762955"/>
                      <a:gd name="connsiteY16" fmla="*/ 1095031 h 2072317"/>
                      <a:gd name="connsiteX17" fmla="*/ 18041 w 3762955"/>
                      <a:gd name="connsiteY17" fmla="*/ 955331 h 2072317"/>
                      <a:gd name="connsiteX18" fmla="*/ 0 w 3762955"/>
                      <a:gd name="connsiteY18" fmla="*/ 942296 h 2072317"/>
                      <a:gd name="connsiteX19" fmla="*/ 142555 w 3762955"/>
                      <a:gd name="connsiteY19" fmla="*/ 827921 h 2072317"/>
                      <a:gd name="connsiteX20" fmla="*/ 1466502 w 3762955"/>
                      <a:gd name="connsiteY20" fmla="*/ 167352 h 2072317"/>
                      <a:gd name="connsiteX21" fmla="*/ 2234966 w 3762955"/>
                      <a:gd name="connsiteY21" fmla="*/ 2843 h 2072317"/>
                      <a:gd name="connsiteX22" fmla="*/ 2262431 w 3762955"/>
                      <a:gd name="connsiteY22" fmla="*/ 0 h 2072317"/>
                      <a:gd name="connsiteX0" fmla="*/ 2262431 w 3762955"/>
                      <a:gd name="connsiteY0" fmla="*/ 0 h 2085017"/>
                      <a:gd name="connsiteX1" fmla="*/ 2267529 w 3762955"/>
                      <a:gd name="connsiteY1" fmla="*/ 1245 h 2085017"/>
                      <a:gd name="connsiteX2" fmla="*/ 2610429 w 3762955"/>
                      <a:gd name="connsiteY2" fmla="*/ 139357 h 2085017"/>
                      <a:gd name="connsiteX3" fmla="*/ 3015241 w 3762955"/>
                      <a:gd name="connsiteY3" fmla="*/ 387007 h 2085017"/>
                      <a:gd name="connsiteX4" fmla="*/ 3572454 w 3762955"/>
                      <a:gd name="connsiteY4" fmla="*/ 906120 h 2085017"/>
                      <a:gd name="connsiteX5" fmla="*/ 3762955 w 3762955"/>
                      <a:gd name="connsiteY5" fmla="*/ 1131818 h 2085017"/>
                      <a:gd name="connsiteX6" fmla="*/ 3735123 w 3762955"/>
                      <a:gd name="connsiteY6" fmla="*/ 1136330 h 2085017"/>
                      <a:gd name="connsiteX7" fmla="*/ 3567691 w 3762955"/>
                      <a:gd name="connsiteY7" fmla="*/ 1150952 h 2085017"/>
                      <a:gd name="connsiteX8" fmla="*/ 3043816 w 3762955"/>
                      <a:gd name="connsiteY8" fmla="*/ 1260490 h 2085017"/>
                      <a:gd name="connsiteX9" fmla="*/ 2427073 w 3762955"/>
                      <a:gd name="connsiteY9" fmla="*/ 1498615 h 2085017"/>
                      <a:gd name="connsiteX10" fmla="*/ 1822235 w 3762955"/>
                      <a:gd name="connsiteY10" fmla="*/ 1831988 h 2085017"/>
                      <a:gd name="connsiteX11" fmla="*/ 1553897 w 3762955"/>
                      <a:gd name="connsiteY11" fmla="*/ 2019235 h 2085017"/>
                      <a:gd name="connsiteX12" fmla="*/ 1502363 w 3762955"/>
                      <a:gd name="connsiteY12" fmla="*/ 2085017 h 2085017"/>
                      <a:gd name="connsiteX13" fmla="*/ 1437266 w 3762955"/>
                      <a:gd name="connsiteY13" fmla="*/ 2009431 h 2085017"/>
                      <a:gd name="connsiteX14" fmla="*/ 1107066 w 3762955"/>
                      <a:gd name="connsiteY14" fmla="*/ 1660181 h 2085017"/>
                      <a:gd name="connsiteX15" fmla="*/ 707016 w 3762955"/>
                      <a:gd name="connsiteY15" fmla="*/ 1320456 h 2085017"/>
                      <a:gd name="connsiteX16" fmla="*/ 348241 w 3762955"/>
                      <a:gd name="connsiteY16" fmla="*/ 1095031 h 2085017"/>
                      <a:gd name="connsiteX17" fmla="*/ 18041 w 3762955"/>
                      <a:gd name="connsiteY17" fmla="*/ 955331 h 2085017"/>
                      <a:gd name="connsiteX18" fmla="*/ 0 w 3762955"/>
                      <a:gd name="connsiteY18" fmla="*/ 942296 h 2085017"/>
                      <a:gd name="connsiteX19" fmla="*/ 142555 w 3762955"/>
                      <a:gd name="connsiteY19" fmla="*/ 827921 h 2085017"/>
                      <a:gd name="connsiteX20" fmla="*/ 1466502 w 3762955"/>
                      <a:gd name="connsiteY20" fmla="*/ 167352 h 2085017"/>
                      <a:gd name="connsiteX21" fmla="*/ 2234966 w 3762955"/>
                      <a:gd name="connsiteY21" fmla="*/ 2843 h 2085017"/>
                      <a:gd name="connsiteX22" fmla="*/ 2262431 w 3762955"/>
                      <a:gd name="connsiteY22" fmla="*/ 0 h 2085017"/>
                      <a:gd name="connsiteX0" fmla="*/ 2262431 w 3762955"/>
                      <a:gd name="connsiteY0" fmla="*/ 0 h 2085017"/>
                      <a:gd name="connsiteX1" fmla="*/ 2267529 w 3762955"/>
                      <a:gd name="connsiteY1" fmla="*/ 1245 h 2085017"/>
                      <a:gd name="connsiteX2" fmla="*/ 2610429 w 3762955"/>
                      <a:gd name="connsiteY2" fmla="*/ 139357 h 2085017"/>
                      <a:gd name="connsiteX3" fmla="*/ 3015241 w 3762955"/>
                      <a:gd name="connsiteY3" fmla="*/ 387007 h 2085017"/>
                      <a:gd name="connsiteX4" fmla="*/ 3572454 w 3762955"/>
                      <a:gd name="connsiteY4" fmla="*/ 906120 h 2085017"/>
                      <a:gd name="connsiteX5" fmla="*/ 3762955 w 3762955"/>
                      <a:gd name="connsiteY5" fmla="*/ 1131818 h 2085017"/>
                      <a:gd name="connsiteX6" fmla="*/ 3735123 w 3762955"/>
                      <a:gd name="connsiteY6" fmla="*/ 1136330 h 2085017"/>
                      <a:gd name="connsiteX7" fmla="*/ 3567691 w 3762955"/>
                      <a:gd name="connsiteY7" fmla="*/ 1150952 h 2085017"/>
                      <a:gd name="connsiteX8" fmla="*/ 3043816 w 3762955"/>
                      <a:gd name="connsiteY8" fmla="*/ 1260490 h 2085017"/>
                      <a:gd name="connsiteX9" fmla="*/ 2427073 w 3762955"/>
                      <a:gd name="connsiteY9" fmla="*/ 1498615 h 2085017"/>
                      <a:gd name="connsiteX10" fmla="*/ 1822235 w 3762955"/>
                      <a:gd name="connsiteY10" fmla="*/ 1831988 h 2085017"/>
                      <a:gd name="connsiteX11" fmla="*/ 1585212 w 3762955"/>
                      <a:gd name="connsiteY11" fmla="*/ 2019235 h 2085017"/>
                      <a:gd name="connsiteX12" fmla="*/ 1502363 w 3762955"/>
                      <a:gd name="connsiteY12" fmla="*/ 2085017 h 2085017"/>
                      <a:gd name="connsiteX13" fmla="*/ 1437266 w 3762955"/>
                      <a:gd name="connsiteY13" fmla="*/ 2009431 h 2085017"/>
                      <a:gd name="connsiteX14" fmla="*/ 1107066 w 3762955"/>
                      <a:gd name="connsiteY14" fmla="*/ 1660181 h 2085017"/>
                      <a:gd name="connsiteX15" fmla="*/ 707016 w 3762955"/>
                      <a:gd name="connsiteY15" fmla="*/ 1320456 h 2085017"/>
                      <a:gd name="connsiteX16" fmla="*/ 348241 w 3762955"/>
                      <a:gd name="connsiteY16" fmla="*/ 1095031 h 2085017"/>
                      <a:gd name="connsiteX17" fmla="*/ 18041 w 3762955"/>
                      <a:gd name="connsiteY17" fmla="*/ 955331 h 2085017"/>
                      <a:gd name="connsiteX18" fmla="*/ 0 w 3762955"/>
                      <a:gd name="connsiteY18" fmla="*/ 942296 h 2085017"/>
                      <a:gd name="connsiteX19" fmla="*/ 142555 w 3762955"/>
                      <a:gd name="connsiteY19" fmla="*/ 827921 h 2085017"/>
                      <a:gd name="connsiteX20" fmla="*/ 1466502 w 3762955"/>
                      <a:gd name="connsiteY20" fmla="*/ 167352 h 2085017"/>
                      <a:gd name="connsiteX21" fmla="*/ 2234966 w 3762955"/>
                      <a:gd name="connsiteY21" fmla="*/ 2843 h 2085017"/>
                      <a:gd name="connsiteX22" fmla="*/ 2262431 w 3762955"/>
                      <a:gd name="connsiteY22" fmla="*/ 0 h 2085017"/>
                      <a:gd name="connsiteX0" fmla="*/ 2262431 w 3762955"/>
                      <a:gd name="connsiteY0" fmla="*/ 0 h 2085017"/>
                      <a:gd name="connsiteX1" fmla="*/ 2267529 w 3762955"/>
                      <a:gd name="connsiteY1" fmla="*/ 1245 h 2085017"/>
                      <a:gd name="connsiteX2" fmla="*/ 2610429 w 3762955"/>
                      <a:gd name="connsiteY2" fmla="*/ 139357 h 2085017"/>
                      <a:gd name="connsiteX3" fmla="*/ 3015241 w 3762955"/>
                      <a:gd name="connsiteY3" fmla="*/ 387007 h 2085017"/>
                      <a:gd name="connsiteX4" fmla="*/ 3572454 w 3762955"/>
                      <a:gd name="connsiteY4" fmla="*/ 906120 h 2085017"/>
                      <a:gd name="connsiteX5" fmla="*/ 3762955 w 3762955"/>
                      <a:gd name="connsiteY5" fmla="*/ 1131818 h 2085017"/>
                      <a:gd name="connsiteX6" fmla="*/ 3735123 w 3762955"/>
                      <a:gd name="connsiteY6" fmla="*/ 1136330 h 2085017"/>
                      <a:gd name="connsiteX7" fmla="*/ 3567691 w 3762955"/>
                      <a:gd name="connsiteY7" fmla="*/ 1150952 h 2085017"/>
                      <a:gd name="connsiteX8" fmla="*/ 3043816 w 3762955"/>
                      <a:gd name="connsiteY8" fmla="*/ 1260490 h 2085017"/>
                      <a:gd name="connsiteX9" fmla="*/ 2427073 w 3762955"/>
                      <a:gd name="connsiteY9" fmla="*/ 1498615 h 2085017"/>
                      <a:gd name="connsiteX10" fmla="*/ 1837893 w 3762955"/>
                      <a:gd name="connsiteY10" fmla="*/ 1831988 h 2085017"/>
                      <a:gd name="connsiteX11" fmla="*/ 1585212 w 3762955"/>
                      <a:gd name="connsiteY11" fmla="*/ 2019235 h 2085017"/>
                      <a:gd name="connsiteX12" fmla="*/ 1502363 w 3762955"/>
                      <a:gd name="connsiteY12" fmla="*/ 2085017 h 2085017"/>
                      <a:gd name="connsiteX13" fmla="*/ 1437266 w 3762955"/>
                      <a:gd name="connsiteY13" fmla="*/ 2009431 h 2085017"/>
                      <a:gd name="connsiteX14" fmla="*/ 1107066 w 3762955"/>
                      <a:gd name="connsiteY14" fmla="*/ 1660181 h 2085017"/>
                      <a:gd name="connsiteX15" fmla="*/ 707016 w 3762955"/>
                      <a:gd name="connsiteY15" fmla="*/ 1320456 h 2085017"/>
                      <a:gd name="connsiteX16" fmla="*/ 348241 w 3762955"/>
                      <a:gd name="connsiteY16" fmla="*/ 1095031 h 2085017"/>
                      <a:gd name="connsiteX17" fmla="*/ 18041 w 3762955"/>
                      <a:gd name="connsiteY17" fmla="*/ 955331 h 2085017"/>
                      <a:gd name="connsiteX18" fmla="*/ 0 w 3762955"/>
                      <a:gd name="connsiteY18" fmla="*/ 942296 h 2085017"/>
                      <a:gd name="connsiteX19" fmla="*/ 142555 w 3762955"/>
                      <a:gd name="connsiteY19" fmla="*/ 827921 h 2085017"/>
                      <a:gd name="connsiteX20" fmla="*/ 1466502 w 3762955"/>
                      <a:gd name="connsiteY20" fmla="*/ 167352 h 2085017"/>
                      <a:gd name="connsiteX21" fmla="*/ 2234966 w 3762955"/>
                      <a:gd name="connsiteY21" fmla="*/ 2843 h 2085017"/>
                      <a:gd name="connsiteX22" fmla="*/ 2262431 w 3762955"/>
                      <a:gd name="connsiteY22" fmla="*/ 0 h 2085017"/>
                      <a:gd name="connsiteX0" fmla="*/ 2262431 w 3762955"/>
                      <a:gd name="connsiteY0" fmla="*/ 0 h 2085017"/>
                      <a:gd name="connsiteX1" fmla="*/ 2267529 w 3762955"/>
                      <a:gd name="connsiteY1" fmla="*/ 1245 h 2085017"/>
                      <a:gd name="connsiteX2" fmla="*/ 2610429 w 3762955"/>
                      <a:gd name="connsiteY2" fmla="*/ 139357 h 2085017"/>
                      <a:gd name="connsiteX3" fmla="*/ 3015241 w 3762955"/>
                      <a:gd name="connsiteY3" fmla="*/ 387007 h 2085017"/>
                      <a:gd name="connsiteX4" fmla="*/ 3572454 w 3762955"/>
                      <a:gd name="connsiteY4" fmla="*/ 906120 h 2085017"/>
                      <a:gd name="connsiteX5" fmla="*/ 3762955 w 3762955"/>
                      <a:gd name="connsiteY5" fmla="*/ 1131818 h 2085017"/>
                      <a:gd name="connsiteX6" fmla="*/ 3735123 w 3762955"/>
                      <a:gd name="connsiteY6" fmla="*/ 1136330 h 2085017"/>
                      <a:gd name="connsiteX7" fmla="*/ 3567691 w 3762955"/>
                      <a:gd name="connsiteY7" fmla="*/ 1150952 h 2085017"/>
                      <a:gd name="connsiteX8" fmla="*/ 3043816 w 3762955"/>
                      <a:gd name="connsiteY8" fmla="*/ 1260490 h 2085017"/>
                      <a:gd name="connsiteX9" fmla="*/ 2427073 w 3762955"/>
                      <a:gd name="connsiteY9" fmla="*/ 1498615 h 2085017"/>
                      <a:gd name="connsiteX10" fmla="*/ 1837893 w 3762955"/>
                      <a:gd name="connsiteY10" fmla="*/ 1831988 h 2085017"/>
                      <a:gd name="connsiteX11" fmla="*/ 1585212 w 3762955"/>
                      <a:gd name="connsiteY11" fmla="*/ 2019235 h 2085017"/>
                      <a:gd name="connsiteX12" fmla="*/ 1502363 w 3762955"/>
                      <a:gd name="connsiteY12" fmla="*/ 2085017 h 2085017"/>
                      <a:gd name="connsiteX13" fmla="*/ 1437266 w 3762955"/>
                      <a:gd name="connsiteY13" fmla="*/ 2009431 h 2085017"/>
                      <a:gd name="connsiteX14" fmla="*/ 1107066 w 3762955"/>
                      <a:gd name="connsiteY14" fmla="*/ 1660181 h 2085017"/>
                      <a:gd name="connsiteX15" fmla="*/ 707016 w 3762955"/>
                      <a:gd name="connsiteY15" fmla="*/ 1320456 h 2085017"/>
                      <a:gd name="connsiteX16" fmla="*/ 348241 w 3762955"/>
                      <a:gd name="connsiteY16" fmla="*/ 1095031 h 2085017"/>
                      <a:gd name="connsiteX17" fmla="*/ 18041 w 3762955"/>
                      <a:gd name="connsiteY17" fmla="*/ 955331 h 2085017"/>
                      <a:gd name="connsiteX18" fmla="*/ 0 w 3762955"/>
                      <a:gd name="connsiteY18" fmla="*/ 942296 h 2085017"/>
                      <a:gd name="connsiteX19" fmla="*/ 142555 w 3762955"/>
                      <a:gd name="connsiteY19" fmla="*/ 827921 h 2085017"/>
                      <a:gd name="connsiteX20" fmla="*/ 1466502 w 3762955"/>
                      <a:gd name="connsiteY20" fmla="*/ 167352 h 2085017"/>
                      <a:gd name="connsiteX21" fmla="*/ 2234966 w 3762955"/>
                      <a:gd name="connsiteY21" fmla="*/ 2843 h 2085017"/>
                      <a:gd name="connsiteX22" fmla="*/ 2262431 w 3762955"/>
                      <a:gd name="connsiteY22" fmla="*/ 0 h 2085017"/>
                      <a:gd name="connsiteX0" fmla="*/ 2262431 w 3762955"/>
                      <a:gd name="connsiteY0" fmla="*/ 0 h 2085017"/>
                      <a:gd name="connsiteX1" fmla="*/ 2267529 w 3762955"/>
                      <a:gd name="connsiteY1" fmla="*/ 1245 h 2085017"/>
                      <a:gd name="connsiteX2" fmla="*/ 2610429 w 3762955"/>
                      <a:gd name="connsiteY2" fmla="*/ 139357 h 2085017"/>
                      <a:gd name="connsiteX3" fmla="*/ 3015241 w 3762955"/>
                      <a:gd name="connsiteY3" fmla="*/ 387007 h 2085017"/>
                      <a:gd name="connsiteX4" fmla="*/ 3572454 w 3762955"/>
                      <a:gd name="connsiteY4" fmla="*/ 906120 h 2085017"/>
                      <a:gd name="connsiteX5" fmla="*/ 3762955 w 3762955"/>
                      <a:gd name="connsiteY5" fmla="*/ 1131818 h 2085017"/>
                      <a:gd name="connsiteX6" fmla="*/ 3567691 w 3762955"/>
                      <a:gd name="connsiteY6" fmla="*/ 1150952 h 2085017"/>
                      <a:gd name="connsiteX7" fmla="*/ 3043816 w 3762955"/>
                      <a:gd name="connsiteY7" fmla="*/ 1260490 h 2085017"/>
                      <a:gd name="connsiteX8" fmla="*/ 2427073 w 3762955"/>
                      <a:gd name="connsiteY8" fmla="*/ 1498615 h 2085017"/>
                      <a:gd name="connsiteX9" fmla="*/ 1837893 w 3762955"/>
                      <a:gd name="connsiteY9" fmla="*/ 1831988 h 2085017"/>
                      <a:gd name="connsiteX10" fmla="*/ 1585212 w 3762955"/>
                      <a:gd name="connsiteY10" fmla="*/ 2019235 h 2085017"/>
                      <a:gd name="connsiteX11" fmla="*/ 1502363 w 3762955"/>
                      <a:gd name="connsiteY11" fmla="*/ 2085017 h 2085017"/>
                      <a:gd name="connsiteX12" fmla="*/ 1437266 w 3762955"/>
                      <a:gd name="connsiteY12" fmla="*/ 2009431 h 2085017"/>
                      <a:gd name="connsiteX13" fmla="*/ 1107066 w 3762955"/>
                      <a:gd name="connsiteY13" fmla="*/ 1660181 h 2085017"/>
                      <a:gd name="connsiteX14" fmla="*/ 707016 w 3762955"/>
                      <a:gd name="connsiteY14" fmla="*/ 1320456 h 2085017"/>
                      <a:gd name="connsiteX15" fmla="*/ 348241 w 3762955"/>
                      <a:gd name="connsiteY15" fmla="*/ 1095031 h 2085017"/>
                      <a:gd name="connsiteX16" fmla="*/ 18041 w 3762955"/>
                      <a:gd name="connsiteY16" fmla="*/ 955331 h 2085017"/>
                      <a:gd name="connsiteX17" fmla="*/ 0 w 3762955"/>
                      <a:gd name="connsiteY17" fmla="*/ 942296 h 2085017"/>
                      <a:gd name="connsiteX18" fmla="*/ 142555 w 3762955"/>
                      <a:gd name="connsiteY18" fmla="*/ 827921 h 2085017"/>
                      <a:gd name="connsiteX19" fmla="*/ 1466502 w 3762955"/>
                      <a:gd name="connsiteY19" fmla="*/ 167352 h 2085017"/>
                      <a:gd name="connsiteX20" fmla="*/ 2234966 w 3762955"/>
                      <a:gd name="connsiteY20" fmla="*/ 2843 h 2085017"/>
                      <a:gd name="connsiteX21" fmla="*/ 2262431 w 3762955"/>
                      <a:gd name="connsiteY21" fmla="*/ 0 h 2085017"/>
                      <a:gd name="connsiteX0" fmla="*/ 2262431 w 3744166"/>
                      <a:gd name="connsiteY0" fmla="*/ 0 h 2085017"/>
                      <a:gd name="connsiteX1" fmla="*/ 2267529 w 3744166"/>
                      <a:gd name="connsiteY1" fmla="*/ 1245 h 2085017"/>
                      <a:gd name="connsiteX2" fmla="*/ 2610429 w 3744166"/>
                      <a:gd name="connsiteY2" fmla="*/ 139357 h 2085017"/>
                      <a:gd name="connsiteX3" fmla="*/ 3015241 w 3744166"/>
                      <a:gd name="connsiteY3" fmla="*/ 387007 h 2085017"/>
                      <a:gd name="connsiteX4" fmla="*/ 3572454 w 3744166"/>
                      <a:gd name="connsiteY4" fmla="*/ 906120 h 2085017"/>
                      <a:gd name="connsiteX5" fmla="*/ 3744166 w 3744166"/>
                      <a:gd name="connsiteY5" fmla="*/ 1138168 h 2085017"/>
                      <a:gd name="connsiteX6" fmla="*/ 3567691 w 3744166"/>
                      <a:gd name="connsiteY6" fmla="*/ 1150952 h 2085017"/>
                      <a:gd name="connsiteX7" fmla="*/ 3043816 w 3744166"/>
                      <a:gd name="connsiteY7" fmla="*/ 1260490 h 2085017"/>
                      <a:gd name="connsiteX8" fmla="*/ 2427073 w 3744166"/>
                      <a:gd name="connsiteY8" fmla="*/ 1498615 h 2085017"/>
                      <a:gd name="connsiteX9" fmla="*/ 1837893 w 3744166"/>
                      <a:gd name="connsiteY9" fmla="*/ 1831988 h 2085017"/>
                      <a:gd name="connsiteX10" fmla="*/ 1585212 w 3744166"/>
                      <a:gd name="connsiteY10" fmla="*/ 2019235 h 2085017"/>
                      <a:gd name="connsiteX11" fmla="*/ 1502363 w 3744166"/>
                      <a:gd name="connsiteY11" fmla="*/ 2085017 h 2085017"/>
                      <a:gd name="connsiteX12" fmla="*/ 1437266 w 3744166"/>
                      <a:gd name="connsiteY12" fmla="*/ 2009431 h 2085017"/>
                      <a:gd name="connsiteX13" fmla="*/ 1107066 w 3744166"/>
                      <a:gd name="connsiteY13" fmla="*/ 1660181 h 2085017"/>
                      <a:gd name="connsiteX14" fmla="*/ 707016 w 3744166"/>
                      <a:gd name="connsiteY14" fmla="*/ 1320456 h 2085017"/>
                      <a:gd name="connsiteX15" fmla="*/ 348241 w 3744166"/>
                      <a:gd name="connsiteY15" fmla="*/ 1095031 h 2085017"/>
                      <a:gd name="connsiteX16" fmla="*/ 18041 w 3744166"/>
                      <a:gd name="connsiteY16" fmla="*/ 955331 h 2085017"/>
                      <a:gd name="connsiteX17" fmla="*/ 0 w 3744166"/>
                      <a:gd name="connsiteY17" fmla="*/ 942296 h 2085017"/>
                      <a:gd name="connsiteX18" fmla="*/ 142555 w 3744166"/>
                      <a:gd name="connsiteY18" fmla="*/ 827921 h 2085017"/>
                      <a:gd name="connsiteX19" fmla="*/ 1466502 w 3744166"/>
                      <a:gd name="connsiteY19" fmla="*/ 167352 h 2085017"/>
                      <a:gd name="connsiteX20" fmla="*/ 2234966 w 3744166"/>
                      <a:gd name="connsiteY20" fmla="*/ 2843 h 2085017"/>
                      <a:gd name="connsiteX21" fmla="*/ 2262431 w 3744166"/>
                      <a:gd name="connsiteY21" fmla="*/ 0 h 2085017"/>
                      <a:gd name="connsiteX0" fmla="*/ 2262431 w 3744166"/>
                      <a:gd name="connsiteY0" fmla="*/ 0 h 2085017"/>
                      <a:gd name="connsiteX1" fmla="*/ 2267529 w 3744166"/>
                      <a:gd name="connsiteY1" fmla="*/ 1245 h 2085017"/>
                      <a:gd name="connsiteX2" fmla="*/ 2610429 w 3744166"/>
                      <a:gd name="connsiteY2" fmla="*/ 139357 h 2085017"/>
                      <a:gd name="connsiteX3" fmla="*/ 3015241 w 3744166"/>
                      <a:gd name="connsiteY3" fmla="*/ 387007 h 2085017"/>
                      <a:gd name="connsiteX4" fmla="*/ 3547403 w 3744166"/>
                      <a:gd name="connsiteY4" fmla="*/ 902945 h 2085017"/>
                      <a:gd name="connsiteX5" fmla="*/ 3744166 w 3744166"/>
                      <a:gd name="connsiteY5" fmla="*/ 1138168 h 2085017"/>
                      <a:gd name="connsiteX6" fmla="*/ 3567691 w 3744166"/>
                      <a:gd name="connsiteY6" fmla="*/ 1150952 h 2085017"/>
                      <a:gd name="connsiteX7" fmla="*/ 3043816 w 3744166"/>
                      <a:gd name="connsiteY7" fmla="*/ 1260490 h 2085017"/>
                      <a:gd name="connsiteX8" fmla="*/ 2427073 w 3744166"/>
                      <a:gd name="connsiteY8" fmla="*/ 1498615 h 2085017"/>
                      <a:gd name="connsiteX9" fmla="*/ 1837893 w 3744166"/>
                      <a:gd name="connsiteY9" fmla="*/ 1831988 h 2085017"/>
                      <a:gd name="connsiteX10" fmla="*/ 1585212 w 3744166"/>
                      <a:gd name="connsiteY10" fmla="*/ 2019235 h 2085017"/>
                      <a:gd name="connsiteX11" fmla="*/ 1502363 w 3744166"/>
                      <a:gd name="connsiteY11" fmla="*/ 2085017 h 2085017"/>
                      <a:gd name="connsiteX12" fmla="*/ 1437266 w 3744166"/>
                      <a:gd name="connsiteY12" fmla="*/ 2009431 h 2085017"/>
                      <a:gd name="connsiteX13" fmla="*/ 1107066 w 3744166"/>
                      <a:gd name="connsiteY13" fmla="*/ 1660181 h 2085017"/>
                      <a:gd name="connsiteX14" fmla="*/ 707016 w 3744166"/>
                      <a:gd name="connsiteY14" fmla="*/ 1320456 h 2085017"/>
                      <a:gd name="connsiteX15" fmla="*/ 348241 w 3744166"/>
                      <a:gd name="connsiteY15" fmla="*/ 1095031 h 2085017"/>
                      <a:gd name="connsiteX16" fmla="*/ 18041 w 3744166"/>
                      <a:gd name="connsiteY16" fmla="*/ 955331 h 2085017"/>
                      <a:gd name="connsiteX17" fmla="*/ 0 w 3744166"/>
                      <a:gd name="connsiteY17" fmla="*/ 942296 h 2085017"/>
                      <a:gd name="connsiteX18" fmla="*/ 142555 w 3744166"/>
                      <a:gd name="connsiteY18" fmla="*/ 827921 h 2085017"/>
                      <a:gd name="connsiteX19" fmla="*/ 1466502 w 3744166"/>
                      <a:gd name="connsiteY19" fmla="*/ 167352 h 2085017"/>
                      <a:gd name="connsiteX20" fmla="*/ 2234966 w 3744166"/>
                      <a:gd name="connsiteY20" fmla="*/ 2843 h 2085017"/>
                      <a:gd name="connsiteX21" fmla="*/ 2262431 w 3744166"/>
                      <a:gd name="connsiteY21" fmla="*/ 0 h 2085017"/>
                      <a:gd name="connsiteX0" fmla="*/ 2253037 w 3734772"/>
                      <a:gd name="connsiteY0" fmla="*/ 0 h 2085017"/>
                      <a:gd name="connsiteX1" fmla="*/ 2258135 w 3734772"/>
                      <a:gd name="connsiteY1" fmla="*/ 1245 h 2085017"/>
                      <a:gd name="connsiteX2" fmla="*/ 2601035 w 3734772"/>
                      <a:gd name="connsiteY2" fmla="*/ 139357 h 2085017"/>
                      <a:gd name="connsiteX3" fmla="*/ 3005847 w 3734772"/>
                      <a:gd name="connsiteY3" fmla="*/ 387007 h 2085017"/>
                      <a:gd name="connsiteX4" fmla="*/ 3538009 w 3734772"/>
                      <a:gd name="connsiteY4" fmla="*/ 902945 h 2085017"/>
                      <a:gd name="connsiteX5" fmla="*/ 3734772 w 3734772"/>
                      <a:gd name="connsiteY5" fmla="*/ 1138168 h 2085017"/>
                      <a:gd name="connsiteX6" fmla="*/ 3558297 w 3734772"/>
                      <a:gd name="connsiteY6" fmla="*/ 1150952 h 2085017"/>
                      <a:gd name="connsiteX7" fmla="*/ 3034422 w 3734772"/>
                      <a:gd name="connsiteY7" fmla="*/ 1260490 h 2085017"/>
                      <a:gd name="connsiteX8" fmla="*/ 2417679 w 3734772"/>
                      <a:gd name="connsiteY8" fmla="*/ 1498615 h 2085017"/>
                      <a:gd name="connsiteX9" fmla="*/ 1828499 w 3734772"/>
                      <a:gd name="connsiteY9" fmla="*/ 1831988 h 2085017"/>
                      <a:gd name="connsiteX10" fmla="*/ 1575818 w 3734772"/>
                      <a:gd name="connsiteY10" fmla="*/ 2019235 h 2085017"/>
                      <a:gd name="connsiteX11" fmla="*/ 1492969 w 3734772"/>
                      <a:gd name="connsiteY11" fmla="*/ 2085017 h 2085017"/>
                      <a:gd name="connsiteX12" fmla="*/ 1427872 w 3734772"/>
                      <a:gd name="connsiteY12" fmla="*/ 2009431 h 2085017"/>
                      <a:gd name="connsiteX13" fmla="*/ 1097672 w 3734772"/>
                      <a:gd name="connsiteY13" fmla="*/ 1660181 h 2085017"/>
                      <a:gd name="connsiteX14" fmla="*/ 697622 w 3734772"/>
                      <a:gd name="connsiteY14" fmla="*/ 1320456 h 2085017"/>
                      <a:gd name="connsiteX15" fmla="*/ 338847 w 3734772"/>
                      <a:gd name="connsiteY15" fmla="*/ 1095031 h 2085017"/>
                      <a:gd name="connsiteX16" fmla="*/ 8647 w 3734772"/>
                      <a:gd name="connsiteY16" fmla="*/ 955331 h 2085017"/>
                      <a:gd name="connsiteX17" fmla="*/ 0 w 3734772"/>
                      <a:gd name="connsiteY17" fmla="*/ 961346 h 2085017"/>
                      <a:gd name="connsiteX18" fmla="*/ 133161 w 3734772"/>
                      <a:gd name="connsiteY18" fmla="*/ 827921 h 2085017"/>
                      <a:gd name="connsiteX19" fmla="*/ 1457108 w 3734772"/>
                      <a:gd name="connsiteY19" fmla="*/ 167352 h 2085017"/>
                      <a:gd name="connsiteX20" fmla="*/ 2225572 w 3734772"/>
                      <a:gd name="connsiteY20" fmla="*/ 2843 h 2085017"/>
                      <a:gd name="connsiteX21" fmla="*/ 2253037 w 3734772"/>
                      <a:gd name="connsiteY21" fmla="*/ 0 h 2085017"/>
                      <a:gd name="connsiteX0" fmla="*/ 2253037 w 3734772"/>
                      <a:gd name="connsiteY0" fmla="*/ 0 h 2085017"/>
                      <a:gd name="connsiteX1" fmla="*/ 2258135 w 3734772"/>
                      <a:gd name="connsiteY1" fmla="*/ 1245 h 2085017"/>
                      <a:gd name="connsiteX2" fmla="*/ 2601035 w 3734772"/>
                      <a:gd name="connsiteY2" fmla="*/ 139357 h 2085017"/>
                      <a:gd name="connsiteX3" fmla="*/ 3005847 w 3734772"/>
                      <a:gd name="connsiteY3" fmla="*/ 387007 h 2085017"/>
                      <a:gd name="connsiteX4" fmla="*/ 3538009 w 3734772"/>
                      <a:gd name="connsiteY4" fmla="*/ 902945 h 2085017"/>
                      <a:gd name="connsiteX5" fmla="*/ 3734772 w 3734772"/>
                      <a:gd name="connsiteY5" fmla="*/ 1138168 h 2085017"/>
                      <a:gd name="connsiteX6" fmla="*/ 3558297 w 3734772"/>
                      <a:gd name="connsiteY6" fmla="*/ 1150952 h 2085017"/>
                      <a:gd name="connsiteX7" fmla="*/ 3034422 w 3734772"/>
                      <a:gd name="connsiteY7" fmla="*/ 1260490 h 2085017"/>
                      <a:gd name="connsiteX8" fmla="*/ 2417679 w 3734772"/>
                      <a:gd name="connsiteY8" fmla="*/ 1498615 h 2085017"/>
                      <a:gd name="connsiteX9" fmla="*/ 1828499 w 3734772"/>
                      <a:gd name="connsiteY9" fmla="*/ 1831988 h 2085017"/>
                      <a:gd name="connsiteX10" fmla="*/ 1575818 w 3734772"/>
                      <a:gd name="connsiteY10" fmla="*/ 2019235 h 2085017"/>
                      <a:gd name="connsiteX11" fmla="*/ 1492969 w 3734772"/>
                      <a:gd name="connsiteY11" fmla="*/ 2085017 h 2085017"/>
                      <a:gd name="connsiteX12" fmla="*/ 1427872 w 3734772"/>
                      <a:gd name="connsiteY12" fmla="*/ 2009431 h 2085017"/>
                      <a:gd name="connsiteX13" fmla="*/ 1097672 w 3734772"/>
                      <a:gd name="connsiteY13" fmla="*/ 1660181 h 2085017"/>
                      <a:gd name="connsiteX14" fmla="*/ 697622 w 3734772"/>
                      <a:gd name="connsiteY14" fmla="*/ 1320456 h 2085017"/>
                      <a:gd name="connsiteX15" fmla="*/ 338847 w 3734772"/>
                      <a:gd name="connsiteY15" fmla="*/ 1095031 h 2085017"/>
                      <a:gd name="connsiteX16" fmla="*/ 8647 w 3734772"/>
                      <a:gd name="connsiteY16" fmla="*/ 955331 h 2085017"/>
                      <a:gd name="connsiteX17" fmla="*/ 0 w 3734772"/>
                      <a:gd name="connsiteY17" fmla="*/ 961346 h 2085017"/>
                      <a:gd name="connsiteX18" fmla="*/ 167608 w 3734772"/>
                      <a:gd name="connsiteY18" fmla="*/ 834271 h 2085017"/>
                      <a:gd name="connsiteX19" fmla="*/ 1457108 w 3734772"/>
                      <a:gd name="connsiteY19" fmla="*/ 167352 h 2085017"/>
                      <a:gd name="connsiteX20" fmla="*/ 2225572 w 3734772"/>
                      <a:gd name="connsiteY20" fmla="*/ 2843 h 2085017"/>
                      <a:gd name="connsiteX21" fmla="*/ 2253037 w 3734772"/>
                      <a:gd name="connsiteY21" fmla="*/ 0 h 2085017"/>
                      <a:gd name="connsiteX0" fmla="*/ 2253037 w 3734772"/>
                      <a:gd name="connsiteY0" fmla="*/ 0 h 2085017"/>
                      <a:gd name="connsiteX1" fmla="*/ 2258135 w 3734772"/>
                      <a:gd name="connsiteY1" fmla="*/ 1245 h 2085017"/>
                      <a:gd name="connsiteX2" fmla="*/ 2601035 w 3734772"/>
                      <a:gd name="connsiteY2" fmla="*/ 139357 h 2085017"/>
                      <a:gd name="connsiteX3" fmla="*/ 3005847 w 3734772"/>
                      <a:gd name="connsiteY3" fmla="*/ 387007 h 2085017"/>
                      <a:gd name="connsiteX4" fmla="*/ 3538009 w 3734772"/>
                      <a:gd name="connsiteY4" fmla="*/ 902945 h 2085017"/>
                      <a:gd name="connsiteX5" fmla="*/ 3734772 w 3734772"/>
                      <a:gd name="connsiteY5" fmla="*/ 1138168 h 2085017"/>
                      <a:gd name="connsiteX6" fmla="*/ 3558297 w 3734772"/>
                      <a:gd name="connsiteY6" fmla="*/ 1150952 h 2085017"/>
                      <a:gd name="connsiteX7" fmla="*/ 3034422 w 3734772"/>
                      <a:gd name="connsiteY7" fmla="*/ 1260490 h 2085017"/>
                      <a:gd name="connsiteX8" fmla="*/ 2417679 w 3734772"/>
                      <a:gd name="connsiteY8" fmla="*/ 1498615 h 2085017"/>
                      <a:gd name="connsiteX9" fmla="*/ 1828499 w 3734772"/>
                      <a:gd name="connsiteY9" fmla="*/ 1831988 h 2085017"/>
                      <a:gd name="connsiteX10" fmla="*/ 1575818 w 3734772"/>
                      <a:gd name="connsiteY10" fmla="*/ 2019235 h 2085017"/>
                      <a:gd name="connsiteX11" fmla="*/ 1492969 w 3734772"/>
                      <a:gd name="connsiteY11" fmla="*/ 2085017 h 2085017"/>
                      <a:gd name="connsiteX12" fmla="*/ 1427872 w 3734772"/>
                      <a:gd name="connsiteY12" fmla="*/ 2009431 h 2085017"/>
                      <a:gd name="connsiteX13" fmla="*/ 1097672 w 3734772"/>
                      <a:gd name="connsiteY13" fmla="*/ 1660181 h 2085017"/>
                      <a:gd name="connsiteX14" fmla="*/ 697622 w 3734772"/>
                      <a:gd name="connsiteY14" fmla="*/ 1320456 h 2085017"/>
                      <a:gd name="connsiteX15" fmla="*/ 338847 w 3734772"/>
                      <a:gd name="connsiteY15" fmla="*/ 1095031 h 2085017"/>
                      <a:gd name="connsiteX16" fmla="*/ 30567 w 3734772"/>
                      <a:gd name="connsiteY16" fmla="*/ 968031 h 2085017"/>
                      <a:gd name="connsiteX17" fmla="*/ 0 w 3734772"/>
                      <a:gd name="connsiteY17" fmla="*/ 961346 h 2085017"/>
                      <a:gd name="connsiteX18" fmla="*/ 167608 w 3734772"/>
                      <a:gd name="connsiteY18" fmla="*/ 834271 h 2085017"/>
                      <a:gd name="connsiteX19" fmla="*/ 1457108 w 3734772"/>
                      <a:gd name="connsiteY19" fmla="*/ 167352 h 2085017"/>
                      <a:gd name="connsiteX20" fmla="*/ 2225572 w 3734772"/>
                      <a:gd name="connsiteY20" fmla="*/ 2843 h 2085017"/>
                      <a:gd name="connsiteX21" fmla="*/ 2253037 w 3734772"/>
                      <a:gd name="connsiteY21" fmla="*/ 0 h 208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4772" h="2085017">
                        <a:moveTo>
                          <a:pt x="2253037" y="0"/>
                        </a:moveTo>
                        <a:lnTo>
                          <a:pt x="2258135" y="1245"/>
                        </a:lnTo>
                        <a:cubicBezTo>
                          <a:pt x="2375610" y="43314"/>
                          <a:pt x="2476416" y="75063"/>
                          <a:pt x="2601035" y="139357"/>
                        </a:cubicBezTo>
                        <a:cubicBezTo>
                          <a:pt x="2725654" y="203651"/>
                          <a:pt x="2849685" y="259742"/>
                          <a:pt x="3005847" y="387007"/>
                        </a:cubicBezTo>
                        <a:cubicBezTo>
                          <a:pt x="3162009" y="514272"/>
                          <a:pt x="3416522" y="777752"/>
                          <a:pt x="3538009" y="902945"/>
                        </a:cubicBezTo>
                        <a:cubicBezTo>
                          <a:pt x="3659497" y="1028139"/>
                          <a:pt x="3707660" y="1099800"/>
                          <a:pt x="3734772" y="1138168"/>
                        </a:cubicBezTo>
                        <a:cubicBezTo>
                          <a:pt x="3675947" y="1142429"/>
                          <a:pt x="3675022" y="1130565"/>
                          <a:pt x="3558297" y="1150952"/>
                        </a:cubicBezTo>
                        <a:cubicBezTo>
                          <a:pt x="3441572" y="1171339"/>
                          <a:pt x="3224525" y="1202546"/>
                          <a:pt x="3034422" y="1260490"/>
                        </a:cubicBezTo>
                        <a:cubicBezTo>
                          <a:pt x="2844319" y="1318434"/>
                          <a:pt x="2618666" y="1403365"/>
                          <a:pt x="2417679" y="1498615"/>
                        </a:cubicBezTo>
                        <a:cubicBezTo>
                          <a:pt x="2216692" y="1593865"/>
                          <a:pt x="1959415" y="1742043"/>
                          <a:pt x="1828499" y="1831988"/>
                        </a:cubicBezTo>
                        <a:cubicBezTo>
                          <a:pt x="1697583" y="1921933"/>
                          <a:pt x="1645842" y="1964298"/>
                          <a:pt x="1575818" y="2019235"/>
                        </a:cubicBezTo>
                        <a:lnTo>
                          <a:pt x="1492969" y="2085017"/>
                        </a:lnTo>
                        <a:cubicBezTo>
                          <a:pt x="1471270" y="2059822"/>
                          <a:pt x="1493755" y="2080237"/>
                          <a:pt x="1427872" y="2009431"/>
                        </a:cubicBezTo>
                        <a:cubicBezTo>
                          <a:pt x="1361989" y="1938625"/>
                          <a:pt x="1219380" y="1775010"/>
                          <a:pt x="1097672" y="1660181"/>
                        </a:cubicBezTo>
                        <a:cubicBezTo>
                          <a:pt x="975964" y="1545352"/>
                          <a:pt x="824093" y="1414648"/>
                          <a:pt x="697622" y="1320456"/>
                        </a:cubicBezTo>
                        <a:cubicBezTo>
                          <a:pt x="571151" y="1226264"/>
                          <a:pt x="450023" y="1153769"/>
                          <a:pt x="338847" y="1095031"/>
                        </a:cubicBezTo>
                        <a:cubicBezTo>
                          <a:pt x="227671" y="1036294"/>
                          <a:pt x="107825" y="997135"/>
                          <a:pt x="30567" y="968031"/>
                        </a:cubicBezTo>
                        <a:lnTo>
                          <a:pt x="0" y="961346"/>
                        </a:lnTo>
                        <a:lnTo>
                          <a:pt x="167608" y="834271"/>
                        </a:lnTo>
                        <a:cubicBezTo>
                          <a:pt x="522957" y="566017"/>
                          <a:pt x="933634" y="326239"/>
                          <a:pt x="1457108" y="167352"/>
                        </a:cubicBezTo>
                        <a:cubicBezTo>
                          <a:pt x="1713503" y="89530"/>
                          <a:pt x="1981350" y="35116"/>
                          <a:pt x="2225572" y="2843"/>
                        </a:cubicBezTo>
                        <a:lnTo>
                          <a:pt x="2253037" y="0"/>
                        </a:lnTo>
                        <a:close/>
                      </a:path>
                    </a:pathLst>
                  </a:custGeom>
                  <a:solidFill>
                    <a:schemeClr val="bg1">
                      <a:lumMod val="95000"/>
                      <a:alpha val="36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p>
                </p:txBody>
              </p:sp>
              <p:sp>
                <p:nvSpPr>
                  <p:cNvPr id="1157" name="任意多边形: 形状 1156">
                    <a:extLst>
                      <a:ext uri="{FF2B5EF4-FFF2-40B4-BE49-F238E27FC236}">
                        <a16:creationId xmlns:a16="http://schemas.microsoft.com/office/drawing/2014/main" id="{89A874BC-9534-E5AC-A53E-5C42178E7DAE}"/>
                      </a:ext>
                    </a:extLst>
                  </p:cNvPr>
                  <p:cNvSpPr/>
                  <p:nvPr/>
                </p:nvSpPr>
                <p:spPr>
                  <a:xfrm>
                    <a:off x="195610" y="4879157"/>
                    <a:ext cx="3785815" cy="2072317"/>
                  </a:xfrm>
                  <a:custGeom>
                    <a:avLst/>
                    <a:gdLst>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23366 w 3762955"/>
                      <a:gd name="connsiteY5" fmla="*/ 1073677 h 2072317"/>
                      <a:gd name="connsiteX6" fmla="*/ 3762955 w 3762955"/>
                      <a:gd name="connsiteY6" fmla="*/ 1122331 h 2072317"/>
                      <a:gd name="connsiteX7" fmla="*/ 3762955 w 3762955"/>
                      <a:gd name="connsiteY7" fmla="*/ 1136580 h 2072317"/>
                      <a:gd name="connsiteX8" fmla="*/ 3735123 w 3762955"/>
                      <a:gd name="connsiteY8" fmla="*/ 1136330 h 2072317"/>
                      <a:gd name="connsiteX9" fmla="*/ 3567691 w 3762955"/>
                      <a:gd name="connsiteY9" fmla="*/ 1150952 h 2072317"/>
                      <a:gd name="connsiteX10" fmla="*/ 3043816 w 3762955"/>
                      <a:gd name="connsiteY10" fmla="*/ 1260490 h 2072317"/>
                      <a:gd name="connsiteX11" fmla="*/ 2427073 w 3762955"/>
                      <a:gd name="connsiteY11" fmla="*/ 1498615 h 2072317"/>
                      <a:gd name="connsiteX12" fmla="*/ 1822235 w 3762955"/>
                      <a:gd name="connsiteY12" fmla="*/ 1831988 h 2072317"/>
                      <a:gd name="connsiteX13" fmla="*/ 1553897 w 3762955"/>
                      <a:gd name="connsiteY13" fmla="*/ 2019235 h 2072317"/>
                      <a:gd name="connsiteX14" fmla="*/ 1486706 w 3762955"/>
                      <a:gd name="connsiteY14" fmla="*/ 2072317 h 2072317"/>
                      <a:gd name="connsiteX15" fmla="*/ 1476036 w 3762955"/>
                      <a:gd name="connsiteY15" fmla="*/ 2056238 h 2072317"/>
                      <a:gd name="connsiteX16" fmla="*/ 1437266 w 3762955"/>
                      <a:gd name="connsiteY16" fmla="*/ 2009431 h 2072317"/>
                      <a:gd name="connsiteX17" fmla="*/ 1107066 w 3762955"/>
                      <a:gd name="connsiteY17" fmla="*/ 1660181 h 2072317"/>
                      <a:gd name="connsiteX18" fmla="*/ 707016 w 3762955"/>
                      <a:gd name="connsiteY18" fmla="*/ 1320456 h 2072317"/>
                      <a:gd name="connsiteX19" fmla="*/ 348241 w 3762955"/>
                      <a:gd name="connsiteY19" fmla="*/ 1095031 h 2072317"/>
                      <a:gd name="connsiteX20" fmla="*/ 18041 w 3762955"/>
                      <a:gd name="connsiteY20" fmla="*/ 955331 h 2072317"/>
                      <a:gd name="connsiteX21" fmla="*/ 0 w 3762955"/>
                      <a:gd name="connsiteY21" fmla="*/ 942296 h 2072317"/>
                      <a:gd name="connsiteX22" fmla="*/ 142555 w 3762955"/>
                      <a:gd name="connsiteY22" fmla="*/ 827921 h 2072317"/>
                      <a:gd name="connsiteX23" fmla="*/ 1480789 w 3762955"/>
                      <a:gd name="connsiteY23" fmla="*/ 167352 h 2072317"/>
                      <a:gd name="connsiteX24" fmla="*/ 2234966 w 3762955"/>
                      <a:gd name="connsiteY24" fmla="*/ 2843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23366 w 3762955"/>
                      <a:gd name="connsiteY5" fmla="*/ 1073677 h 2072317"/>
                      <a:gd name="connsiteX6" fmla="*/ 3762955 w 3762955"/>
                      <a:gd name="connsiteY6" fmla="*/ 1122331 h 2072317"/>
                      <a:gd name="connsiteX7" fmla="*/ 3762955 w 3762955"/>
                      <a:gd name="connsiteY7" fmla="*/ 1136580 h 2072317"/>
                      <a:gd name="connsiteX8" fmla="*/ 3735123 w 3762955"/>
                      <a:gd name="connsiteY8" fmla="*/ 1136330 h 2072317"/>
                      <a:gd name="connsiteX9" fmla="*/ 3567691 w 3762955"/>
                      <a:gd name="connsiteY9" fmla="*/ 1150952 h 2072317"/>
                      <a:gd name="connsiteX10" fmla="*/ 3043816 w 3762955"/>
                      <a:gd name="connsiteY10" fmla="*/ 1260490 h 2072317"/>
                      <a:gd name="connsiteX11" fmla="*/ 2427073 w 3762955"/>
                      <a:gd name="connsiteY11" fmla="*/ 1498615 h 2072317"/>
                      <a:gd name="connsiteX12" fmla="*/ 1822235 w 3762955"/>
                      <a:gd name="connsiteY12" fmla="*/ 1831988 h 2072317"/>
                      <a:gd name="connsiteX13" fmla="*/ 1553897 w 3762955"/>
                      <a:gd name="connsiteY13" fmla="*/ 2019235 h 2072317"/>
                      <a:gd name="connsiteX14" fmla="*/ 1486706 w 3762955"/>
                      <a:gd name="connsiteY14" fmla="*/ 2072317 h 2072317"/>
                      <a:gd name="connsiteX15" fmla="*/ 1476036 w 3762955"/>
                      <a:gd name="connsiteY15" fmla="*/ 2056238 h 2072317"/>
                      <a:gd name="connsiteX16" fmla="*/ 1437266 w 3762955"/>
                      <a:gd name="connsiteY16" fmla="*/ 2009431 h 2072317"/>
                      <a:gd name="connsiteX17" fmla="*/ 1107066 w 3762955"/>
                      <a:gd name="connsiteY17" fmla="*/ 1660181 h 2072317"/>
                      <a:gd name="connsiteX18" fmla="*/ 707016 w 3762955"/>
                      <a:gd name="connsiteY18" fmla="*/ 1320456 h 2072317"/>
                      <a:gd name="connsiteX19" fmla="*/ 348241 w 3762955"/>
                      <a:gd name="connsiteY19" fmla="*/ 1095031 h 2072317"/>
                      <a:gd name="connsiteX20" fmla="*/ 18041 w 3762955"/>
                      <a:gd name="connsiteY20" fmla="*/ 955331 h 2072317"/>
                      <a:gd name="connsiteX21" fmla="*/ 0 w 3762955"/>
                      <a:gd name="connsiteY21" fmla="*/ 942296 h 2072317"/>
                      <a:gd name="connsiteX22" fmla="*/ 142555 w 3762955"/>
                      <a:gd name="connsiteY22" fmla="*/ 827921 h 2072317"/>
                      <a:gd name="connsiteX23" fmla="*/ 1466502 w 3762955"/>
                      <a:gd name="connsiteY23" fmla="*/ 167352 h 2072317"/>
                      <a:gd name="connsiteX24" fmla="*/ 2234966 w 3762955"/>
                      <a:gd name="connsiteY24" fmla="*/ 2843 h 2072317"/>
                      <a:gd name="connsiteX25" fmla="*/ 2262431 w 3762955"/>
                      <a:gd name="connsiteY25"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23366 w 3762955"/>
                      <a:gd name="connsiteY5" fmla="*/ 1073677 h 2072317"/>
                      <a:gd name="connsiteX6" fmla="*/ 3762955 w 3762955"/>
                      <a:gd name="connsiteY6" fmla="*/ 1136580 h 2072317"/>
                      <a:gd name="connsiteX7" fmla="*/ 3735123 w 3762955"/>
                      <a:gd name="connsiteY7" fmla="*/ 1136330 h 2072317"/>
                      <a:gd name="connsiteX8" fmla="*/ 3567691 w 3762955"/>
                      <a:gd name="connsiteY8" fmla="*/ 1150952 h 2072317"/>
                      <a:gd name="connsiteX9" fmla="*/ 3043816 w 3762955"/>
                      <a:gd name="connsiteY9" fmla="*/ 1260490 h 2072317"/>
                      <a:gd name="connsiteX10" fmla="*/ 2427073 w 3762955"/>
                      <a:gd name="connsiteY10" fmla="*/ 1498615 h 2072317"/>
                      <a:gd name="connsiteX11" fmla="*/ 1822235 w 3762955"/>
                      <a:gd name="connsiteY11" fmla="*/ 1831988 h 2072317"/>
                      <a:gd name="connsiteX12" fmla="*/ 1553897 w 3762955"/>
                      <a:gd name="connsiteY12" fmla="*/ 2019235 h 2072317"/>
                      <a:gd name="connsiteX13" fmla="*/ 1486706 w 3762955"/>
                      <a:gd name="connsiteY13" fmla="*/ 2072317 h 2072317"/>
                      <a:gd name="connsiteX14" fmla="*/ 1476036 w 3762955"/>
                      <a:gd name="connsiteY14" fmla="*/ 2056238 h 2072317"/>
                      <a:gd name="connsiteX15" fmla="*/ 1437266 w 3762955"/>
                      <a:gd name="connsiteY15" fmla="*/ 2009431 h 2072317"/>
                      <a:gd name="connsiteX16" fmla="*/ 1107066 w 3762955"/>
                      <a:gd name="connsiteY16" fmla="*/ 1660181 h 2072317"/>
                      <a:gd name="connsiteX17" fmla="*/ 707016 w 3762955"/>
                      <a:gd name="connsiteY17" fmla="*/ 1320456 h 2072317"/>
                      <a:gd name="connsiteX18" fmla="*/ 348241 w 3762955"/>
                      <a:gd name="connsiteY18" fmla="*/ 1095031 h 2072317"/>
                      <a:gd name="connsiteX19" fmla="*/ 18041 w 3762955"/>
                      <a:gd name="connsiteY19" fmla="*/ 955331 h 2072317"/>
                      <a:gd name="connsiteX20" fmla="*/ 0 w 3762955"/>
                      <a:gd name="connsiteY20" fmla="*/ 942296 h 2072317"/>
                      <a:gd name="connsiteX21" fmla="*/ 142555 w 3762955"/>
                      <a:gd name="connsiteY21" fmla="*/ 827921 h 2072317"/>
                      <a:gd name="connsiteX22" fmla="*/ 1466502 w 3762955"/>
                      <a:gd name="connsiteY22" fmla="*/ 167352 h 2072317"/>
                      <a:gd name="connsiteX23" fmla="*/ 2234966 w 3762955"/>
                      <a:gd name="connsiteY23" fmla="*/ 2843 h 2072317"/>
                      <a:gd name="connsiteX24" fmla="*/ 2262431 w 3762955"/>
                      <a:gd name="connsiteY24"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62955 w 3762955"/>
                      <a:gd name="connsiteY5" fmla="*/ 1136580 h 2072317"/>
                      <a:gd name="connsiteX6" fmla="*/ 3735123 w 3762955"/>
                      <a:gd name="connsiteY6" fmla="*/ 1136330 h 2072317"/>
                      <a:gd name="connsiteX7" fmla="*/ 3567691 w 3762955"/>
                      <a:gd name="connsiteY7" fmla="*/ 1150952 h 2072317"/>
                      <a:gd name="connsiteX8" fmla="*/ 3043816 w 3762955"/>
                      <a:gd name="connsiteY8" fmla="*/ 1260490 h 2072317"/>
                      <a:gd name="connsiteX9" fmla="*/ 2427073 w 3762955"/>
                      <a:gd name="connsiteY9" fmla="*/ 1498615 h 2072317"/>
                      <a:gd name="connsiteX10" fmla="*/ 1822235 w 3762955"/>
                      <a:gd name="connsiteY10" fmla="*/ 1831988 h 2072317"/>
                      <a:gd name="connsiteX11" fmla="*/ 1553897 w 3762955"/>
                      <a:gd name="connsiteY11" fmla="*/ 2019235 h 2072317"/>
                      <a:gd name="connsiteX12" fmla="*/ 1486706 w 3762955"/>
                      <a:gd name="connsiteY12" fmla="*/ 2072317 h 2072317"/>
                      <a:gd name="connsiteX13" fmla="*/ 1476036 w 3762955"/>
                      <a:gd name="connsiteY13" fmla="*/ 2056238 h 2072317"/>
                      <a:gd name="connsiteX14" fmla="*/ 1437266 w 3762955"/>
                      <a:gd name="connsiteY14" fmla="*/ 2009431 h 2072317"/>
                      <a:gd name="connsiteX15" fmla="*/ 1107066 w 3762955"/>
                      <a:gd name="connsiteY15" fmla="*/ 1660181 h 2072317"/>
                      <a:gd name="connsiteX16" fmla="*/ 707016 w 3762955"/>
                      <a:gd name="connsiteY16" fmla="*/ 1320456 h 2072317"/>
                      <a:gd name="connsiteX17" fmla="*/ 348241 w 3762955"/>
                      <a:gd name="connsiteY17" fmla="*/ 1095031 h 2072317"/>
                      <a:gd name="connsiteX18" fmla="*/ 18041 w 3762955"/>
                      <a:gd name="connsiteY18" fmla="*/ 955331 h 2072317"/>
                      <a:gd name="connsiteX19" fmla="*/ 0 w 3762955"/>
                      <a:gd name="connsiteY19" fmla="*/ 942296 h 2072317"/>
                      <a:gd name="connsiteX20" fmla="*/ 142555 w 3762955"/>
                      <a:gd name="connsiteY20" fmla="*/ 827921 h 2072317"/>
                      <a:gd name="connsiteX21" fmla="*/ 1466502 w 3762955"/>
                      <a:gd name="connsiteY21" fmla="*/ 167352 h 2072317"/>
                      <a:gd name="connsiteX22" fmla="*/ 2234966 w 3762955"/>
                      <a:gd name="connsiteY22" fmla="*/ 2843 h 2072317"/>
                      <a:gd name="connsiteX23" fmla="*/ 2262431 w 3762955"/>
                      <a:gd name="connsiteY23"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62955 w 3762955"/>
                      <a:gd name="connsiteY5" fmla="*/ 1131818 h 2072317"/>
                      <a:gd name="connsiteX6" fmla="*/ 3735123 w 3762955"/>
                      <a:gd name="connsiteY6" fmla="*/ 1136330 h 2072317"/>
                      <a:gd name="connsiteX7" fmla="*/ 3567691 w 3762955"/>
                      <a:gd name="connsiteY7" fmla="*/ 1150952 h 2072317"/>
                      <a:gd name="connsiteX8" fmla="*/ 3043816 w 3762955"/>
                      <a:gd name="connsiteY8" fmla="*/ 1260490 h 2072317"/>
                      <a:gd name="connsiteX9" fmla="*/ 2427073 w 3762955"/>
                      <a:gd name="connsiteY9" fmla="*/ 1498615 h 2072317"/>
                      <a:gd name="connsiteX10" fmla="*/ 1822235 w 3762955"/>
                      <a:gd name="connsiteY10" fmla="*/ 1831988 h 2072317"/>
                      <a:gd name="connsiteX11" fmla="*/ 1553897 w 3762955"/>
                      <a:gd name="connsiteY11" fmla="*/ 2019235 h 2072317"/>
                      <a:gd name="connsiteX12" fmla="*/ 1486706 w 3762955"/>
                      <a:gd name="connsiteY12" fmla="*/ 2072317 h 2072317"/>
                      <a:gd name="connsiteX13" fmla="*/ 1476036 w 3762955"/>
                      <a:gd name="connsiteY13" fmla="*/ 2056238 h 2072317"/>
                      <a:gd name="connsiteX14" fmla="*/ 1437266 w 3762955"/>
                      <a:gd name="connsiteY14" fmla="*/ 2009431 h 2072317"/>
                      <a:gd name="connsiteX15" fmla="*/ 1107066 w 3762955"/>
                      <a:gd name="connsiteY15" fmla="*/ 1660181 h 2072317"/>
                      <a:gd name="connsiteX16" fmla="*/ 707016 w 3762955"/>
                      <a:gd name="connsiteY16" fmla="*/ 1320456 h 2072317"/>
                      <a:gd name="connsiteX17" fmla="*/ 348241 w 3762955"/>
                      <a:gd name="connsiteY17" fmla="*/ 1095031 h 2072317"/>
                      <a:gd name="connsiteX18" fmla="*/ 18041 w 3762955"/>
                      <a:gd name="connsiteY18" fmla="*/ 955331 h 2072317"/>
                      <a:gd name="connsiteX19" fmla="*/ 0 w 3762955"/>
                      <a:gd name="connsiteY19" fmla="*/ 942296 h 2072317"/>
                      <a:gd name="connsiteX20" fmla="*/ 142555 w 3762955"/>
                      <a:gd name="connsiteY20" fmla="*/ 827921 h 2072317"/>
                      <a:gd name="connsiteX21" fmla="*/ 1466502 w 3762955"/>
                      <a:gd name="connsiteY21" fmla="*/ 167352 h 2072317"/>
                      <a:gd name="connsiteX22" fmla="*/ 2234966 w 3762955"/>
                      <a:gd name="connsiteY22" fmla="*/ 2843 h 2072317"/>
                      <a:gd name="connsiteX23" fmla="*/ 2262431 w 3762955"/>
                      <a:gd name="connsiteY23" fmla="*/ 0 h 20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62955" h="2072317">
                        <a:moveTo>
                          <a:pt x="2262431" y="0"/>
                        </a:moveTo>
                        <a:lnTo>
                          <a:pt x="2267529" y="1245"/>
                        </a:lnTo>
                        <a:cubicBezTo>
                          <a:pt x="2385004" y="43314"/>
                          <a:pt x="2485810" y="75063"/>
                          <a:pt x="2610429" y="139357"/>
                        </a:cubicBezTo>
                        <a:cubicBezTo>
                          <a:pt x="2735048" y="203651"/>
                          <a:pt x="2854904" y="259213"/>
                          <a:pt x="3015241" y="387007"/>
                        </a:cubicBezTo>
                        <a:cubicBezTo>
                          <a:pt x="3175579" y="514801"/>
                          <a:pt x="3447835" y="781985"/>
                          <a:pt x="3572454" y="906120"/>
                        </a:cubicBezTo>
                        <a:cubicBezTo>
                          <a:pt x="3697073" y="1030255"/>
                          <a:pt x="3735843" y="1093450"/>
                          <a:pt x="3762955" y="1131818"/>
                        </a:cubicBezTo>
                        <a:lnTo>
                          <a:pt x="3735123" y="1136330"/>
                        </a:lnTo>
                        <a:cubicBezTo>
                          <a:pt x="3699405" y="1136070"/>
                          <a:pt x="3662347" y="1137260"/>
                          <a:pt x="3567691" y="1150952"/>
                        </a:cubicBezTo>
                        <a:cubicBezTo>
                          <a:pt x="3441484" y="1169208"/>
                          <a:pt x="3233919" y="1202546"/>
                          <a:pt x="3043816" y="1260490"/>
                        </a:cubicBezTo>
                        <a:cubicBezTo>
                          <a:pt x="2853713" y="1318434"/>
                          <a:pt x="2630670" y="1403365"/>
                          <a:pt x="2427073" y="1498615"/>
                        </a:cubicBezTo>
                        <a:cubicBezTo>
                          <a:pt x="2223476" y="1593865"/>
                          <a:pt x="1979001" y="1736341"/>
                          <a:pt x="1822235" y="1831988"/>
                        </a:cubicBezTo>
                        <a:cubicBezTo>
                          <a:pt x="1704661" y="1903723"/>
                          <a:pt x="1623921" y="1964298"/>
                          <a:pt x="1553897" y="2019235"/>
                        </a:cubicBezTo>
                        <a:lnTo>
                          <a:pt x="1486706" y="2072317"/>
                        </a:lnTo>
                        <a:lnTo>
                          <a:pt x="1476036" y="2056238"/>
                        </a:lnTo>
                        <a:cubicBezTo>
                          <a:pt x="1467131" y="2044158"/>
                          <a:pt x="1454993" y="2029143"/>
                          <a:pt x="1437266" y="2009431"/>
                        </a:cubicBezTo>
                        <a:cubicBezTo>
                          <a:pt x="1366358" y="1930585"/>
                          <a:pt x="1228774" y="1775010"/>
                          <a:pt x="1107066" y="1660181"/>
                        </a:cubicBezTo>
                        <a:cubicBezTo>
                          <a:pt x="985358" y="1545352"/>
                          <a:pt x="833487" y="1414648"/>
                          <a:pt x="707016" y="1320456"/>
                        </a:cubicBezTo>
                        <a:cubicBezTo>
                          <a:pt x="580545" y="1226264"/>
                          <a:pt x="463070" y="1155885"/>
                          <a:pt x="348241" y="1095031"/>
                        </a:cubicBezTo>
                        <a:cubicBezTo>
                          <a:pt x="233412" y="1034177"/>
                          <a:pt x="95299" y="984435"/>
                          <a:pt x="18041" y="955331"/>
                        </a:cubicBezTo>
                        <a:lnTo>
                          <a:pt x="0" y="942296"/>
                        </a:lnTo>
                        <a:lnTo>
                          <a:pt x="142555" y="827921"/>
                        </a:lnTo>
                        <a:cubicBezTo>
                          <a:pt x="497904" y="559667"/>
                          <a:pt x="943028" y="326239"/>
                          <a:pt x="1466502" y="167352"/>
                        </a:cubicBezTo>
                        <a:cubicBezTo>
                          <a:pt x="1722897" y="89530"/>
                          <a:pt x="1990744" y="35116"/>
                          <a:pt x="2234966" y="2843"/>
                        </a:cubicBezTo>
                        <a:lnTo>
                          <a:pt x="2262431" y="0"/>
                        </a:lnTo>
                        <a:close/>
                      </a:path>
                    </a:pathLst>
                  </a:custGeom>
                  <a:solidFill>
                    <a:srgbClr val="4DB3A7">
                      <a:alpha val="59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p>
                </p:txBody>
              </p:sp>
              <p:sp>
                <p:nvSpPr>
                  <p:cNvPr id="1158" name="任意多边形: 形状 1157">
                    <a:extLst>
                      <a:ext uri="{FF2B5EF4-FFF2-40B4-BE49-F238E27FC236}">
                        <a16:creationId xmlns:a16="http://schemas.microsoft.com/office/drawing/2014/main" id="{7482CF03-D0D4-4F00-9881-3C6300BD7702}"/>
                      </a:ext>
                    </a:extLst>
                  </p:cNvPr>
                  <p:cNvSpPr/>
                  <p:nvPr/>
                </p:nvSpPr>
                <p:spPr>
                  <a:xfrm>
                    <a:off x="178943" y="4720997"/>
                    <a:ext cx="3779623" cy="2072317"/>
                  </a:xfrm>
                  <a:custGeom>
                    <a:avLst/>
                    <a:gdLst>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23366 w 3762955"/>
                      <a:gd name="connsiteY5" fmla="*/ 1073677 h 2072317"/>
                      <a:gd name="connsiteX6" fmla="*/ 3762955 w 3762955"/>
                      <a:gd name="connsiteY6" fmla="*/ 1122331 h 2072317"/>
                      <a:gd name="connsiteX7" fmla="*/ 3762955 w 3762955"/>
                      <a:gd name="connsiteY7" fmla="*/ 1136580 h 2072317"/>
                      <a:gd name="connsiteX8" fmla="*/ 3735123 w 3762955"/>
                      <a:gd name="connsiteY8" fmla="*/ 1136330 h 2072317"/>
                      <a:gd name="connsiteX9" fmla="*/ 3567691 w 3762955"/>
                      <a:gd name="connsiteY9" fmla="*/ 1150952 h 2072317"/>
                      <a:gd name="connsiteX10" fmla="*/ 3043816 w 3762955"/>
                      <a:gd name="connsiteY10" fmla="*/ 1260490 h 2072317"/>
                      <a:gd name="connsiteX11" fmla="*/ 2427073 w 3762955"/>
                      <a:gd name="connsiteY11" fmla="*/ 1498615 h 2072317"/>
                      <a:gd name="connsiteX12" fmla="*/ 1822235 w 3762955"/>
                      <a:gd name="connsiteY12" fmla="*/ 1831988 h 2072317"/>
                      <a:gd name="connsiteX13" fmla="*/ 1553897 w 3762955"/>
                      <a:gd name="connsiteY13" fmla="*/ 2019235 h 2072317"/>
                      <a:gd name="connsiteX14" fmla="*/ 1486706 w 3762955"/>
                      <a:gd name="connsiteY14" fmla="*/ 2072317 h 2072317"/>
                      <a:gd name="connsiteX15" fmla="*/ 1476036 w 3762955"/>
                      <a:gd name="connsiteY15" fmla="*/ 2056238 h 2072317"/>
                      <a:gd name="connsiteX16" fmla="*/ 1437266 w 3762955"/>
                      <a:gd name="connsiteY16" fmla="*/ 2009431 h 2072317"/>
                      <a:gd name="connsiteX17" fmla="*/ 1107066 w 3762955"/>
                      <a:gd name="connsiteY17" fmla="*/ 1660181 h 2072317"/>
                      <a:gd name="connsiteX18" fmla="*/ 707016 w 3762955"/>
                      <a:gd name="connsiteY18" fmla="*/ 1320456 h 2072317"/>
                      <a:gd name="connsiteX19" fmla="*/ 348241 w 3762955"/>
                      <a:gd name="connsiteY19" fmla="*/ 1095031 h 2072317"/>
                      <a:gd name="connsiteX20" fmla="*/ 18041 w 3762955"/>
                      <a:gd name="connsiteY20" fmla="*/ 955331 h 2072317"/>
                      <a:gd name="connsiteX21" fmla="*/ 0 w 3762955"/>
                      <a:gd name="connsiteY21" fmla="*/ 942296 h 2072317"/>
                      <a:gd name="connsiteX22" fmla="*/ 142555 w 3762955"/>
                      <a:gd name="connsiteY22" fmla="*/ 827921 h 2072317"/>
                      <a:gd name="connsiteX23" fmla="*/ 1480789 w 3762955"/>
                      <a:gd name="connsiteY23" fmla="*/ 167352 h 2072317"/>
                      <a:gd name="connsiteX24" fmla="*/ 2234966 w 3762955"/>
                      <a:gd name="connsiteY24" fmla="*/ 2843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23366 w 3762955"/>
                      <a:gd name="connsiteY5" fmla="*/ 1073677 h 2072317"/>
                      <a:gd name="connsiteX6" fmla="*/ 3762955 w 3762955"/>
                      <a:gd name="connsiteY6" fmla="*/ 1122331 h 2072317"/>
                      <a:gd name="connsiteX7" fmla="*/ 3762955 w 3762955"/>
                      <a:gd name="connsiteY7" fmla="*/ 1136580 h 2072317"/>
                      <a:gd name="connsiteX8" fmla="*/ 3735123 w 3762955"/>
                      <a:gd name="connsiteY8" fmla="*/ 1136330 h 2072317"/>
                      <a:gd name="connsiteX9" fmla="*/ 3567691 w 3762955"/>
                      <a:gd name="connsiteY9" fmla="*/ 1150952 h 2072317"/>
                      <a:gd name="connsiteX10" fmla="*/ 3043816 w 3762955"/>
                      <a:gd name="connsiteY10" fmla="*/ 1260490 h 2072317"/>
                      <a:gd name="connsiteX11" fmla="*/ 2427073 w 3762955"/>
                      <a:gd name="connsiteY11" fmla="*/ 1498615 h 2072317"/>
                      <a:gd name="connsiteX12" fmla="*/ 1822235 w 3762955"/>
                      <a:gd name="connsiteY12" fmla="*/ 1831988 h 2072317"/>
                      <a:gd name="connsiteX13" fmla="*/ 1553897 w 3762955"/>
                      <a:gd name="connsiteY13" fmla="*/ 2019235 h 2072317"/>
                      <a:gd name="connsiteX14" fmla="*/ 1486706 w 3762955"/>
                      <a:gd name="connsiteY14" fmla="*/ 2072317 h 2072317"/>
                      <a:gd name="connsiteX15" fmla="*/ 1476036 w 3762955"/>
                      <a:gd name="connsiteY15" fmla="*/ 2056238 h 2072317"/>
                      <a:gd name="connsiteX16" fmla="*/ 1437266 w 3762955"/>
                      <a:gd name="connsiteY16" fmla="*/ 2009431 h 2072317"/>
                      <a:gd name="connsiteX17" fmla="*/ 1107066 w 3762955"/>
                      <a:gd name="connsiteY17" fmla="*/ 1660181 h 2072317"/>
                      <a:gd name="connsiteX18" fmla="*/ 707016 w 3762955"/>
                      <a:gd name="connsiteY18" fmla="*/ 1320456 h 2072317"/>
                      <a:gd name="connsiteX19" fmla="*/ 348241 w 3762955"/>
                      <a:gd name="connsiteY19" fmla="*/ 1095031 h 2072317"/>
                      <a:gd name="connsiteX20" fmla="*/ 18041 w 3762955"/>
                      <a:gd name="connsiteY20" fmla="*/ 955331 h 2072317"/>
                      <a:gd name="connsiteX21" fmla="*/ 0 w 3762955"/>
                      <a:gd name="connsiteY21" fmla="*/ 942296 h 2072317"/>
                      <a:gd name="connsiteX22" fmla="*/ 142555 w 3762955"/>
                      <a:gd name="connsiteY22" fmla="*/ 827921 h 2072317"/>
                      <a:gd name="connsiteX23" fmla="*/ 1466502 w 3762955"/>
                      <a:gd name="connsiteY23" fmla="*/ 167352 h 2072317"/>
                      <a:gd name="connsiteX24" fmla="*/ 2234966 w 3762955"/>
                      <a:gd name="connsiteY24" fmla="*/ 2843 h 2072317"/>
                      <a:gd name="connsiteX25" fmla="*/ 2262431 w 3762955"/>
                      <a:gd name="connsiteY25"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23366 w 3762955"/>
                      <a:gd name="connsiteY5" fmla="*/ 1073677 h 2072317"/>
                      <a:gd name="connsiteX6" fmla="*/ 3762955 w 3762955"/>
                      <a:gd name="connsiteY6" fmla="*/ 1136580 h 2072317"/>
                      <a:gd name="connsiteX7" fmla="*/ 3735123 w 3762955"/>
                      <a:gd name="connsiteY7" fmla="*/ 1136330 h 2072317"/>
                      <a:gd name="connsiteX8" fmla="*/ 3567691 w 3762955"/>
                      <a:gd name="connsiteY8" fmla="*/ 1150952 h 2072317"/>
                      <a:gd name="connsiteX9" fmla="*/ 3043816 w 3762955"/>
                      <a:gd name="connsiteY9" fmla="*/ 1260490 h 2072317"/>
                      <a:gd name="connsiteX10" fmla="*/ 2427073 w 3762955"/>
                      <a:gd name="connsiteY10" fmla="*/ 1498615 h 2072317"/>
                      <a:gd name="connsiteX11" fmla="*/ 1822235 w 3762955"/>
                      <a:gd name="connsiteY11" fmla="*/ 1831988 h 2072317"/>
                      <a:gd name="connsiteX12" fmla="*/ 1553897 w 3762955"/>
                      <a:gd name="connsiteY12" fmla="*/ 2019235 h 2072317"/>
                      <a:gd name="connsiteX13" fmla="*/ 1486706 w 3762955"/>
                      <a:gd name="connsiteY13" fmla="*/ 2072317 h 2072317"/>
                      <a:gd name="connsiteX14" fmla="*/ 1476036 w 3762955"/>
                      <a:gd name="connsiteY14" fmla="*/ 2056238 h 2072317"/>
                      <a:gd name="connsiteX15" fmla="*/ 1437266 w 3762955"/>
                      <a:gd name="connsiteY15" fmla="*/ 2009431 h 2072317"/>
                      <a:gd name="connsiteX16" fmla="*/ 1107066 w 3762955"/>
                      <a:gd name="connsiteY16" fmla="*/ 1660181 h 2072317"/>
                      <a:gd name="connsiteX17" fmla="*/ 707016 w 3762955"/>
                      <a:gd name="connsiteY17" fmla="*/ 1320456 h 2072317"/>
                      <a:gd name="connsiteX18" fmla="*/ 348241 w 3762955"/>
                      <a:gd name="connsiteY18" fmla="*/ 1095031 h 2072317"/>
                      <a:gd name="connsiteX19" fmla="*/ 18041 w 3762955"/>
                      <a:gd name="connsiteY19" fmla="*/ 955331 h 2072317"/>
                      <a:gd name="connsiteX20" fmla="*/ 0 w 3762955"/>
                      <a:gd name="connsiteY20" fmla="*/ 942296 h 2072317"/>
                      <a:gd name="connsiteX21" fmla="*/ 142555 w 3762955"/>
                      <a:gd name="connsiteY21" fmla="*/ 827921 h 2072317"/>
                      <a:gd name="connsiteX22" fmla="*/ 1466502 w 3762955"/>
                      <a:gd name="connsiteY22" fmla="*/ 167352 h 2072317"/>
                      <a:gd name="connsiteX23" fmla="*/ 2234966 w 3762955"/>
                      <a:gd name="connsiteY23" fmla="*/ 2843 h 2072317"/>
                      <a:gd name="connsiteX24" fmla="*/ 2262431 w 3762955"/>
                      <a:gd name="connsiteY24"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62955 w 3762955"/>
                      <a:gd name="connsiteY5" fmla="*/ 1136580 h 2072317"/>
                      <a:gd name="connsiteX6" fmla="*/ 3735123 w 3762955"/>
                      <a:gd name="connsiteY6" fmla="*/ 1136330 h 2072317"/>
                      <a:gd name="connsiteX7" fmla="*/ 3567691 w 3762955"/>
                      <a:gd name="connsiteY7" fmla="*/ 1150952 h 2072317"/>
                      <a:gd name="connsiteX8" fmla="*/ 3043816 w 3762955"/>
                      <a:gd name="connsiteY8" fmla="*/ 1260490 h 2072317"/>
                      <a:gd name="connsiteX9" fmla="*/ 2427073 w 3762955"/>
                      <a:gd name="connsiteY9" fmla="*/ 1498615 h 2072317"/>
                      <a:gd name="connsiteX10" fmla="*/ 1822235 w 3762955"/>
                      <a:gd name="connsiteY10" fmla="*/ 1831988 h 2072317"/>
                      <a:gd name="connsiteX11" fmla="*/ 1553897 w 3762955"/>
                      <a:gd name="connsiteY11" fmla="*/ 2019235 h 2072317"/>
                      <a:gd name="connsiteX12" fmla="*/ 1486706 w 3762955"/>
                      <a:gd name="connsiteY12" fmla="*/ 2072317 h 2072317"/>
                      <a:gd name="connsiteX13" fmla="*/ 1476036 w 3762955"/>
                      <a:gd name="connsiteY13" fmla="*/ 2056238 h 2072317"/>
                      <a:gd name="connsiteX14" fmla="*/ 1437266 w 3762955"/>
                      <a:gd name="connsiteY14" fmla="*/ 2009431 h 2072317"/>
                      <a:gd name="connsiteX15" fmla="*/ 1107066 w 3762955"/>
                      <a:gd name="connsiteY15" fmla="*/ 1660181 h 2072317"/>
                      <a:gd name="connsiteX16" fmla="*/ 707016 w 3762955"/>
                      <a:gd name="connsiteY16" fmla="*/ 1320456 h 2072317"/>
                      <a:gd name="connsiteX17" fmla="*/ 348241 w 3762955"/>
                      <a:gd name="connsiteY17" fmla="*/ 1095031 h 2072317"/>
                      <a:gd name="connsiteX18" fmla="*/ 18041 w 3762955"/>
                      <a:gd name="connsiteY18" fmla="*/ 955331 h 2072317"/>
                      <a:gd name="connsiteX19" fmla="*/ 0 w 3762955"/>
                      <a:gd name="connsiteY19" fmla="*/ 942296 h 2072317"/>
                      <a:gd name="connsiteX20" fmla="*/ 142555 w 3762955"/>
                      <a:gd name="connsiteY20" fmla="*/ 827921 h 2072317"/>
                      <a:gd name="connsiteX21" fmla="*/ 1466502 w 3762955"/>
                      <a:gd name="connsiteY21" fmla="*/ 167352 h 2072317"/>
                      <a:gd name="connsiteX22" fmla="*/ 2234966 w 3762955"/>
                      <a:gd name="connsiteY22" fmla="*/ 2843 h 2072317"/>
                      <a:gd name="connsiteX23" fmla="*/ 2262431 w 3762955"/>
                      <a:gd name="connsiteY23" fmla="*/ 0 h 2072317"/>
                      <a:gd name="connsiteX0" fmla="*/ 2262431 w 3762955"/>
                      <a:gd name="connsiteY0" fmla="*/ 0 h 2072317"/>
                      <a:gd name="connsiteX1" fmla="*/ 2267529 w 3762955"/>
                      <a:gd name="connsiteY1" fmla="*/ 1245 h 2072317"/>
                      <a:gd name="connsiteX2" fmla="*/ 2610429 w 3762955"/>
                      <a:gd name="connsiteY2" fmla="*/ 139357 h 2072317"/>
                      <a:gd name="connsiteX3" fmla="*/ 3015241 w 3762955"/>
                      <a:gd name="connsiteY3" fmla="*/ 387007 h 2072317"/>
                      <a:gd name="connsiteX4" fmla="*/ 3572454 w 3762955"/>
                      <a:gd name="connsiteY4" fmla="*/ 906120 h 2072317"/>
                      <a:gd name="connsiteX5" fmla="*/ 3762955 w 3762955"/>
                      <a:gd name="connsiteY5" fmla="*/ 1131818 h 2072317"/>
                      <a:gd name="connsiteX6" fmla="*/ 3735123 w 3762955"/>
                      <a:gd name="connsiteY6" fmla="*/ 1136330 h 2072317"/>
                      <a:gd name="connsiteX7" fmla="*/ 3567691 w 3762955"/>
                      <a:gd name="connsiteY7" fmla="*/ 1150952 h 2072317"/>
                      <a:gd name="connsiteX8" fmla="*/ 3043816 w 3762955"/>
                      <a:gd name="connsiteY8" fmla="*/ 1260490 h 2072317"/>
                      <a:gd name="connsiteX9" fmla="*/ 2427073 w 3762955"/>
                      <a:gd name="connsiteY9" fmla="*/ 1498615 h 2072317"/>
                      <a:gd name="connsiteX10" fmla="*/ 1822235 w 3762955"/>
                      <a:gd name="connsiteY10" fmla="*/ 1831988 h 2072317"/>
                      <a:gd name="connsiteX11" fmla="*/ 1553897 w 3762955"/>
                      <a:gd name="connsiteY11" fmla="*/ 2019235 h 2072317"/>
                      <a:gd name="connsiteX12" fmla="*/ 1486706 w 3762955"/>
                      <a:gd name="connsiteY12" fmla="*/ 2072317 h 2072317"/>
                      <a:gd name="connsiteX13" fmla="*/ 1476036 w 3762955"/>
                      <a:gd name="connsiteY13" fmla="*/ 2056238 h 2072317"/>
                      <a:gd name="connsiteX14" fmla="*/ 1437266 w 3762955"/>
                      <a:gd name="connsiteY14" fmla="*/ 2009431 h 2072317"/>
                      <a:gd name="connsiteX15" fmla="*/ 1107066 w 3762955"/>
                      <a:gd name="connsiteY15" fmla="*/ 1660181 h 2072317"/>
                      <a:gd name="connsiteX16" fmla="*/ 707016 w 3762955"/>
                      <a:gd name="connsiteY16" fmla="*/ 1320456 h 2072317"/>
                      <a:gd name="connsiteX17" fmla="*/ 348241 w 3762955"/>
                      <a:gd name="connsiteY17" fmla="*/ 1095031 h 2072317"/>
                      <a:gd name="connsiteX18" fmla="*/ 18041 w 3762955"/>
                      <a:gd name="connsiteY18" fmla="*/ 955331 h 2072317"/>
                      <a:gd name="connsiteX19" fmla="*/ 0 w 3762955"/>
                      <a:gd name="connsiteY19" fmla="*/ 942296 h 2072317"/>
                      <a:gd name="connsiteX20" fmla="*/ 142555 w 3762955"/>
                      <a:gd name="connsiteY20" fmla="*/ 827921 h 2072317"/>
                      <a:gd name="connsiteX21" fmla="*/ 1466502 w 3762955"/>
                      <a:gd name="connsiteY21" fmla="*/ 167352 h 2072317"/>
                      <a:gd name="connsiteX22" fmla="*/ 2234966 w 3762955"/>
                      <a:gd name="connsiteY22" fmla="*/ 2843 h 2072317"/>
                      <a:gd name="connsiteX23" fmla="*/ 2262431 w 3762955"/>
                      <a:gd name="connsiteY23" fmla="*/ 0 h 2072317"/>
                      <a:gd name="connsiteX0" fmla="*/ 2279099 w 3779623"/>
                      <a:gd name="connsiteY0" fmla="*/ 0 h 2072317"/>
                      <a:gd name="connsiteX1" fmla="*/ 2284197 w 3779623"/>
                      <a:gd name="connsiteY1" fmla="*/ 1245 h 2072317"/>
                      <a:gd name="connsiteX2" fmla="*/ 2627097 w 3779623"/>
                      <a:gd name="connsiteY2" fmla="*/ 139357 h 2072317"/>
                      <a:gd name="connsiteX3" fmla="*/ 3031909 w 3779623"/>
                      <a:gd name="connsiteY3" fmla="*/ 387007 h 2072317"/>
                      <a:gd name="connsiteX4" fmla="*/ 3589122 w 3779623"/>
                      <a:gd name="connsiteY4" fmla="*/ 906120 h 2072317"/>
                      <a:gd name="connsiteX5" fmla="*/ 3779623 w 3779623"/>
                      <a:gd name="connsiteY5" fmla="*/ 1131818 h 2072317"/>
                      <a:gd name="connsiteX6" fmla="*/ 3751791 w 3779623"/>
                      <a:gd name="connsiteY6" fmla="*/ 1136330 h 2072317"/>
                      <a:gd name="connsiteX7" fmla="*/ 3584359 w 3779623"/>
                      <a:gd name="connsiteY7" fmla="*/ 1150952 h 2072317"/>
                      <a:gd name="connsiteX8" fmla="*/ 3060484 w 3779623"/>
                      <a:gd name="connsiteY8" fmla="*/ 1260490 h 2072317"/>
                      <a:gd name="connsiteX9" fmla="*/ 2443741 w 3779623"/>
                      <a:gd name="connsiteY9" fmla="*/ 1498615 h 2072317"/>
                      <a:gd name="connsiteX10" fmla="*/ 1838903 w 3779623"/>
                      <a:gd name="connsiteY10" fmla="*/ 1831988 h 2072317"/>
                      <a:gd name="connsiteX11" fmla="*/ 1570565 w 3779623"/>
                      <a:gd name="connsiteY11" fmla="*/ 2019235 h 2072317"/>
                      <a:gd name="connsiteX12" fmla="*/ 1503374 w 3779623"/>
                      <a:gd name="connsiteY12" fmla="*/ 2072317 h 2072317"/>
                      <a:gd name="connsiteX13" fmla="*/ 1492704 w 3779623"/>
                      <a:gd name="connsiteY13" fmla="*/ 2056238 h 2072317"/>
                      <a:gd name="connsiteX14" fmla="*/ 1453934 w 3779623"/>
                      <a:gd name="connsiteY14" fmla="*/ 2009431 h 2072317"/>
                      <a:gd name="connsiteX15" fmla="*/ 1123734 w 3779623"/>
                      <a:gd name="connsiteY15" fmla="*/ 1660181 h 2072317"/>
                      <a:gd name="connsiteX16" fmla="*/ 723684 w 3779623"/>
                      <a:gd name="connsiteY16" fmla="*/ 1320456 h 2072317"/>
                      <a:gd name="connsiteX17" fmla="*/ 364909 w 3779623"/>
                      <a:gd name="connsiteY17" fmla="*/ 1095031 h 2072317"/>
                      <a:gd name="connsiteX18" fmla="*/ 34709 w 3779623"/>
                      <a:gd name="connsiteY18" fmla="*/ 955331 h 2072317"/>
                      <a:gd name="connsiteX19" fmla="*/ 0 w 3779623"/>
                      <a:gd name="connsiteY19" fmla="*/ 944677 h 2072317"/>
                      <a:gd name="connsiteX20" fmla="*/ 159223 w 3779623"/>
                      <a:gd name="connsiteY20" fmla="*/ 827921 h 2072317"/>
                      <a:gd name="connsiteX21" fmla="*/ 1483170 w 3779623"/>
                      <a:gd name="connsiteY21" fmla="*/ 167352 h 2072317"/>
                      <a:gd name="connsiteX22" fmla="*/ 2251634 w 3779623"/>
                      <a:gd name="connsiteY22" fmla="*/ 2843 h 2072317"/>
                      <a:gd name="connsiteX23" fmla="*/ 2279099 w 3779623"/>
                      <a:gd name="connsiteY23" fmla="*/ 0 h 2072317"/>
                      <a:gd name="connsiteX0" fmla="*/ 2279099 w 3779623"/>
                      <a:gd name="connsiteY0" fmla="*/ 0 h 2072317"/>
                      <a:gd name="connsiteX1" fmla="*/ 2284197 w 3779623"/>
                      <a:gd name="connsiteY1" fmla="*/ 1245 h 2072317"/>
                      <a:gd name="connsiteX2" fmla="*/ 2627097 w 3779623"/>
                      <a:gd name="connsiteY2" fmla="*/ 139357 h 2072317"/>
                      <a:gd name="connsiteX3" fmla="*/ 3031909 w 3779623"/>
                      <a:gd name="connsiteY3" fmla="*/ 387007 h 2072317"/>
                      <a:gd name="connsiteX4" fmla="*/ 3589122 w 3779623"/>
                      <a:gd name="connsiteY4" fmla="*/ 906120 h 2072317"/>
                      <a:gd name="connsiteX5" fmla="*/ 3779623 w 3779623"/>
                      <a:gd name="connsiteY5" fmla="*/ 1131818 h 2072317"/>
                      <a:gd name="connsiteX6" fmla="*/ 3751791 w 3779623"/>
                      <a:gd name="connsiteY6" fmla="*/ 1136330 h 2072317"/>
                      <a:gd name="connsiteX7" fmla="*/ 3584359 w 3779623"/>
                      <a:gd name="connsiteY7" fmla="*/ 1150952 h 2072317"/>
                      <a:gd name="connsiteX8" fmla="*/ 3060484 w 3779623"/>
                      <a:gd name="connsiteY8" fmla="*/ 1260490 h 2072317"/>
                      <a:gd name="connsiteX9" fmla="*/ 2443741 w 3779623"/>
                      <a:gd name="connsiteY9" fmla="*/ 1498615 h 2072317"/>
                      <a:gd name="connsiteX10" fmla="*/ 1838903 w 3779623"/>
                      <a:gd name="connsiteY10" fmla="*/ 1831988 h 2072317"/>
                      <a:gd name="connsiteX11" fmla="*/ 1570565 w 3779623"/>
                      <a:gd name="connsiteY11" fmla="*/ 2019235 h 2072317"/>
                      <a:gd name="connsiteX12" fmla="*/ 1503374 w 3779623"/>
                      <a:gd name="connsiteY12" fmla="*/ 2072317 h 2072317"/>
                      <a:gd name="connsiteX13" fmla="*/ 1492704 w 3779623"/>
                      <a:gd name="connsiteY13" fmla="*/ 2056238 h 2072317"/>
                      <a:gd name="connsiteX14" fmla="*/ 1453934 w 3779623"/>
                      <a:gd name="connsiteY14" fmla="*/ 2009431 h 2072317"/>
                      <a:gd name="connsiteX15" fmla="*/ 1123734 w 3779623"/>
                      <a:gd name="connsiteY15" fmla="*/ 1660181 h 2072317"/>
                      <a:gd name="connsiteX16" fmla="*/ 723684 w 3779623"/>
                      <a:gd name="connsiteY16" fmla="*/ 1320456 h 2072317"/>
                      <a:gd name="connsiteX17" fmla="*/ 364909 w 3779623"/>
                      <a:gd name="connsiteY17" fmla="*/ 1095031 h 2072317"/>
                      <a:gd name="connsiteX18" fmla="*/ 34709 w 3779623"/>
                      <a:gd name="connsiteY18" fmla="*/ 955331 h 2072317"/>
                      <a:gd name="connsiteX19" fmla="*/ 0 w 3779623"/>
                      <a:gd name="connsiteY19" fmla="*/ 949440 h 2072317"/>
                      <a:gd name="connsiteX20" fmla="*/ 159223 w 3779623"/>
                      <a:gd name="connsiteY20" fmla="*/ 827921 h 2072317"/>
                      <a:gd name="connsiteX21" fmla="*/ 1483170 w 3779623"/>
                      <a:gd name="connsiteY21" fmla="*/ 167352 h 2072317"/>
                      <a:gd name="connsiteX22" fmla="*/ 2251634 w 3779623"/>
                      <a:gd name="connsiteY22" fmla="*/ 2843 h 2072317"/>
                      <a:gd name="connsiteX23" fmla="*/ 2279099 w 3779623"/>
                      <a:gd name="connsiteY23" fmla="*/ 0 h 2072317"/>
                      <a:gd name="connsiteX0" fmla="*/ 2279099 w 3779623"/>
                      <a:gd name="connsiteY0" fmla="*/ 0 h 2072317"/>
                      <a:gd name="connsiteX1" fmla="*/ 2284197 w 3779623"/>
                      <a:gd name="connsiteY1" fmla="*/ 1245 h 2072317"/>
                      <a:gd name="connsiteX2" fmla="*/ 2627097 w 3779623"/>
                      <a:gd name="connsiteY2" fmla="*/ 139357 h 2072317"/>
                      <a:gd name="connsiteX3" fmla="*/ 3031909 w 3779623"/>
                      <a:gd name="connsiteY3" fmla="*/ 387007 h 2072317"/>
                      <a:gd name="connsiteX4" fmla="*/ 3589122 w 3779623"/>
                      <a:gd name="connsiteY4" fmla="*/ 906120 h 2072317"/>
                      <a:gd name="connsiteX5" fmla="*/ 3779623 w 3779623"/>
                      <a:gd name="connsiteY5" fmla="*/ 1131818 h 2072317"/>
                      <a:gd name="connsiteX6" fmla="*/ 3751791 w 3779623"/>
                      <a:gd name="connsiteY6" fmla="*/ 1136330 h 2072317"/>
                      <a:gd name="connsiteX7" fmla="*/ 3584359 w 3779623"/>
                      <a:gd name="connsiteY7" fmla="*/ 1150952 h 2072317"/>
                      <a:gd name="connsiteX8" fmla="*/ 3060484 w 3779623"/>
                      <a:gd name="connsiteY8" fmla="*/ 1260490 h 2072317"/>
                      <a:gd name="connsiteX9" fmla="*/ 2443741 w 3779623"/>
                      <a:gd name="connsiteY9" fmla="*/ 1498615 h 2072317"/>
                      <a:gd name="connsiteX10" fmla="*/ 1838903 w 3779623"/>
                      <a:gd name="connsiteY10" fmla="*/ 1831988 h 2072317"/>
                      <a:gd name="connsiteX11" fmla="*/ 1570565 w 3779623"/>
                      <a:gd name="connsiteY11" fmla="*/ 2019235 h 2072317"/>
                      <a:gd name="connsiteX12" fmla="*/ 1503374 w 3779623"/>
                      <a:gd name="connsiteY12" fmla="*/ 2072317 h 2072317"/>
                      <a:gd name="connsiteX13" fmla="*/ 1492704 w 3779623"/>
                      <a:gd name="connsiteY13" fmla="*/ 2056238 h 2072317"/>
                      <a:gd name="connsiteX14" fmla="*/ 1453934 w 3779623"/>
                      <a:gd name="connsiteY14" fmla="*/ 2009431 h 2072317"/>
                      <a:gd name="connsiteX15" fmla="*/ 1123734 w 3779623"/>
                      <a:gd name="connsiteY15" fmla="*/ 1660181 h 2072317"/>
                      <a:gd name="connsiteX16" fmla="*/ 723684 w 3779623"/>
                      <a:gd name="connsiteY16" fmla="*/ 1320456 h 2072317"/>
                      <a:gd name="connsiteX17" fmla="*/ 364909 w 3779623"/>
                      <a:gd name="connsiteY17" fmla="*/ 1095031 h 2072317"/>
                      <a:gd name="connsiteX18" fmla="*/ 34709 w 3779623"/>
                      <a:gd name="connsiteY18" fmla="*/ 955331 h 2072317"/>
                      <a:gd name="connsiteX19" fmla="*/ 0 w 3779623"/>
                      <a:gd name="connsiteY19" fmla="*/ 949440 h 2072317"/>
                      <a:gd name="connsiteX20" fmla="*/ 159223 w 3779623"/>
                      <a:gd name="connsiteY20" fmla="*/ 827921 h 2072317"/>
                      <a:gd name="connsiteX21" fmla="*/ 1483170 w 3779623"/>
                      <a:gd name="connsiteY21" fmla="*/ 167352 h 2072317"/>
                      <a:gd name="connsiteX22" fmla="*/ 2251634 w 3779623"/>
                      <a:gd name="connsiteY22" fmla="*/ 2843 h 2072317"/>
                      <a:gd name="connsiteX23" fmla="*/ 2279099 w 3779623"/>
                      <a:gd name="connsiteY23" fmla="*/ 0 h 20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79623" h="2072317">
                        <a:moveTo>
                          <a:pt x="2279099" y="0"/>
                        </a:moveTo>
                        <a:lnTo>
                          <a:pt x="2284197" y="1245"/>
                        </a:lnTo>
                        <a:cubicBezTo>
                          <a:pt x="2401672" y="43314"/>
                          <a:pt x="2502478" y="75063"/>
                          <a:pt x="2627097" y="139357"/>
                        </a:cubicBezTo>
                        <a:cubicBezTo>
                          <a:pt x="2751716" y="203651"/>
                          <a:pt x="2871572" y="259213"/>
                          <a:pt x="3031909" y="387007"/>
                        </a:cubicBezTo>
                        <a:cubicBezTo>
                          <a:pt x="3192247" y="514801"/>
                          <a:pt x="3464503" y="781985"/>
                          <a:pt x="3589122" y="906120"/>
                        </a:cubicBezTo>
                        <a:cubicBezTo>
                          <a:pt x="3713741" y="1030255"/>
                          <a:pt x="3752511" y="1093450"/>
                          <a:pt x="3779623" y="1131818"/>
                        </a:cubicBezTo>
                        <a:lnTo>
                          <a:pt x="3751791" y="1136330"/>
                        </a:lnTo>
                        <a:cubicBezTo>
                          <a:pt x="3716073" y="1136070"/>
                          <a:pt x="3679015" y="1137260"/>
                          <a:pt x="3584359" y="1150952"/>
                        </a:cubicBezTo>
                        <a:cubicBezTo>
                          <a:pt x="3458152" y="1169208"/>
                          <a:pt x="3250587" y="1202546"/>
                          <a:pt x="3060484" y="1260490"/>
                        </a:cubicBezTo>
                        <a:cubicBezTo>
                          <a:pt x="2870381" y="1318434"/>
                          <a:pt x="2647338" y="1403365"/>
                          <a:pt x="2443741" y="1498615"/>
                        </a:cubicBezTo>
                        <a:cubicBezTo>
                          <a:pt x="2240144" y="1593865"/>
                          <a:pt x="1995669" y="1736341"/>
                          <a:pt x="1838903" y="1831988"/>
                        </a:cubicBezTo>
                        <a:cubicBezTo>
                          <a:pt x="1721329" y="1903723"/>
                          <a:pt x="1640589" y="1964298"/>
                          <a:pt x="1570565" y="2019235"/>
                        </a:cubicBezTo>
                        <a:lnTo>
                          <a:pt x="1503374" y="2072317"/>
                        </a:lnTo>
                        <a:lnTo>
                          <a:pt x="1492704" y="2056238"/>
                        </a:lnTo>
                        <a:cubicBezTo>
                          <a:pt x="1483799" y="2044158"/>
                          <a:pt x="1471661" y="2029143"/>
                          <a:pt x="1453934" y="2009431"/>
                        </a:cubicBezTo>
                        <a:cubicBezTo>
                          <a:pt x="1383026" y="1930585"/>
                          <a:pt x="1245442" y="1775010"/>
                          <a:pt x="1123734" y="1660181"/>
                        </a:cubicBezTo>
                        <a:cubicBezTo>
                          <a:pt x="1002026" y="1545352"/>
                          <a:pt x="850155" y="1414648"/>
                          <a:pt x="723684" y="1320456"/>
                        </a:cubicBezTo>
                        <a:cubicBezTo>
                          <a:pt x="597213" y="1226264"/>
                          <a:pt x="479738" y="1155885"/>
                          <a:pt x="364909" y="1095031"/>
                        </a:cubicBezTo>
                        <a:cubicBezTo>
                          <a:pt x="250080" y="1034177"/>
                          <a:pt x="111967" y="984435"/>
                          <a:pt x="34709" y="955331"/>
                        </a:cubicBezTo>
                        <a:lnTo>
                          <a:pt x="0" y="949440"/>
                        </a:lnTo>
                        <a:lnTo>
                          <a:pt x="159223" y="827921"/>
                        </a:lnTo>
                        <a:cubicBezTo>
                          <a:pt x="514572" y="559667"/>
                          <a:pt x="959696" y="326239"/>
                          <a:pt x="1483170" y="167352"/>
                        </a:cubicBezTo>
                        <a:cubicBezTo>
                          <a:pt x="1739565" y="89530"/>
                          <a:pt x="2007412" y="35116"/>
                          <a:pt x="2251634" y="2843"/>
                        </a:cubicBezTo>
                        <a:lnTo>
                          <a:pt x="2279099" y="0"/>
                        </a:lnTo>
                        <a:close/>
                      </a:path>
                    </a:pathLst>
                  </a:custGeom>
                  <a:solidFill>
                    <a:srgbClr val="C1D5C1">
                      <a:alpha val="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p>
                </p:txBody>
              </p:sp>
              <p:sp>
                <p:nvSpPr>
                  <p:cNvPr id="1159" name="任意多边形: 形状 1158">
                    <a:extLst>
                      <a:ext uri="{FF2B5EF4-FFF2-40B4-BE49-F238E27FC236}">
                        <a16:creationId xmlns:a16="http://schemas.microsoft.com/office/drawing/2014/main" id="{7987E8B6-6A91-E9BC-D9A6-D7CFDCC6584F}"/>
                      </a:ext>
                    </a:extLst>
                  </p:cNvPr>
                  <p:cNvSpPr/>
                  <p:nvPr/>
                </p:nvSpPr>
                <p:spPr>
                  <a:xfrm>
                    <a:off x="169075" y="5673443"/>
                    <a:ext cx="1544582" cy="1437532"/>
                  </a:xfrm>
                  <a:custGeom>
                    <a:avLst/>
                    <a:gdLst>
                      <a:gd name="connsiteX0" fmla="*/ 0 w 1544582"/>
                      <a:gd name="connsiteY0" fmla="*/ 0 h 1437532"/>
                      <a:gd name="connsiteX1" fmla="*/ 48544 w 1544582"/>
                      <a:gd name="connsiteY1" fmla="*/ 3679 h 1437532"/>
                      <a:gd name="connsiteX2" fmla="*/ 236663 w 1544582"/>
                      <a:gd name="connsiteY2" fmla="*/ 82260 h 1437532"/>
                      <a:gd name="connsiteX3" fmla="*/ 505744 w 1544582"/>
                      <a:gd name="connsiteY3" fmla="*/ 215610 h 1437532"/>
                      <a:gd name="connsiteX4" fmla="*/ 796256 w 1544582"/>
                      <a:gd name="connsiteY4" fmla="*/ 410873 h 1437532"/>
                      <a:gd name="connsiteX5" fmla="*/ 1058194 w 1544582"/>
                      <a:gd name="connsiteY5" fmla="*/ 641854 h 1437532"/>
                      <a:gd name="connsiteX6" fmla="*/ 1248694 w 1544582"/>
                      <a:gd name="connsiteY6" fmla="*/ 820448 h 1437532"/>
                      <a:gd name="connsiteX7" fmla="*/ 1408238 w 1544582"/>
                      <a:gd name="connsiteY7" fmla="*/ 994279 h 1437532"/>
                      <a:gd name="connsiteX8" fmla="*/ 1491135 w 1544582"/>
                      <a:gd name="connsiteY8" fmla="*/ 1095482 h 1437532"/>
                      <a:gd name="connsiteX9" fmla="*/ 1517290 w 1544582"/>
                      <a:gd name="connsiteY9" fmla="*/ 1125436 h 1437532"/>
                      <a:gd name="connsiteX10" fmla="*/ 1544582 w 1544582"/>
                      <a:gd name="connsiteY10" fmla="*/ 1437532 h 1437532"/>
                      <a:gd name="connsiteX11" fmla="*/ 1491134 w 1544582"/>
                      <a:gd name="connsiteY11" fmla="*/ 1370370 h 1437532"/>
                      <a:gd name="connsiteX12" fmla="*/ 1367755 w 1544582"/>
                      <a:gd name="connsiteY12" fmla="*/ 1232406 h 1437532"/>
                      <a:gd name="connsiteX13" fmla="*/ 1091530 w 1544582"/>
                      <a:gd name="connsiteY13" fmla="*/ 958562 h 1437532"/>
                      <a:gd name="connsiteX14" fmla="*/ 727199 w 1544582"/>
                      <a:gd name="connsiteY14" fmla="*/ 658525 h 1437532"/>
                      <a:gd name="connsiteX15" fmla="*/ 508124 w 1544582"/>
                      <a:gd name="connsiteY15" fmla="*/ 515650 h 1437532"/>
                      <a:gd name="connsiteX16" fmla="*/ 250949 w 1544582"/>
                      <a:gd name="connsiteY16" fmla="*/ 384681 h 1437532"/>
                      <a:gd name="connsiteX17" fmla="*/ 67593 w 1544582"/>
                      <a:gd name="connsiteY17" fmla="*/ 322768 h 1437532"/>
                      <a:gd name="connsiteX18" fmla="*/ 33762 w 1544582"/>
                      <a:gd name="connsiteY18" fmla="*/ 314538 h 143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44582" h="1437532">
                        <a:moveTo>
                          <a:pt x="0" y="0"/>
                        </a:moveTo>
                        <a:lnTo>
                          <a:pt x="48544" y="3679"/>
                        </a:lnTo>
                        <a:cubicBezTo>
                          <a:pt x="112838" y="20348"/>
                          <a:pt x="160463" y="46938"/>
                          <a:pt x="236663" y="82260"/>
                        </a:cubicBezTo>
                        <a:cubicBezTo>
                          <a:pt x="312863" y="117582"/>
                          <a:pt x="412479" y="160841"/>
                          <a:pt x="505744" y="215610"/>
                        </a:cubicBezTo>
                        <a:cubicBezTo>
                          <a:pt x="599010" y="270379"/>
                          <a:pt x="704181" y="339832"/>
                          <a:pt x="796256" y="410873"/>
                        </a:cubicBezTo>
                        <a:cubicBezTo>
                          <a:pt x="888331" y="481914"/>
                          <a:pt x="982788" y="573592"/>
                          <a:pt x="1058194" y="641854"/>
                        </a:cubicBezTo>
                        <a:cubicBezTo>
                          <a:pt x="1133600" y="710116"/>
                          <a:pt x="1190353" y="761711"/>
                          <a:pt x="1248694" y="820448"/>
                        </a:cubicBezTo>
                        <a:cubicBezTo>
                          <a:pt x="1307035" y="879186"/>
                          <a:pt x="1356644" y="937526"/>
                          <a:pt x="1408238" y="994279"/>
                        </a:cubicBezTo>
                        <a:cubicBezTo>
                          <a:pt x="1434035" y="1022656"/>
                          <a:pt x="1463900" y="1062045"/>
                          <a:pt x="1491135" y="1095482"/>
                        </a:cubicBezTo>
                        <a:lnTo>
                          <a:pt x="1517290" y="1125436"/>
                        </a:lnTo>
                        <a:lnTo>
                          <a:pt x="1544582" y="1437532"/>
                        </a:lnTo>
                        <a:cubicBezTo>
                          <a:pt x="1530735" y="1422288"/>
                          <a:pt x="1504981" y="1385614"/>
                          <a:pt x="1491134" y="1370370"/>
                        </a:cubicBezTo>
                        <a:cubicBezTo>
                          <a:pt x="1447626" y="1324878"/>
                          <a:pt x="1434356" y="1301041"/>
                          <a:pt x="1367755" y="1232406"/>
                        </a:cubicBezTo>
                        <a:cubicBezTo>
                          <a:pt x="1301154" y="1163771"/>
                          <a:pt x="1198289" y="1054209"/>
                          <a:pt x="1091530" y="958562"/>
                        </a:cubicBezTo>
                        <a:cubicBezTo>
                          <a:pt x="984771" y="862915"/>
                          <a:pt x="824433" y="732344"/>
                          <a:pt x="727199" y="658525"/>
                        </a:cubicBezTo>
                        <a:cubicBezTo>
                          <a:pt x="629965" y="584706"/>
                          <a:pt x="587499" y="561291"/>
                          <a:pt x="508124" y="515650"/>
                        </a:cubicBezTo>
                        <a:cubicBezTo>
                          <a:pt x="428749" y="470009"/>
                          <a:pt x="323577" y="416034"/>
                          <a:pt x="250949" y="384681"/>
                        </a:cubicBezTo>
                        <a:cubicBezTo>
                          <a:pt x="178321" y="353328"/>
                          <a:pt x="117202" y="337056"/>
                          <a:pt x="67593" y="322768"/>
                        </a:cubicBezTo>
                        <a:lnTo>
                          <a:pt x="33762" y="314538"/>
                        </a:lnTo>
                        <a:close/>
                      </a:path>
                    </a:pathLst>
                  </a:custGeom>
                  <a:solidFill>
                    <a:schemeClr val="bg1">
                      <a:lumMod val="95000"/>
                      <a:alpha val="41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p>
                </p:txBody>
              </p:sp>
              <p:sp>
                <p:nvSpPr>
                  <p:cNvPr id="1160" name="任意多边形: 形状 1159">
                    <a:extLst>
                      <a:ext uri="{FF2B5EF4-FFF2-40B4-BE49-F238E27FC236}">
                        <a16:creationId xmlns:a16="http://schemas.microsoft.com/office/drawing/2014/main" id="{23089521-CA08-0792-112C-B28DE524E74F}"/>
                      </a:ext>
                    </a:extLst>
                  </p:cNvPr>
                  <p:cNvSpPr/>
                  <p:nvPr/>
                </p:nvSpPr>
                <p:spPr>
                  <a:xfrm flipH="1">
                    <a:off x="1686442" y="5852261"/>
                    <a:ext cx="2309028" cy="1256557"/>
                  </a:xfrm>
                  <a:custGeom>
                    <a:avLst/>
                    <a:gdLst>
                      <a:gd name="connsiteX0" fmla="*/ 0 w 1544582"/>
                      <a:gd name="connsiteY0" fmla="*/ 0 h 1437532"/>
                      <a:gd name="connsiteX1" fmla="*/ 48544 w 1544582"/>
                      <a:gd name="connsiteY1" fmla="*/ 3679 h 1437532"/>
                      <a:gd name="connsiteX2" fmla="*/ 236663 w 1544582"/>
                      <a:gd name="connsiteY2" fmla="*/ 82260 h 1437532"/>
                      <a:gd name="connsiteX3" fmla="*/ 505744 w 1544582"/>
                      <a:gd name="connsiteY3" fmla="*/ 215610 h 1437532"/>
                      <a:gd name="connsiteX4" fmla="*/ 796256 w 1544582"/>
                      <a:gd name="connsiteY4" fmla="*/ 410873 h 1437532"/>
                      <a:gd name="connsiteX5" fmla="*/ 1058194 w 1544582"/>
                      <a:gd name="connsiteY5" fmla="*/ 641854 h 1437532"/>
                      <a:gd name="connsiteX6" fmla="*/ 1248694 w 1544582"/>
                      <a:gd name="connsiteY6" fmla="*/ 820448 h 1437532"/>
                      <a:gd name="connsiteX7" fmla="*/ 1408238 w 1544582"/>
                      <a:gd name="connsiteY7" fmla="*/ 994279 h 1437532"/>
                      <a:gd name="connsiteX8" fmla="*/ 1491135 w 1544582"/>
                      <a:gd name="connsiteY8" fmla="*/ 1095482 h 1437532"/>
                      <a:gd name="connsiteX9" fmla="*/ 1517290 w 1544582"/>
                      <a:gd name="connsiteY9" fmla="*/ 1125436 h 1437532"/>
                      <a:gd name="connsiteX10" fmla="*/ 1544582 w 1544582"/>
                      <a:gd name="connsiteY10" fmla="*/ 1437532 h 1437532"/>
                      <a:gd name="connsiteX11" fmla="*/ 1491134 w 1544582"/>
                      <a:gd name="connsiteY11" fmla="*/ 1370370 h 1437532"/>
                      <a:gd name="connsiteX12" fmla="*/ 1367755 w 1544582"/>
                      <a:gd name="connsiteY12" fmla="*/ 1232406 h 1437532"/>
                      <a:gd name="connsiteX13" fmla="*/ 1091530 w 1544582"/>
                      <a:gd name="connsiteY13" fmla="*/ 958562 h 1437532"/>
                      <a:gd name="connsiteX14" fmla="*/ 727199 w 1544582"/>
                      <a:gd name="connsiteY14" fmla="*/ 658525 h 1437532"/>
                      <a:gd name="connsiteX15" fmla="*/ 508124 w 1544582"/>
                      <a:gd name="connsiteY15" fmla="*/ 515650 h 1437532"/>
                      <a:gd name="connsiteX16" fmla="*/ 250949 w 1544582"/>
                      <a:gd name="connsiteY16" fmla="*/ 384681 h 1437532"/>
                      <a:gd name="connsiteX17" fmla="*/ 67593 w 1544582"/>
                      <a:gd name="connsiteY17" fmla="*/ 322768 h 1437532"/>
                      <a:gd name="connsiteX18" fmla="*/ 33762 w 1544582"/>
                      <a:gd name="connsiteY18" fmla="*/ 314538 h 1437532"/>
                      <a:gd name="connsiteX0" fmla="*/ 725188 w 2269770"/>
                      <a:gd name="connsiteY0" fmla="*/ 0 h 1437532"/>
                      <a:gd name="connsiteX1" fmla="*/ 773732 w 2269770"/>
                      <a:gd name="connsiteY1" fmla="*/ 3679 h 1437532"/>
                      <a:gd name="connsiteX2" fmla="*/ 961851 w 2269770"/>
                      <a:gd name="connsiteY2" fmla="*/ 82260 h 1437532"/>
                      <a:gd name="connsiteX3" fmla="*/ 1230932 w 2269770"/>
                      <a:gd name="connsiteY3" fmla="*/ 215610 h 1437532"/>
                      <a:gd name="connsiteX4" fmla="*/ 1521444 w 2269770"/>
                      <a:gd name="connsiteY4" fmla="*/ 410873 h 1437532"/>
                      <a:gd name="connsiteX5" fmla="*/ 1783382 w 2269770"/>
                      <a:gd name="connsiteY5" fmla="*/ 641854 h 1437532"/>
                      <a:gd name="connsiteX6" fmla="*/ 1973882 w 2269770"/>
                      <a:gd name="connsiteY6" fmla="*/ 820448 h 1437532"/>
                      <a:gd name="connsiteX7" fmla="*/ 2133426 w 2269770"/>
                      <a:gd name="connsiteY7" fmla="*/ 994279 h 1437532"/>
                      <a:gd name="connsiteX8" fmla="*/ 2216323 w 2269770"/>
                      <a:gd name="connsiteY8" fmla="*/ 1095482 h 1437532"/>
                      <a:gd name="connsiteX9" fmla="*/ 2242478 w 2269770"/>
                      <a:gd name="connsiteY9" fmla="*/ 1125436 h 1437532"/>
                      <a:gd name="connsiteX10" fmla="*/ 2269770 w 2269770"/>
                      <a:gd name="connsiteY10" fmla="*/ 1437532 h 1437532"/>
                      <a:gd name="connsiteX11" fmla="*/ 2216322 w 2269770"/>
                      <a:gd name="connsiteY11" fmla="*/ 1370370 h 1437532"/>
                      <a:gd name="connsiteX12" fmla="*/ 2092943 w 2269770"/>
                      <a:gd name="connsiteY12" fmla="*/ 1232406 h 1437532"/>
                      <a:gd name="connsiteX13" fmla="*/ 1816718 w 2269770"/>
                      <a:gd name="connsiteY13" fmla="*/ 958562 h 1437532"/>
                      <a:gd name="connsiteX14" fmla="*/ 1452387 w 2269770"/>
                      <a:gd name="connsiteY14" fmla="*/ 658525 h 1437532"/>
                      <a:gd name="connsiteX15" fmla="*/ 1233312 w 2269770"/>
                      <a:gd name="connsiteY15" fmla="*/ 515650 h 1437532"/>
                      <a:gd name="connsiteX16" fmla="*/ 976137 w 2269770"/>
                      <a:gd name="connsiteY16" fmla="*/ 384681 h 1437532"/>
                      <a:gd name="connsiteX17" fmla="*/ 792781 w 2269770"/>
                      <a:gd name="connsiteY17" fmla="*/ 322768 h 1437532"/>
                      <a:gd name="connsiteX18" fmla="*/ 125 w 2269770"/>
                      <a:gd name="connsiteY18" fmla="*/ 508213 h 1437532"/>
                      <a:gd name="connsiteX19" fmla="*/ 725188 w 2269770"/>
                      <a:gd name="connsiteY19" fmla="*/ 0 h 1437532"/>
                      <a:gd name="connsiteX0" fmla="*/ 725063 w 2269645"/>
                      <a:gd name="connsiteY0" fmla="*/ 0 h 1437532"/>
                      <a:gd name="connsiteX1" fmla="*/ 773607 w 2269645"/>
                      <a:gd name="connsiteY1" fmla="*/ 3679 h 1437532"/>
                      <a:gd name="connsiteX2" fmla="*/ 961726 w 2269645"/>
                      <a:gd name="connsiteY2" fmla="*/ 82260 h 1437532"/>
                      <a:gd name="connsiteX3" fmla="*/ 1230807 w 2269645"/>
                      <a:gd name="connsiteY3" fmla="*/ 215610 h 1437532"/>
                      <a:gd name="connsiteX4" fmla="*/ 1521319 w 2269645"/>
                      <a:gd name="connsiteY4" fmla="*/ 410873 h 1437532"/>
                      <a:gd name="connsiteX5" fmla="*/ 1783257 w 2269645"/>
                      <a:gd name="connsiteY5" fmla="*/ 641854 h 1437532"/>
                      <a:gd name="connsiteX6" fmla="*/ 1973757 w 2269645"/>
                      <a:gd name="connsiteY6" fmla="*/ 820448 h 1437532"/>
                      <a:gd name="connsiteX7" fmla="*/ 2133301 w 2269645"/>
                      <a:gd name="connsiteY7" fmla="*/ 994279 h 1437532"/>
                      <a:gd name="connsiteX8" fmla="*/ 2216198 w 2269645"/>
                      <a:gd name="connsiteY8" fmla="*/ 1095482 h 1437532"/>
                      <a:gd name="connsiteX9" fmla="*/ 2242353 w 2269645"/>
                      <a:gd name="connsiteY9" fmla="*/ 1125436 h 1437532"/>
                      <a:gd name="connsiteX10" fmla="*/ 2269645 w 2269645"/>
                      <a:gd name="connsiteY10" fmla="*/ 1437532 h 1437532"/>
                      <a:gd name="connsiteX11" fmla="*/ 2216197 w 2269645"/>
                      <a:gd name="connsiteY11" fmla="*/ 1370370 h 1437532"/>
                      <a:gd name="connsiteX12" fmla="*/ 2092818 w 2269645"/>
                      <a:gd name="connsiteY12" fmla="*/ 1232406 h 1437532"/>
                      <a:gd name="connsiteX13" fmla="*/ 1816593 w 2269645"/>
                      <a:gd name="connsiteY13" fmla="*/ 958562 h 1437532"/>
                      <a:gd name="connsiteX14" fmla="*/ 1452262 w 2269645"/>
                      <a:gd name="connsiteY14" fmla="*/ 658525 h 1437532"/>
                      <a:gd name="connsiteX15" fmla="*/ 1233187 w 2269645"/>
                      <a:gd name="connsiteY15" fmla="*/ 515650 h 1437532"/>
                      <a:gd name="connsiteX16" fmla="*/ 976012 w 2269645"/>
                      <a:gd name="connsiteY16" fmla="*/ 384681 h 1437532"/>
                      <a:gd name="connsiteX17" fmla="*/ 792656 w 2269645"/>
                      <a:gd name="connsiteY17" fmla="*/ 322768 h 1437532"/>
                      <a:gd name="connsiteX18" fmla="*/ 0 w 2269645"/>
                      <a:gd name="connsiteY18" fmla="*/ 508213 h 1437532"/>
                      <a:gd name="connsiteX19" fmla="*/ 725063 w 2269645"/>
                      <a:gd name="connsiteY19" fmla="*/ 0 h 1437532"/>
                      <a:gd name="connsiteX0" fmla="*/ 725063 w 2309028"/>
                      <a:gd name="connsiteY0" fmla="*/ 0 h 1437532"/>
                      <a:gd name="connsiteX1" fmla="*/ 773607 w 2309028"/>
                      <a:gd name="connsiteY1" fmla="*/ 3679 h 1437532"/>
                      <a:gd name="connsiteX2" fmla="*/ 961726 w 2309028"/>
                      <a:gd name="connsiteY2" fmla="*/ 82260 h 1437532"/>
                      <a:gd name="connsiteX3" fmla="*/ 1230807 w 2309028"/>
                      <a:gd name="connsiteY3" fmla="*/ 215610 h 1437532"/>
                      <a:gd name="connsiteX4" fmla="*/ 1521319 w 2309028"/>
                      <a:gd name="connsiteY4" fmla="*/ 410873 h 1437532"/>
                      <a:gd name="connsiteX5" fmla="*/ 1783257 w 2309028"/>
                      <a:gd name="connsiteY5" fmla="*/ 641854 h 1437532"/>
                      <a:gd name="connsiteX6" fmla="*/ 1973757 w 2309028"/>
                      <a:gd name="connsiteY6" fmla="*/ 820448 h 1437532"/>
                      <a:gd name="connsiteX7" fmla="*/ 2133301 w 2309028"/>
                      <a:gd name="connsiteY7" fmla="*/ 994279 h 1437532"/>
                      <a:gd name="connsiteX8" fmla="*/ 2216198 w 2309028"/>
                      <a:gd name="connsiteY8" fmla="*/ 1095482 h 1437532"/>
                      <a:gd name="connsiteX9" fmla="*/ 2309028 w 2309028"/>
                      <a:gd name="connsiteY9" fmla="*/ 1134961 h 1437532"/>
                      <a:gd name="connsiteX10" fmla="*/ 2269645 w 2309028"/>
                      <a:gd name="connsiteY10" fmla="*/ 1437532 h 1437532"/>
                      <a:gd name="connsiteX11" fmla="*/ 2216197 w 2309028"/>
                      <a:gd name="connsiteY11" fmla="*/ 1370370 h 1437532"/>
                      <a:gd name="connsiteX12" fmla="*/ 2092818 w 2309028"/>
                      <a:gd name="connsiteY12" fmla="*/ 1232406 h 1437532"/>
                      <a:gd name="connsiteX13" fmla="*/ 1816593 w 2309028"/>
                      <a:gd name="connsiteY13" fmla="*/ 958562 h 1437532"/>
                      <a:gd name="connsiteX14" fmla="*/ 1452262 w 2309028"/>
                      <a:gd name="connsiteY14" fmla="*/ 658525 h 1437532"/>
                      <a:gd name="connsiteX15" fmla="*/ 1233187 w 2309028"/>
                      <a:gd name="connsiteY15" fmla="*/ 515650 h 1437532"/>
                      <a:gd name="connsiteX16" fmla="*/ 976012 w 2309028"/>
                      <a:gd name="connsiteY16" fmla="*/ 384681 h 1437532"/>
                      <a:gd name="connsiteX17" fmla="*/ 792656 w 2309028"/>
                      <a:gd name="connsiteY17" fmla="*/ 322768 h 1437532"/>
                      <a:gd name="connsiteX18" fmla="*/ 0 w 2309028"/>
                      <a:gd name="connsiteY18" fmla="*/ 508213 h 1437532"/>
                      <a:gd name="connsiteX19" fmla="*/ 725063 w 2309028"/>
                      <a:gd name="connsiteY19" fmla="*/ 0 h 1437532"/>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783257 w 2309028"/>
                      <a:gd name="connsiteY5" fmla="*/ 641854 h 1449438"/>
                      <a:gd name="connsiteX6" fmla="*/ 1973757 w 2309028"/>
                      <a:gd name="connsiteY6" fmla="*/ 820448 h 1449438"/>
                      <a:gd name="connsiteX7" fmla="*/ 2133301 w 2309028"/>
                      <a:gd name="connsiteY7" fmla="*/ 994279 h 1449438"/>
                      <a:gd name="connsiteX8" fmla="*/ 2216198 w 2309028"/>
                      <a:gd name="connsiteY8" fmla="*/ 1095482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452262 w 2309028"/>
                      <a:gd name="connsiteY14" fmla="*/ 6585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783257 w 2309028"/>
                      <a:gd name="connsiteY5" fmla="*/ 641854 h 1449438"/>
                      <a:gd name="connsiteX6" fmla="*/ 1973757 w 2309028"/>
                      <a:gd name="connsiteY6" fmla="*/ 820448 h 1449438"/>
                      <a:gd name="connsiteX7" fmla="*/ 2133301 w 2309028"/>
                      <a:gd name="connsiteY7" fmla="*/ 994279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452262 w 2309028"/>
                      <a:gd name="connsiteY14" fmla="*/ 6585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783257 w 2309028"/>
                      <a:gd name="connsiteY5" fmla="*/ 641854 h 1449438"/>
                      <a:gd name="connsiteX6" fmla="*/ 1973757 w 2309028"/>
                      <a:gd name="connsiteY6" fmla="*/ 820448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452262 w 2309028"/>
                      <a:gd name="connsiteY14" fmla="*/ 6585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783257 w 2309028"/>
                      <a:gd name="connsiteY5" fmla="*/ 641854 h 1449438"/>
                      <a:gd name="connsiteX6" fmla="*/ 1973757 w 2309028"/>
                      <a:gd name="connsiteY6" fmla="*/ 820448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452262 w 2309028"/>
                      <a:gd name="connsiteY14" fmla="*/ 6585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783257 w 2309028"/>
                      <a:gd name="connsiteY5" fmla="*/ 641854 h 1449438"/>
                      <a:gd name="connsiteX6" fmla="*/ 1904700 w 2309028"/>
                      <a:gd name="connsiteY6" fmla="*/ 837117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452262 w 2309028"/>
                      <a:gd name="connsiteY14" fmla="*/ 6585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783257 w 2309028"/>
                      <a:gd name="connsiteY5" fmla="*/ 641854 h 1449438"/>
                      <a:gd name="connsiteX6" fmla="*/ 1904700 w 2309028"/>
                      <a:gd name="connsiteY6" fmla="*/ 837117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452262 w 2309028"/>
                      <a:gd name="connsiteY14" fmla="*/ 6585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783257 w 2309028"/>
                      <a:gd name="connsiteY5" fmla="*/ 641854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452262 w 2309028"/>
                      <a:gd name="connsiteY14" fmla="*/ 6585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452262 w 2309028"/>
                      <a:gd name="connsiteY14" fmla="*/ 6585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452262 w 2309028"/>
                      <a:gd name="connsiteY14" fmla="*/ 6585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816593 w 2309028"/>
                      <a:gd name="connsiteY13" fmla="*/ 958562 h 1449438"/>
                      <a:gd name="connsiteX14" fmla="*/ 1371299 w 2309028"/>
                      <a:gd name="connsiteY14" fmla="*/ 8871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92818 w 2309028"/>
                      <a:gd name="connsiteY12" fmla="*/ 1232406 h 1449438"/>
                      <a:gd name="connsiteX13" fmla="*/ 1764205 w 2309028"/>
                      <a:gd name="connsiteY13" fmla="*/ 1096674 h 1449438"/>
                      <a:gd name="connsiteX14" fmla="*/ 1371299 w 2309028"/>
                      <a:gd name="connsiteY14" fmla="*/ 8871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6197 w 2309028"/>
                      <a:gd name="connsiteY11" fmla="*/ 1370370 h 1449438"/>
                      <a:gd name="connsiteX12" fmla="*/ 2052336 w 2309028"/>
                      <a:gd name="connsiteY12" fmla="*/ 1284793 h 1449438"/>
                      <a:gd name="connsiteX13" fmla="*/ 1764205 w 2309028"/>
                      <a:gd name="connsiteY13" fmla="*/ 1096674 h 1449438"/>
                      <a:gd name="connsiteX14" fmla="*/ 1371299 w 2309028"/>
                      <a:gd name="connsiteY14" fmla="*/ 8871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3816 w 2309028"/>
                      <a:gd name="connsiteY11" fmla="*/ 1396564 h 1449438"/>
                      <a:gd name="connsiteX12" fmla="*/ 2052336 w 2309028"/>
                      <a:gd name="connsiteY12" fmla="*/ 1284793 h 1449438"/>
                      <a:gd name="connsiteX13" fmla="*/ 1764205 w 2309028"/>
                      <a:gd name="connsiteY13" fmla="*/ 1096674 h 1449438"/>
                      <a:gd name="connsiteX14" fmla="*/ 1371299 w 2309028"/>
                      <a:gd name="connsiteY14" fmla="*/ 887125 h 1449438"/>
                      <a:gd name="connsiteX15" fmla="*/ 1233187 w 2309028"/>
                      <a:gd name="connsiteY15" fmla="*/ 515650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3816 w 2309028"/>
                      <a:gd name="connsiteY11" fmla="*/ 1396564 h 1449438"/>
                      <a:gd name="connsiteX12" fmla="*/ 2052336 w 2309028"/>
                      <a:gd name="connsiteY12" fmla="*/ 1284793 h 1449438"/>
                      <a:gd name="connsiteX13" fmla="*/ 1764205 w 2309028"/>
                      <a:gd name="connsiteY13" fmla="*/ 1096674 h 1449438"/>
                      <a:gd name="connsiteX14" fmla="*/ 1371299 w 2309028"/>
                      <a:gd name="connsiteY14" fmla="*/ 887125 h 1449438"/>
                      <a:gd name="connsiteX15" fmla="*/ 1030780 w 2309028"/>
                      <a:gd name="connsiteY15" fmla="*/ 732343 h 1449438"/>
                      <a:gd name="connsiteX16" fmla="*/ 976012 w 2309028"/>
                      <a:gd name="connsiteY16" fmla="*/ 384681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3816 w 2309028"/>
                      <a:gd name="connsiteY11" fmla="*/ 1396564 h 1449438"/>
                      <a:gd name="connsiteX12" fmla="*/ 2052336 w 2309028"/>
                      <a:gd name="connsiteY12" fmla="*/ 1284793 h 1449438"/>
                      <a:gd name="connsiteX13" fmla="*/ 1764205 w 2309028"/>
                      <a:gd name="connsiteY13" fmla="*/ 1096674 h 1449438"/>
                      <a:gd name="connsiteX14" fmla="*/ 1371299 w 2309028"/>
                      <a:gd name="connsiteY14" fmla="*/ 887125 h 1449438"/>
                      <a:gd name="connsiteX15" fmla="*/ 1030780 w 2309028"/>
                      <a:gd name="connsiteY15" fmla="*/ 732343 h 1449438"/>
                      <a:gd name="connsiteX16" fmla="*/ 806943 w 2309028"/>
                      <a:gd name="connsiteY16" fmla="*/ 658525 h 1449438"/>
                      <a:gd name="connsiteX17" fmla="*/ 792656 w 2309028"/>
                      <a:gd name="connsiteY17" fmla="*/ 322768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521319 w 2309028"/>
                      <a:gd name="connsiteY4" fmla="*/ 410873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3816 w 2309028"/>
                      <a:gd name="connsiteY11" fmla="*/ 1396564 h 1449438"/>
                      <a:gd name="connsiteX12" fmla="*/ 2052336 w 2309028"/>
                      <a:gd name="connsiteY12" fmla="*/ 1284793 h 1449438"/>
                      <a:gd name="connsiteX13" fmla="*/ 1764205 w 2309028"/>
                      <a:gd name="connsiteY13" fmla="*/ 1096674 h 1449438"/>
                      <a:gd name="connsiteX14" fmla="*/ 1371299 w 2309028"/>
                      <a:gd name="connsiteY14" fmla="*/ 887125 h 1449438"/>
                      <a:gd name="connsiteX15" fmla="*/ 1030780 w 2309028"/>
                      <a:gd name="connsiteY15" fmla="*/ 732343 h 1449438"/>
                      <a:gd name="connsiteX16" fmla="*/ 806943 w 2309028"/>
                      <a:gd name="connsiteY16" fmla="*/ 658525 h 1449438"/>
                      <a:gd name="connsiteX17" fmla="*/ 494999 w 2309028"/>
                      <a:gd name="connsiteY17" fmla="*/ 572799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1230807 w 2309028"/>
                      <a:gd name="connsiteY3" fmla="*/ 215610 h 1449438"/>
                      <a:gd name="connsiteX4" fmla="*/ 1266525 w 2309028"/>
                      <a:gd name="connsiteY4" fmla="*/ 508504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3816 w 2309028"/>
                      <a:gd name="connsiteY11" fmla="*/ 1396564 h 1449438"/>
                      <a:gd name="connsiteX12" fmla="*/ 2052336 w 2309028"/>
                      <a:gd name="connsiteY12" fmla="*/ 1284793 h 1449438"/>
                      <a:gd name="connsiteX13" fmla="*/ 1764205 w 2309028"/>
                      <a:gd name="connsiteY13" fmla="*/ 1096674 h 1449438"/>
                      <a:gd name="connsiteX14" fmla="*/ 1371299 w 2309028"/>
                      <a:gd name="connsiteY14" fmla="*/ 887125 h 1449438"/>
                      <a:gd name="connsiteX15" fmla="*/ 1030780 w 2309028"/>
                      <a:gd name="connsiteY15" fmla="*/ 732343 h 1449438"/>
                      <a:gd name="connsiteX16" fmla="*/ 806943 w 2309028"/>
                      <a:gd name="connsiteY16" fmla="*/ 658525 h 1449438"/>
                      <a:gd name="connsiteX17" fmla="*/ 494999 w 2309028"/>
                      <a:gd name="connsiteY17" fmla="*/ 572799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961726 w 2309028"/>
                      <a:gd name="connsiteY2" fmla="*/ 82260 h 1449438"/>
                      <a:gd name="connsiteX3" fmla="*/ 916482 w 2309028"/>
                      <a:gd name="connsiteY3" fmla="*/ 375153 h 1449438"/>
                      <a:gd name="connsiteX4" fmla="*/ 1266525 w 2309028"/>
                      <a:gd name="connsiteY4" fmla="*/ 508504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3816 w 2309028"/>
                      <a:gd name="connsiteY11" fmla="*/ 1396564 h 1449438"/>
                      <a:gd name="connsiteX12" fmla="*/ 2052336 w 2309028"/>
                      <a:gd name="connsiteY12" fmla="*/ 1284793 h 1449438"/>
                      <a:gd name="connsiteX13" fmla="*/ 1764205 w 2309028"/>
                      <a:gd name="connsiteY13" fmla="*/ 1096674 h 1449438"/>
                      <a:gd name="connsiteX14" fmla="*/ 1371299 w 2309028"/>
                      <a:gd name="connsiteY14" fmla="*/ 887125 h 1449438"/>
                      <a:gd name="connsiteX15" fmla="*/ 1030780 w 2309028"/>
                      <a:gd name="connsiteY15" fmla="*/ 732343 h 1449438"/>
                      <a:gd name="connsiteX16" fmla="*/ 806943 w 2309028"/>
                      <a:gd name="connsiteY16" fmla="*/ 658525 h 1449438"/>
                      <a:gd name="connsiteX17" fmla="*/ 494999 w 2309028"/>
                      <a:gd name="connsiteY17" fmla="*/ 572799 h 1449438"/>
                      <a:gd name="connsiteX18" fmla="*/ 0 w 2309028"/>
                      <a:gd name="connsiteY18" fmla="*/ 508213 h 1449438"/>
                      <a:gd name="connsiteX19" fmla="*/ 725063 w 2309028"/>
                      <a:gd name="connsiteY19" fmla="*/ 0 h 1449438"/>
                      <a:gd name="connsiteX0" fmla="*/ 725063 w 2309028"/>
                      <a:gd name="connsiteY0" fmla="*/ 0 h 1449438"/>
                      <a:gd name="connsiteX1" fmla="*/ 773607 w 2309028"/>
                      <a:gd name="connsiteY1" fmla="*/ 3679 h 1449438"/>
                      <a:gd name="connsiteX2" fmla="*/ 673595 w 2309028"/>
                      <a:gd name="connsiteY2" fmla="*/ 287047 h 1449438"/>
                      <a:gd name="connsiteX3" fmla="*/ 916482 w 2309028"/>
                      <a:gd name="connsiteY3" fmla="*/ 375153 h 1449438"/>
                      <a:gd name="connsiteX4" fmla="*/ 1266525 w 2309028"/>
                      <a:gd name="connsiteY4" fmla="*/ 508504 h 1449438"/>
                      <a:gd name="connsiteX5" fmla="*/ 1564182 w 2309028"/>
                      <a:gd name="connsiteY5" fmla="*/ 656142 h 1449438"/>
                      <a:gd name="connsiteX6" fmla="*/ 1878506 w 2309028"/>
                      <a:gd name="connsiteY6" fmla="*/ 832355 h 1449438"/>
                      <a:gd name="connsiteX7" fmla="*/ 2104726 w 2309028"/>
                      <a:gd name="connsiteY7" fmla="*/ 979992 h 1449438"/>
                      <a:gd name="connsiteX8" fmla="*/ 2213817 w 2309028"/>
                      <a:gd name="connsiteY8" fmla="*/ 1062144 h 1449438"/>
                      <a:gd name="connsiteX9" fmla="*/ 2309028 w 2309028"/>
                      <a:gd name="connsiteY9" fmla="*/ 1134961 h 1449438"/>
                      <a:gd name="connsiteX10" fmla="*/ 2279170 w 2309028"/>
                      <a:gd name="connsiteY10" fmla="*/ 1449438 h 1449438"/>
                      <a:gd name="connsiteX11" fmla="*/ 2213816 w 2309028"/>
                      <a:gd name="connsiteY11" fmla="*/ 1396564 h 1449438"/>
                      <a:gd name="connsiteX12" fmla="*/ 2052336 w 2309028"/>
                      <a:gd name="connsiteY12" fmla="*/ 1284793 h 1449438"/>
                      <a:gd name="connsiteX13" fmla="*/ 1764205 w 2309028"/>
                      <a:gd name="connsiteY13" fmla="*/ 1096674 h 1449438"/>
                      <a:gd name="connsiteX14" fmla="*/ 1371299 w 2309028"/>
                      <a:gd name="connsiteY14" fmla="*/ 887125 h 1449438"/>
                      <a:gd name="connsiteX15" fmla="*/ 1030780 w 2309028"/>
                      <a:gd name="connsiteY15" fmla="*/ 732343 h 1449438"/>
                      <a:gd name="connsiteX16" fmla="*/ 806943 w 2309028"/>
                      <a:gd name="connsiteY16" fmla="*/ 658525 h 1449438"/>
                      <a:gd name="connsiteX17" fmla="*/ 494999 w 2309028"/>
                      <a:gd name="connsiteY17" fmla="*/ 572799 h 1449438"/>
                      <a:gd name="connsiteX18" fmla="*/ 0 w 2309028"/>
                      <a:gd name="connsiteY18" fmla="*/ 508213 h 1449438"/>
                      <a:gd name="connsiteX19" fmla="*/ 725063 w 2309028"/>
                      <a:gd name="connsiteY19" fmla="*/ 0 h 1449438"/>
                      <a:gd name="connsiteX0" fmla="*/ 32119 w 2309028"/>
                      <a:gd name="connsiteY0" fmla="*/ 189202 h 1445759"/>
                      <a:gd name="connsiteX1" fmla="*/ 773607 w 2309028"/>
                      <a:gd name="connsiteY1" fmla="*/ 0 h 1445759"/>
                      <a:gd name="connsiteX2" fmla="*/ 673595 w 2309028"/>
                      <a:gd name="connsiteY2" fmla="*/ 283368 h 1445759"/>
                      <a:gd name="connsiteX3" fmla="*/ 916482 w 2309028"/>
                      <a:gd name="connsiteY3" fmla="*/ 371474 h 1445759"/>
                      <a:gd name="connsiteX4" fmla="*/ 1266525 w 2309028"/>
                      <a:gd name="connsiteY4" fmla="*/ 504825 h 1445759"/>
                      <a:gd name="connsiteX5" fmla="*/ 1564182 w 2309028"/>
                      <a:gd name="connsiteY5" fmla="*/ 652463 h 1445759"/>
                      <a:gd name="connsiteX6" fmla="*/ 1878506 w 2309028"/>
                      <a:gd name="connsiteY6" fmla="*/ 828676 h 1445759"/>
                      <a:gd name="connsiteX7" fmla="*/ 2104726 w 2309028"/>
                      <a:gd name="connsiteY7" fmla="*/ 976313 h 1445759"/>
                      <a:gd name="connsiteX8" fmla="*/ 2213817 w 2309028"/>
                      <a:gd name="connsiteY8" fmla="*/ 1058465 h 1445759"/>
                      <a:gd name="connsiteX9" fmla="*/ 2309028 w 2309028"/>
                      <a:gd name="connsiteY9" fmla="*/ 1131282 h 1445759"/>
                      <a:gd name="connsiteX10" fmla="*/ 2279170 w 2309028"/>
                      <a:gd name="connsiteY10" fmla="*/ 1445759 h 1445759"/>
                      <a:gd name="connsiteX11" fmla="*/ 2213816 w 2309028"/>
                      <a:gd name="connsiteY11" fmla="*/ 1392885 h 1445759"/>
                      <a:gd name="connsiteX12" fmla="*/ 2052336 w 2309028"/>
                      <a:gd name="connsiteY12" fmla="*/ 1281114 h 1445759"/>
                      <a:gd name="connsiteX13" fmla="*/ 1764205 w 2309028"/>
                      <a:gd name="connsiteY13" fmla="*/ 1092995 h 1445759"/>
                      <a:gd name="connsiteX14" fmla="*/ 1371299 w 2309028"/>
                      <a:gd name="connsiteY14" fmla="*/ 883446 h 1445759"/>
                      <a:gd name="connsiteX15" fmla="*/ 1030780 w 2309028"/>
                      <a:gd name="connsiteY15" fmla="*/ 728664 h 1445759"/>
                      <a:gd name="connsiteX16" fmla="*/ 806943 w 2309028"/>
                      <a:gd name="connsiteY16" fmla="*/ 654846 h 1445759"/>
                      <a:gd name="connsiteX17" fmla="*/ 494999 w 2309028"/>
                      <a:gd name="connsiteY17" fmla="*/ 569120 h 1445759"/>
                      <a:gd name="connsiteX18" fmla="*/ 0 w 2309028"/>
                      <a:gd name="connsiteY18" fmla="*/ 504534 h 1445759"/>
                      <a:gd name="connsiteX19" fmla="*/ 32119 w 2309028"/>
                      <a:gd name="connsiteY19" fmla="*/ 189202 h 1445759"/>
                      <a:gd name="connsiteX0" fmla="*/ 32119 w 2309028"/>
                      <a:gd name="connsiteY0" fmla="*/ 189202 h 1445759"/>
                      <a:gd name="connsiteX1" fmla="*/ 773607 w 2309028"/>
                      <a:gd name="connsiteY1" fmla="*/ 0 h 1445759"/>
                      <a:gd name="connsiteX2" fmla="*/ 673595 w 2309028"/>
                      <a:gd name="connsiteY2" fmla="*/ 283368 h 1445759"/>
                      <a:gd name="connsiteX3" fmla="*/ 916482 w 2309028"/>
                      <a:gd name="connsiteY3" fmla="*/ 371474 h 1445759"/>
                      <a:gd name="connsiteX4" fmla="*/ 1266525 w 2309028"/>
                      <a:gd name="connsiteY4" fmla="*/ 504825 h 1445759"/>
                      <a:gd name="connsiteX5" fmla="*/ 1564182 w 2309028"/>
                      <a:gd name="connsiteY5" fmla="*/ 652463 h 1445759"/>
                      <a:gd name="connsiteX6" fmla="*/ 1878506 w 2309028"/>
                      <a:gd name="connsiteY6" fmla="*/ 828676 h 1445759"/>
                      <a:gd name="connsiteX7" fmla="*/ 2104726 w 2309028"/>
                      <a:gd name="connsiteY7" fmla="*/ 976313 h 1445759"/>
                      <a:gd name="connsiteX8" fmla="*/ 2213817 w 2309028"/>
                      <a:gd name="connsiteY8" fmla="*/ 1058465 h 1445759"/>
                      <a:gd name="connsiteX9" fmla="*/ 2309028 w 2309028"/>
                      <a:gd name="connsiteY9" fmla="*/ 1131282 h 1445759"/>
                      <a:gd name="connsiteX10" fmla="*/ 2279170 w 2309028"/>
                      <a:gd name="connsiteY10" fmla="*/ 1445759 h 1445759"/>
                      <a:gd name="connsiteX11" fmla="*/ 2213816 w 2309028"/>
                      <a:gd name="connsiteY11" fmla="*/ 1392885 h 1445759"/>
                      <a:gd name="connsiteX12" fmla="*/ 2052336 w 2309028"/>
                      <a:gd name="connsiteY12" fmla="*/ 1281114 h 1445759"/>
                      <a:gd name="connsiteX13" fmla="*/ 1764205 w 2309028"/>
                      <a:gd name="connsiteY13" fmla="*/ 1092995 h 1445759"/>
                      <a:gd name="connsiteX14" fmla="*/ 1371299 w 2309028"/>
                      <a:gd name="connsiteY14" fmla="*/ 883446 h 1445759"/>
                      <a:gd name="connsiteX15" fmla="*/ 1030780 w 2309028"/>
                      <a:gd name="connsiteY15" fmla="*/ 728664 h 1445759"/>
                      <a:gd name="connsiteX16" fmla="*/ 806943 w 2309028"/>
                      <a:gd name="connsiteY16" fmla="*/ 654846 h 1445759"/>
                      <a:gd name="connsiteX17" fmla="*/ 494999 w 2309028"/>
                      <a:gd name="connsiteY17" fmla="*/ 569120 h 1445759"/>
                      <a:gd name="connsiteX18" fmla="*/ 0 w 2309028"/>
                      <a:gd name="connsiteY18" fmla="*/ 504534 h 1445759"/>
                      <a:gd name="connsiteX19" fmla="*/ 32119 w 2309028"/>
                      <a:gd name="connsiteY19" fmla="*/ 189202 h 1445759"/>
                      <a:gd name="connsiteX0" fmla="*/ 32119 w 2309028"/>
                      <a:gd name="connsiteY0" fmla="*/ 189202 h 1445759"/>
                      <a:gd name="connsiteX1" fmla="*/ 773607 w 2309028"/>
                      <a:gd name="connsiteY1" fmla="*/ 0 h 1445759"/>
                      <a:gd name="connsiteX2" fmla="*/ 673595 w 2309028"/>
                      <a:gd name="connsiteY2" fmla="*/ 283368 h 1445759"/>
                      <a:gd name="connsiteX3" fmla="*/ 916482 w 2309028"/>
                      <a:gd name="connsiteY3" fmla="*/ 371474 h 1445759"/>
                      <a:gd name="connsiteX4" fmla="*/ 1266525 w 2309028"/>
                      <a:gd name="connsiteY4" fmla="*/ 504825 h 1445759"/>
                      <a:gd name="connsiteX5" fmla="*/ 1564182 w 2309028"/>
                      <a:gd name="connsiteY5" fmla="*/ 652463 h 1445759"/>
                      <a:gd name="connsiteX6" fmla="*/ 1878506 w 2309028"/>
                      <a:gd name="connsiteY6" fmla="*/ 828676 h 1445759"/>
                      <a:gd name="connsiteX7" fmla="*/ 2104726 w 2309028"/>
                      <a:gd name="connsiteY7" fmla="*/ 976313 h 1445759"/>
                      <a:gd name="connsiteX8" fmla="*/ 2213817 w 2309028"/>
                      <a:gd name="connsiteY8" fmla="*/ 1058465 h 1445759"/>
                      <a:gd name="connsiteX9" fmla="*/ 2309028 w 2309028"/>
                      <a:gd name="connsiteY9" fmla="*/ 1131282 h 1445759"/>
                      <a:gd name="connsiteX10" fmla="*/ 2279170 w 2309028"/>
                      <a:gd name="connsiteY10" fmla="*/ 1445759 h 1445759"/>
                      <a:gd name="connsiteX11" fmla="*/ 2213816 w 2309028"/>
                      <a:gd name="connsiteY11" fmla="*/ 1392885 h 1445759"/>
                      <a:gd name="connsiteX12" fmla="*/ 2052336 w 2309028"/>
                      <a:gd name="connsiteY12" fmla="*/ 1281114 h 1445759"/>
                      <a:gd name="connsiteX13" fmla="*/ 1764205 w 2309028"/>
                      <a:gd name="connsiteY13" fmla="*/ 1092995 h 1445759"/>
                      <a:gd name="connsiteX14" fmla="*/ 1371299 w 2309028"/>
                      <a:gd name="connsiteY14" fmla="*/ 883446 h 1445759"/>
                      <a:gd name="connsiteX15" fmla="*/ 1030780 w 2309028"/>
                      <a:gd name="connsiteY15" fmla="*/ 728664 h 1445759"/>
                      <a:gd name="connsiteX16" fmla="*/ 806943 w 2309028"/>
                      <a:gd name="connsiteY16" fmla="*/ 654846 h 1445759"/>
                      <a:gd name="connsiteX17" fmla="*/ 494999 w 2309028"/>
                      <a:gd name="connsiteY17" fmla="*/ 569120 h 1445759"/>
                      <a:gd name="connsiteX18" fmla="*/ 0 w 2309028"/>
                      <a:gd name="connsiteY18" fmla="*/ 504534 h 1445759"/>
                      <a:gd name="connsiteX19" fmla="*/ 32119 w 2309028"/>
                      <a:gd name="connsiteY19" fmla="*/ 189202 h 1445759"/>
                      <a:gd name="connsiteX0" fmla="*/ 32119 w 2309028"/>
                      <a:gd name="connsiteY0" fmla="*/ 0 h 1256557"/>
                      <a:gd name="connsiteX1" fmla="*/ 466426 w 2309028"/>
                      <a:gd name="connsiteY1" fmla="*/ 25110 h 1256557"/>
                      <a:gd name="connsiteX2" fmla="*/ 673595 w 2309028"/>
                      <a:gd name="connsiteY2" fmla="*/ 94166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30780 w 2309028"/>
                      <a:gd name="connsiteY15" fmla="*/ 539462 h 1256557"/>
                      <a:gd name="connsiteX16" fmla="*/ 806943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66426 w 2309028"/>
                      <a:gd name="connsiteY1" fmla="*/ 25110 h 1256557"/>
                      <a:gd name="connsiteX2" fmla="*/ 673595 w 2309028"/>
                      <a:gd name="connsiteY2" fmla="*/ 94166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30780 w 2309028"/>
                      <a:gd name="connsiteY15" fmla="*/ 539462 h 1256557"/>
                      <a:gd name="connsiteX16" fmla="*/ 806943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66426 w 2309028"/>
                      <a:gd name="connsiteY1" fmla="*/ 25110 h 1256557"/>
                      <a:gd name="connsiteX2" fmla="*/ 673595 w 2309028"/>
                      <a:gd name="connsiteY2" fmla="*/ 94166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30780 w 2309028"/>
                      <a:gd name="connsiteY15" fmla="*/ 539462 h 1256557"/>
                      <a:gd name="connsiteX16" fmla="*/ 806943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73595 w 2309028"/>
                      <a:gd name="connsiteY2" fmla="*/ 94166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30780 w 2309028"/>
                      <a:gd name="connsiteY15" fmla="*/ 539462 h 1256557"/>
                      <a:gd name="connsiteX16" fmla="*/ 806943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66451 w 2309028"/>
                      <a:gd name="connsiteY2" fmla="*/ 106072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30780 w 2309028"/>
                      <a:gd name="connsiteY15" fmla="*/ 539462 h 1256557"/>
                      <a:gd name="connsiteX16" fmla="*/ 806943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66451 w 2309028"/>
                      <a:gd name="connsiteY2" fmla="*/ 106072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30780 w 2309028"/>
                      <a:gd name="connsiteY15" fmla="*/ 539462 h 1256557"/>
                      <a:gd name="connsiteX16" fmla="*/ 806943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66451 w 2309028"/>
                      <a:gd name="connsiteY2" fmla="*/ 106072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30780 w 2309028"/>
                      <a:gd name="connsiteY15" fmla="*/ 539462 h 1256557"/>
                      <a:gd name="connsiteX16" fmla="*/ 806943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66451 w 2309028"/>
                      <a:gd name="connsiteY2" fmla="*/ 106072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23636 w 2309028"/>
                      <a:gd name="connsiteY15" fmla="*/ 541844 h 1256557"/>
                      <a:gd name="connsiteX16" fmla="*/ 806943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66451 w 2309028"/>
                      <a:gd name="connsiteY2" fmla="*/ 106072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23636 w 2309028"/>
                      <a:gd name="connsiteY15" fmla="*/ 541844 h 1256557"/>
                      <a:gd name="connsiteX16" fmla="*/ 802181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66451 w 2309028"/>
                      <a:gd name="connsiteY2" fmla="*/ 106072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23636 w 2309028"/>
                      <a:gd name="connsiteY15" fmla="*/ 541844 h 1256557"/>
                      <a:gd name="connsiteX16" fmla="*/ 802181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66451 w 2309028"/>
                      <a:gd name="connsiteY2" fmla="*/ 106072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23636 w 2309028"/>
                      <a:gd name="connsiteY15" fmla="*/ 541844 h 1256557"/>
                      <a:gd name="connsiteX16" fmla="*/ 802181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66451 w 2309028"/>
                      <a:gd name="connsiteY2" fmla="*/ 106072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23636 w 2309028"/>
                      <a:gd name="connsiteY15" fmla="*/ 541844 h 1256557"/>
                      <a:gd name="connsiteX16" fmla="*/ 802181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 name="connsiteX0" fmla="*/ 32119 w 2309028"/>
                      <a:gd name="connsiteY0" fmla="*/ 0 h 1256557"/>
                      <a:gd name="connsiteX1" fmla="*/ 421182 w 2309028"/>
                      <a:gd name="connsiteY1" fmla="*/ 46541 h 1256557"/>
                      <a:gd name="connsiteX2" fmla="*/ 666451 w 2309028"/>
                      <a:gd name="connsiteY2" fmla="*/ 106072 h 1256557"/>
                      <a:gd name="connsiteX3" fmla="*/ 916482 w 2309028"/>
                      <a:gd name="connsiteY3" fmla="*/ 182272 h 1256557"/>
                      <a:gd name="connsiteX4" fmla="*/ 1266525 w 2309028"/>
                      <a:gd name="connsiteY4" fmla="*/ 315623 h 1256557"/>
                      <a:gd name="connsiteX5" fmla="*/ 1564182 w 2309028"/>
                      <a:gd name="connsiteY5" fmla="*/ 463261 h 1256557"/>
                      <a:gd name="connsiteX6" fmla="*/ 1878506 w 2309028"/>
                      <a:gd name="connsiteY6" fmla="*/ 639474 h 1256557"/>
                      <a:gd name="connsiteX7" fmla="*/ 2104726 w 2309028"/>
                      <a:gd name="connsiteY7" fmla="*/ 787111 h 1256557"/>
                      <a:gd name="connsiteX8" fmla="*/ 2213817 w 2309028"/>
                      <a:gd name="connsiteY8" fmla="*/ 869263 h 1256557"/>
                      <a:gd name="connsiteX9" fmla="*/ 2309028 w 2309028"/>
                      <a:gd name="connsiteY9" fmla="*/ 942080 h 1256557"/>
                      <a:gd name="connsiteX10" fmla="*/ 2279170 w 2309028"/>
                      <a:gd name="connsiteY10" fmla="*/ 1256557 h 1256557"/>
                      <a:gd name="connsiteX11" fmla="*/ 2213816 w 2309028"/>
                      <a:gd name="connsiteY11" fmla="*/ 1203683 h 1256557"/>
                      <a:gd name="connsiteX12" fmla="*/ 2052336 w 2309028"/>
                      <a:gd name="connsiteY12" fmla="*/ 1091912 h 1256557"/>
                      <a:gd name="connsiteX13" fmla="*/ 1764205 w 2309028"/>
                      <a:gd name="connsiteY13" fmla="*/ 903793 h 1256557"/>
                      <a:gd name="connsiteX14" fmla="*/ 1371299 w 2309028"/>
                      <a:gd name="connsiteY14" fmla="*/ 694244 h 1256557"/>
                      <a:gd name="connsiteX15" fmla="*/ 1023636 w 2309028"/>
                      <a:gd name="connsiteY15" fmla="*/ 541844 h 1256557"/>
                      <a:gd name="connsiteX16" fmla="*/ 802181 w 2309028"/>
                      <a:gd name="connsiteY16" fmla="*/ 465644 h 1256557"/>
                      <a:gd name="connsiteX17" fmla="*/ 494999 w 2309028"/>
                      <a:gd name="connsiteY17" fmla="*/ 379918 h 1256557"/>
                      <a:gd name="connsiteX18" fmla="*/ 0 w 2309028"/>
                      <a:gd name="connsiteY18" fmla="*/ 315332 h 1256557"/>
                      <a:gd name="connsiteX19" fmla="*/ 32119 w 2309028"/>
                      <a:gd name="connsiteY19" fmla="*/ 0 h 125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9028" h="1256557">
                        <a:moveTo>
                          <a:pt x="32119" y="0"/>
                        </a:moveTo>
                        <a:cubicBezTo>
                          <a:pt x="160219" y="8370"/>
                          <a:pt x="315460" y="28862"/>
                          <a:pt x="421182" y="46541"/>
                        </a:cubicBezTo>
                        <a:cubicBezTo>
                          <a:pt x="526904" y="64220"/>
                          <a:pt x="583901" y="83450"/>
                          <a:pt x="666451" y="106072"/>
                        </a:cubicBezTo>
                        <a:cubicBezTo>
                          <a:pt x="749001" y="128694"/>
                          <a:pt x="816470" y="147347"/>
                          <a:pt x="916482" y="182272"/>
                        </a:cubicBezTo>
                        <a:cubicBezTo>
                          <a:pt x="1016494" y="217197"/>
                          <a:pt x="1158575" y="268792"/>
                          <a:pt x="1266525" y="315623"/>
                        </a:cubicBezTo>
                        <a:cubicBezTo>
                          <a:pt x="1374475" y="362455"/>
                          <a:pt x="1462185" y="409286"/>
                          <a:pt x="1564182" y="463261"/>
                        </a:cubicBezTo>
                        <a:cubicBezTo>
                          <a:pt x="1666179" y="517236"/>
                          <a:pt x="1788415" y="585499"/>
                          <a:pt x="1878506" y="639474"/>
                        </a:cubicBezTo>
                        <a:cubicBezTo>
                          <a:pt x="1968597" y="693449"/>
                          <a:pt x="2048841" y="748813"/>
                          <a:pt x="2104726" y="787111"/>
                        </a:cubicBezTo>
                        <a:cubicBezTo>
                          <a:pt x="2160611" y="825409"/>
                          <a:pt x="2186582" y="835826"/>
                          <a:pt x="2213817" y="869263"/>
                        </a:cubicBezTo>
                        <a:lnTo>
                          <a:pt x="2309028" y="942080"/>
                        </a:lnTo>
                        <a:lnTo>
                          <a:pt x="2279170" y="1256557"/>
                        </a:lnTo>
                        <a:cubicBezTo>
                          <a:pt x="2265323" y="1241313"/>
                          <a:pt x="2227663" y="1218927"/>
                          <a:pt x="2213816" y="1203683"/>
                        </a:cubicBezTo>
                        <a:cubicBezTo>
                          <a:pt x="2170308" y="1158191"/>
                          <a:pt x="2127271" y="1141894"/>
                          <a:pt x="2052336" y="1091912"/>
                        </a:cubicBezTo>
                        <a:cubicBezTo>
                          <a:pt x="1977401" y="1041930"/>
                          <a:pt x="1877711" y="970071"/>
                          <a:pt x="1764205" y="903793"/>
                        </a:cubicBezTo>
                        <a:cubicBezTo>
                          <a:pt x="1650699" y="837515"/>
                          <a:pt x="1494727" y="754569"/>
                          <a:pt x="1371299" y="694244"/>
                        </a:cubicBezTo>
                        <a:cubicBezTo>
                          <a:pt x="1247871" y="633919"/>
                          <a:pt x="1118489" y="579944"/>
                          <a:pt x="1023636" y="541844"/>
                        </a:cubicBezTo>
                        <a:cubicBezTo>
                          <a:pt x="928783" y="503744"/>
                          <a:pt x="886715" y="496997"/>
                          <a:pt x="802181" y="465644"/>
                        </a:cubicBezTo>
                        <a:cubicBezTo>
                          <a:pt x="717647" y="434291"/>
                          <a:pt x="633806" y="415735"/>
                          <a:pt x="494999" y="379918"/>
                        </a:cubicBezTo>
                        <a:cubicBezTo>
                          <a:pt x="356192" y="344101"/>
                          <a:pt x="91182" y="310667"/>
                          <a:pt x="0" y="315332"/>
                        </a:cubicBezTo>
                        <a:cubicBezTo>
                          <a:pt x="7796" y="210486"/>
                          <a:pt x="17179" y="111990"/>
                          <a:pt x="32119" y="0"/>
                        </a:cubicBezTo>
                        <a:close/>
                      </a:path>
                    </a:pathLst>
                  </a:custGeom>
                  <a:solidFill>
                    <a:schemeClr val="bg1">
                      <a:lumMod val="85000"/>
                      <a:alpha val="54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p>
                </p:txBody>
              </p:sp>
              <p:cxnSp>
                <p:nvCxnSpPr>
                  <p:cNvPr id="1161" name="直接连接符 1160">
                    <a:extLst>
                      <a:ext uri="{FF2B5EF4-FFF2-40B4-BE49-F238E27FC236}">
                        <a16:creationId xmlns:a16="http://schemas.microsoft.com/office/drawing/2014/main" id="{5F0635F0-B23B-9A8F-B358-2C88E98D4749}"/>
                      </a:ext>
                    </a:extLst>
                  </p:cNvPr>
                  <p:cNvCxnSpPr>
                    <a:cxnSpLocks/>
                  </p:cNvCxnSpPr>
                  <p:nvPr/>
                </p:nvCxnSpPr>
                <p:spPr>
                  <a:xfrm flipH="1" flipV="1">
                    <a:off x="200076" y="5981614"/>
                    <a:ext cx="24346" cy="2074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2" name="直接连接符 1161">
                    <a:extLst>
                      <a:ext uri="{FF2B5EF4-FFF2-40B4-BE49-F238E27FC236}">
                        <a16:creationId xmlns:a16="http://schemas.microsoft.com/office/drawing/2014/main" id="{9E30B105-8BAE-64E5-61C5-388A240A5649}"/>
                      </a:ext>
                    </a:extLst>
                  </p:cNvPr>
                  <p:cNvCxnSpPr>
                    <a:cxnSpLocks/>
                  </p:cNvCxnSpPr>
                  <p:nvPr/>
                </p:nvCxnSpPr>
                <p:spPr>
                  <a:xfrm flipH="1" flipV="1">
                    <a:off x="1711322" y="7095966"/>
                    <a:ext cx="10341" cy="24699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直接连接符 1162">
                    <a:extLst>
                      <a:ext uri="{FF2B5EF4-FFF2-40B4-BE49-F238E27FC236}">
                        <a16:creationId xmlns:a16="http://schemas.microsoft.com/office/drawing/2014/main" id="{2C8B21D9-AB9D-5F17-FBDC-B32538956AF6}"/>
                      </a:ext>
                    </a:extLst>
                  </p:cNvPr>
                  <p:cNvCxnSpPr>
                    <a:cxnSpLocks/>
                  </p:cNvCxnSpPr>
                  <p:nvPr/>
                </p:nvCxnSpPr>
                <p:spPr>
                  <a:xfrm flipH="1" flipV="1">
                    <a:off x="3985781" y="6153127"/>
                    <a:ext cx="10341" cy="24699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46" name="直接连接符 1145">
                  <a:extLst>
                    <a:ext uri="{FF2B5EF4-FFF2-40B4-BE49-F238E27FC236}">
                      <a16:creationId xmlns:a16="http://schemas.microsoft.com/office/drawing/2014/main" id="{98525198-8C61-9DE8-EBED-BEC37FFACAC7}"/>
                    </a:ext>
                  </a:extLst>
                </p:cNvPr>
                <p:cNvCxnSpPr>
                  <a:cxnSpLocks/>
                </p:cNvCxnSpPr>
                <p:nvPr/>
              </p:nvCxnSpPr>
              <p:spPr>
                <a:xfrm flipV="1">
                  <a:off x="8775218" y="2007152"/>
                  <a:ext cx="274614" cy="91221"/>
                </a:xfrm>
                <a:prstGeom prst="line">
                  <a:avLst/>
                </a:prstGeom>
                <a:ln w="19050"/>
              </p:spPr>
              <p:style>
                <a:lnRef idx="2">
                  <a:schemeClr val="accent2"/>
                </a:lnRef>
                <a:fillRef idx="0">
                  <a:schemeClr val="accent2"/>
                </a:fillRef>
                <a:effectRef idx="1">
                  <a:schemeClr val="accent2"/>
                </a:effectRef>
                <a:fontRef idx="minor">
                  <a:schemeClr val="tx1"/>
                </a:fontRef>
              </p:style>
            </p:cxnSp>
            <p:sp>
              <p:nvSpPr>
                <p:cNvPr id="1147" name="箭头: 右 1146">
                  <a:extLst>
                    <a:ext uri="{FF2B5EF4-FFF2-40B4-BE49-F238E27FC236}">
                      <a16:creationId xmlns:a16="http://schemas.microsoft.com/office/drawing/2014/main" id="{ED09AE9C-78F4-1B92-655A-E2AC36064031}"/>
                    </a:ext>
                  </a:extLst>
                </p:cNvPr>
                <p:cNvSpPr/>
                <p:nvPr/>
              </p:nvSpPr>
              <p:spPr>
                <a:xfrm rot="5400000">
                  <a:off x="8274925" y="1889518"/>
                  <a:ext cx="591340" cy="85891"/>
                </a:xfrm>
                <a:prstGeom prst="rightArrow">
                  <a:avLst>
                    <a:gd name="adj1" fmla="val 28392"/>
                    <a:gd name="adj2" fmla="val 149446"/>
                  </a:avLst>
                </a:prstGeom>
                <a:solidFill>
                  <a:srgbClr val="F38032"/>
                </a:solidFill>
                <a:ln>
                  <a:solidFill>
                    <a:srgbClr val="F3803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600" dirty="0"/>
                </a:p>
              </p:txBody>
            </p:sp>
            <mc:AlternateContent xmlns:mc="http://schemas.openxmlformats.org/markup-compatibility/2006" xmlns:a14="http://schemas.microsoft.com/office/drawing/2010/main">
              <mc:Choice Requires="a14">
                <p:sp>
                  <p:nvSpPr>
                    <p:cNvPr id="1148" name="文本框 1147">
                      <a:extLst>
                        <a:ext uri="{FF2B5EF4-FFF2-40B4-BE49-F238E27FC236}">
                          <a16:creationId xmlns:a16="http://schemas.microsoft.com/office/drawing/2014/main" id="{552FF478-E0BA-5760-2B25-17EE47BA1754}"/>
                        </a:ext>
                      </a:extLst>
                    </p:cNvPr>
                    <p:cNvSpPr txBox="1"/>
                    <p:nvPr/>
                  </p:nvSpPr>
                  <p:spPr>
                    <a:xfrm>
                      <a:off x="8448271" y="1378700"/>
                      <a:ext cx="300025" cy="322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b="1" i="1" smtClean="0">
                                <a:latin typeface="Cambria Math" panose="02040503050406030204" pitchFamily="18" charset="0"/>
                              </a:rPr>
                              <m:t>𝑭</m:t>
                            </m:r>
                          </m:oMath>
                        </m:oMathPara>
                      </a14:m>
                      <a:endParaRPr lang="zh-CN" altLang="en-US" sz="1600" dirty="0"/>
                    </a:p>
                  </p:txBody>
                </p:sp>
              </mc:Choice>
              <mc:Fallback xmlns="">
                <p:sp>
                  <p:nvSpPr>
                    <p:cNvPr id="1148" name="文本框 1147">
                      <a:extLst>
                        <a:ext uri="{FF2B5EF4-FFF2-40B4-BE49-F238E27FC236}">
                          <a16:creationId xmlns:a16="http://schemas.microsoft.com/office/drawing/2014/main" id="{552FF478-E0BA-5760-2B25-17EE47BA1754}"/>
                        </a:ext>
                      </a:extLst>
                    </p:cNvPr>
                    <p:cNvSpPr txBox="1">
                      <a:spLocks noRot="1" noChangeAspect="1" noMove="1" noResize="1" noEditPoints="1" noAdjustHandles="1" noChangeArrowheads="1" noChangeShapeType="1" noTextEdit="1"/>
                    </p:cNvSpPr>
                    <p:nvPr/>
                  </p:nvSpPr>
                  <p:spPr>
                    <a:xfrm>
                      <a:off x="8448271" y="1378700"/>
                      <a:ext cx="300025" cy="322600"/>
                    </a:xfrm>
                    <a:prstGeom prst="rect">
                      <a:avLst/>
                    </a:prstGeom>
                    <a:blipFill>
                      <a:blip r:embed="rId25"/>
                      <a:stretch>
                        <a:fillRect/>
                      </a:stretch>
                    </a:blipFill>
                  </p:spPr>
                  <p:txBody>
                    <a:bodyPr/>
                    <a:lstStyle/>
                    <a:p>
                      <a:r>
                        <a:rPr lang="zh-CN" altLang="en-US">
                          <a:noFill/>
                        </a:rPr>
                        <a:t> </a:t>
                      </a:r>
                    </a:p>
                  </p:txBody>
                </p:sp>
              </mc:Fallback>
            </mc:AlternateContent>
            <p:sp>
              <p:nvSpPr>
                <p:cNvPr id="1149" name="任意多边形: 形状 1148">
                  <a:extLst>
                    <a:ext uri="{FF2B5EF4-FFF2-40B4-BE49-F238E27FC236}">
                      <a16:creationId xmlns:a16="http://schemas.microsoft.com/office/drawing/2014/main" id="{D7A42C8A-4E58-6FD0-0118-9396495A6A72}"/>
                    </a:ext>
                  </a:extLst>
                </p:cNvPr>
                <p:cNvSpPr/>
                <p:nvPr/>
              </p:nvSpPr>
              <p:spPr>
                <a:xfrm>
                  <a:off x="6998324" y="2373465"/>
                  <a:ext cx="799984" cy="627087"/>
                </a:xfrm>
                <a:custGeom>
                  <a:avLst/>
                  <a:gdLst>
                    <a:gd name="connsiteX0" fmla="*/ 0 w 781050"/>
                    <a:gd name="connsiteY0" fmla="*/ 0 h 600075"/>
                    <a:gd name="connsiteX1" fmla="*/ 476250 w 781050"/>
                    <a:gd name="connsiteY1" fmla="*/ 295275 h 600075"/>
                    <a:gd name="connsiteX2" fmla="*/ 781050 w 781050"/>
                    <a:gd name="connsiteY2" fmla="*/ 600075 h 600075"/>
                  </a:gdLst>
                  <a:ahLst/>
                  <a:cxnLst>
                    <a:cxn ang="0">
                      <a:pos x="connsiteX0" y="connsiteY0"/>
                    </a:cxn>
                    <a:cxn ang="0">
                      <a:pos x="connsiteX1" y="connsiteY1"/>
                    </a:cxn>
                    <a:cxn ang="0">
                      <a:pos x="connsiteX2" y="connsiteY2"/>
                    </a:cxn>
                  </a:cxnLst>
                  <a:rect l="l" t="t" r="r" b="b"/>
                  <a:pathLst>
                    <a:path w="781050" h="600075">
                      <a:moveTo>
                        <a:pt x="0" y="0"/>
                      </a:moveTo>
                      <a:cubicBezTo>
                        <a:pt x="173037" y="97631"/>
                        <a:pt x="346075" y="195263"/>
                        <a:pt x="476250" y="295275"/>
                      </a:cubicBezTo>
                      <a:cubicBezTo>
                        <a:pt x="606425" y="395288"/>
                        <a:pt x="726546" y="547158"/>
                        <a:pt x="781050" y="600075"/>
                      </a:cubicBezTo>
                    </a:path>
                  </a:pathLst>
                </a:custGeom>
                <a:noFill/>
                <a:ln w="635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50" name="任意多边形: 形状 1149">
                  <a:extLst>
                    <a:ext uri="{FF2B5EF4-FFF2-40B4-BE49-F238E27FC236}">
                      <a16:creationId xmlns:a16="http://schemas.microsoft.com/office/drawing/2014/main" id="{B45CAB56-E1BE-DCD4-D394-793EB153462D}"/>
                    </a:ext>
                  </a:extLst>
                </p:cNvPr>
                <p:cNvSpPr/>
                <p:nvPr/>
              </p:nvSpPr>
              <p:spPr>
                <a:xfrm rot="18842640">
                  <a:off x="7799003" y="2474198"/>
                  <a:ext cx="1221402" cy="505203"/>
                </a:xfrm>
                <a:custGeom>
                  <a:avLst/>
                  <a:gdLst>
                    <a:gd name="connsiteX0" fmla="*/ 0 w 781050"/>
                    <a:gd name="connsiteY0" fmla="*/ 0 h 600075"/>
                    <a:gd name="connsiteX1" fmla="*/ 476250 w 781050"/>
                    <a:gd name="connsiteY1" fmla="*/ 295275 h 600075"/>
                    <a:gd name="connsiteX2" fmla="*/ 781050 w 781050"/>
                    <a:gd name="connsiteY2" fmla="*/ 600075 h 600075"/>
                  </a:gdLst>
                  <a:ahLst/>
                  <a:cxnLst>
                    <a:cxn ang="0">
                      <a:pos x="connsiteX0" y="connsiteY0"/>
                    </a:cxn>
                    <a:cxn ang="0">
                      <a:pos x="connsiteX1" y="connsiteY1"/>
                    </a:cxn>
                    <a:cxn ang="0">
                      <a:pos x="connsiteX2" y="connsiteY2"/>
                    </a:cxn>
                  </a:cxnLst>
                  <a:rect l="l" t="t" r="r" b="b"/>
                  <a:pathLst>
                    <a:path w="781050" h="600075">
                      <a:moveTo>
                        <a:pt x="0" y="0"/>
                      </a:moveTo>
                      <a:cubicBezTo>
                        <a:pt x="173037" y="97631"/>
                        <a:pt x="346075" y="195263"/>
                        <a:pt x="476250" y="295275"/>
                      </a:cubicBezTo>
                      <a:cubicBezTo>
                        <a:pt x="606425" y="395288"/>
                        <a:pt x="726546" y="547158"/>
                        <a:pt x="781050" y="600075"/>
                      </a:cubicBezTo>
                    </a:path>
                  </a:pathLst>
                </a:custGeom>
                <a:noFill/>
                <a:ln w="635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mc:AlternateContent xmlns:mc="http://schemas.openxmlformats.org/markup-compatibility/2006" xmlns:a14="http://schemas.microsoft.com/office/drawing/2010/main">
            <mc:Choice Requires="a14">
              <p:sp>
                <p:nvSpPr>
                  <p:cNvPr id="1142" name="文本框 1141">
                    <a:extLst>
                      <a:ext uri="{FF2B5EF4-FFF2-40B4-BE49-F238E27FC236}">
                        <a16:creationId xmlns:a16="http://schemas.microsoft.com/office/drawing/2014/main" id="{2EE60511-8371-BC0B-6B9F-ED0D9A4F9B27}"/>
                      </a:ext>
                    </a:extLst>
                  </p:cNvPr>
                  <p:cNvSpPr txBox="1"/>
                  <p:nvPr/>
                </p:nvSpPr>
                <p:spPr>
                  <a:xfrm>
                    <a:off x="2053133" y="2546537"/>
                    <a:ext cx="551820" cy="536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Cambria Math" panose="02040503050406030204" pitchFamily="18" charset="0"/>
                            </a:rPr>
                            <m:t>ℬ</m:t>
                          </m:r>
                        </m:oMath>
                      </m:oMathPara>
                    </a14:m>
                    <a:endParaRPr lang="zh-CN" altLang="en-US" sz="1600" dirty="0"/>
                  </a:p>
                </p:txBody>
              </p:sp>
            </mc:Choice>
            <mc:Fallback xmlns="">
              <p:sp>
                <p:nvSpPr>
                  <p:cNvPr id="1142" name="文本框 1141">
                    <a:extLst>
                      <a:ext uri="{FF2B5EF4-FFF2-40B4-BE49-F238E27FC236}">
                        <a16:creationId xmlns:a16="http://schemas.microsoft.com/office/drawing/2014/main" id="{2EE60511-8371-BC0B-6B9F-ED0D9A4F9B27}"/>
                      </a:ext>
                    </a:extLst>
                  </p:cNvPr>
                  <p:cNvSpPr txBox="1">
                    <a:spLocks noRot="1" noChangeAspect="1" noMove="1" noResize="1" noEditPoints="1" noAdjustHandles="1" noChangeArrowheads="1" noChangeShapeType="1" noTextEdit="1"/>
                  </p:cNvSpPr>
                  <p:nvPr/>
                </p:nvSpPr>
                <p:spPr>
                  <a:xfrm>
                    <a:off x="2053133" y="2546537"/>
                    <a:ext cx="551820" cy="536619"/>
                  </a:xfrm>
                  <a:prstGeom prst="rect">
                    <a:avLst/>
                  </a:prstGeom>
                  <a:blipFill>
                    <a:blip r:embed="rId26"/>
                    <a:stretch>
                      <a:fillRect/>
                    </a:stretch>
                  </a:blipFill>
                </p:spPr>
                <p:txBody>
                  <a:bodyPr/>
                  <a:lstStyle/>
                  <a:p>
                    <a:r>
                      <a:rPr lang="zh-CN" altLang="en-US">
                        <a:noFill/>
                      </a:rPr>
                      <a:t> </a:t>
                    </a:r>
                  </a:p>
                </p:txBody>
              </p:sp>
            </mc:Fallback>
          </mc:AlternateContent>
        </p:grpSp>
      </p:grpSp>
      <p:grpSp>
        <p:nvGrpSpPr>
          <p:cNvPr id="1181" name="组合 1180">
            <a:extLst>
              <a:ext uri="{FF2B5EF4-FFF2-40B4-BE49-F238E27FC236}">
                <a16:creationId xmlns:a16="http://schemas.microsoft.com/office/drawing/2014/main" id="{1E36662F-2FFD-591C-D1A7-F1A61BADE772}"/>
              </a:ext>
            </a:extLst>
          </p:cNvPr>
          <p:cNvGrpSpPr/>
          <p:nvPr/>
        </p:nvGrpSpPr>
        <p:grpSpPr>
          <a:xfrm>
            <a:off x="3359692" y="1231834"/>
            <a:ext cx="8192563" cy="2830759"/>
            <a:chOff x="3126127" y="1232047"/>
            <a:chExt cx="8192563" cy="2830759"/>
          </a:xfrm>
        </p:grpSpPr>
        <p:grpSp>
          <p:nvGrpSpPr>
            <p:cNvPr id="46" name="画布 5013">
              <a:extLst>
                <a:ext uri="{FF2B5EF4-FFF2-40B4-BE49-F238E27FC236}">
                  <a16:creationId xmlns:a16="http://schemas.microsoft.com/office/drawing/2014/main" id="{783143DF-8000-5CA5-56C1-138ED3B789D3}"/>
                </a:ext>
              </a:extLst>
            </p:cNvPr>
            <p:cNvGrpSpPr>
              <a:grpSpLocks noChangeAspect="1"/>
            </p:cNvGrpSpPr>
            <p:nvPr/>
          </p:nvGrpSpPr>
          <p:grpSpPr>
            <a:xfrm>
              <a:off x="3450944" y="1232047"/>
              <a:ext cx="7674477" cy="2494147"/>
              <a:chOff x="0" y="0"/>
              <a:chExt cx="5267275" cy="1711825"/>
            </a:xfrm>
          </p:grpSpPr>
          <p:grpSp>
            <p:nvGrpSpPr>
              <p:cNvPr id="47" name="组合 46">
                <a:extLst>
                  <a:ext uri="{FF2B5EF4-FFF2-40B4-BE49-F238E27FC236}">
                    <a16:creationId xmlns:a16="http://schemas.microsoft.com/office/drawing/2014/main" id="{50B0C712-8689-4870-E9D4-65013B547635}"/>
                  </a:ext>
                </a:extLst>
              </p:cNvPr>
              <p:cNvGrpSpPr/>
              <p:nvPr/>
            </p:nvGrpSpPr>
            <p:grpSpPr>
              <a:xfrm>
                <a:off x="0" y="0"/>
                <a:ext cx="5267275" cy="1711825"/>
                <a:chOff x="0" y="0"/>
                <a:chExt cx="5267275" cy="1711825"/>
              </a:xfrm>
            </p:grpSpPr>
            <p:pic>
              <p:nvPicPr>
                <p:cNvPr id="53" name="图片 52">
                  <a:extLst>
                    <a:ext uri="{FF2B5EF4-FFF2-40B4-BE49-F238E27FC236}">
                      <a16:creationId xmlns:a16="http://schemas.microsoft.com/office/drawing/2014/main" id="{2A7877AA-08C9-0E0D-1B2E-2A7DE7C934D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124471" y="559965"/>
                  <a:ext cx="1142804" cy="721269"/>
                </a:xfrm>
                <a:prstGeom prst="rect">
                  <a:avLst/>
                </a:prstGeom>
              </p:spPr>
            </p:pic>
            <p:grpSp>
              <p:nvGrpSpPr>
                <p:cNvPr id="54" name="组合 53">
                  <a:extLst>
                    <a:ext uri="{FF2B5EF4-FFF2-40B4-BE49-F238E27FC236}">
                      <a16:creationId xmlns:a16="http://schemas.microsoft.com/office/drawing/2014/main" id="{AB1238A8-F29D-482F-BBA6-0FEA809266E0}"/>
                    </a:ext>
                  </a:extLst>
                </p:cNvPr>
                <p:cNvGrpSpPr/>
                <p:nvPr/>
              </p:nvGrpSpPr>
              <p:grpSpPr>
                <a:xfrm>
                  <a:off x="0" y="0"/>
                  <a:ext cx="4078711" cy="1711825"/>
                  <a:chOff x="0" y="1"/>
                  <a:chExt cx="8612033" cy="3614452"/>
                </a:xfrm>
              </p:grpSpPr>
              <p:grpSp>
                <p:nvGrpSpPr>
                  <p:cNvPr id="55" name="组合 54">
                    <a:extLst>
                      <a:ext uri="{FF2B5EF4-FFF2-40B4-BE49-F238E27FC236}">
                        <a16:creationId xmlns:a16="http://schemas.microsoft.com/office/drawing/2014/main" id="{94045D9F-2C41-CDA3-7987-23C1666D0F08}"/>
                      </a:ext>
                    </a:extLst>
                  </p:cNvPr>
                  <p:cNvGrpSpPr>
                    <a:grpSpLocks noChangeAspect="1"/>
                  </p:cNvGrpSpPr>
                  <p:nvPr/>
                </p:nvGrpSpPr>
                <p:grpSpPr>
                  <a:xfrm>
                    <a:off x="0" y="1"/>
                    <a:ext cx="8612033" cy="3614452"/>
                    <a:chOff x="0" y="0"/>
                    <a:chExt cx="4878606" cy="2047541"/>
                  </a:xfrm>
                </p:grpSpPr>
                <p:pic>
                  <p:nvPicPr>
                    <p:cNvPr id="58" name="图片 57">
                      <a:extLst>
                        <a:ext uri="{FF2B5EF4-FFF2-40B4-BE49-F238E27FC236}">
                          <a16:creationId xmlns:a16="http://schemas.microsoft.com/office/drawing/2014/main" id="{0ADDED09-201A-AE85-3E9E-0E0C9525518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79974" y="266834"/>
                      <a:ext cx="1247603" cy="775567"/>
                    </a:xfrm>
                    <a:prstGeom prst="rect">
                      <a:avLst/>
                    </a:prstGeom>
                  </p:spPr>
                </p:pic>
                <p:pic>
                  <p:nvPicPr>
                    <p:cNvPr id="59" name="图片 58">
                      <a:extLst>
                        <a:ext uri="{FF2B5EF4-FFF2-40B4-BE49-F238E27FC236}">
                          <a16:creationId xmlns:a16="http://schemas.microsoft.com/office/drawing/2014/main" id="{557F72FE-8458-F294-C7DB-29DBF4099736}"/>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880389" y="329165"/>
                      <a:ext cx="779408" cy="653459"/>
                    </a:xfrm>
                    <a:prstGeom prst="rect">
                      <a:avLst/>
                    </a:prstGeom>
                  </p:spPr>
                </p:pic>
                <p:pic>
                  <p:nvPicPr>
                    <p:cNvPr id="60" name="图片 59">
                      <a:extLst>
                        <a:ext uri="{FF2B5EF4-FFF2-40B4-BE49-F238E27FC236}">
                          <a16:creationId xmlns:a16="http://schemas.microsoft.com/office/drawing/2014/main" id="{326D921E-0DCD-AA24-5BA3-873862C31A4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84388" y="1123379"/>
                      <a:ext cx="1249226" cy="775858"/>
                    </a:xfrm>
                    <a:prstGeom prst="rect">
                      <a:avLst/>
                    </a:prstGeom>
                  </p:spPr>
                </p:pic>
                <p:pic>
                  <p:nvPicPr>
                    <p:cNvPr id="61" name="图片 60">
                      <a:extLst>
                        <a:ext uri="{FF2B5EF4-FFF2-40B4-BE49-F238E27FC236}">
                          <a16:creationId xmlns:a16="http://schemas.microsoft.com/office/drawing/2014/main" id="{AB3719D2-5479-4950-9F98-8E55A7C3B6E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885874" y="1205842"/>
                      <a:ext cx="779408" cy="659383"/>
                    </a:xfrm>
                    <a:prstGeom prst="rect">
                      <a:avLst/>
                    </a:prstGeom>
                  </p:spPr>
                </p:pic>
                <p:pic>
                  <p:nvPicPr>
                    <p:cNvPr id="62" name="图片 61">
                      <a:extLst>
                        <a:ext uri="{FF2B5EF4-FFF2-40B4-BE49-F238E27FC236}">
                          <a16:creationId xmlns:a16="http://schemas.microsoft.com/office/drawing/2014/main" id="{D88DA054-5D5B-8706-414C-96453D56468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1763" y="60144"/>
                      <a:ext cx="1229490" cy="775857"/>
                    </a:xfrm>
                    <a:prstGeom prst="rect">
                      <a:avLst/>
                    </a:prstGeom>
                  </p:spPr>
                </p:pic>
                <p:pic>
                  <p:nvPicPr>
                    <p:cNvPr id="1026" name="图片 1025">
                      <a:extLst>
                        <a:ext uri="{FF2B5EF4-FFF2-40B4-BE49-F238E27FC236}">
                          <a16:creationId xmlns:a16="http://schemas.microsoft.com/office/drawing/2014/main" id="{6FA66E69-287C-7823-2CAF-5524A3ECB4D9}"/>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1763" y="1212850"/>
                      <a:ext cx="1228823" cy="775857"/>
                    </a:xfrm>
                    <a:prstGeom prst="rect">
                      <a:avLst/>
                    </a:prstGeom>
                  </p:spPr>
                </p:pic>
                <p:sp>
                  <p:nvSpPr>
                    <p:cNvPr id="1028" name="箭头: 右 1027">
                      <a:extLst>
                        <a:ext uri="{FF2B5EF4-FFF2-40B4-BE49-F238E27FC236}">
                          <a16:creationId xmlns:a16="http://schemas.microsoft.com/office/drawing/2014/main" id="{E4EAD9D7-32D8-599F-2EB1-A85DF7643FD0}"/>
                        </a:ext>
                      </a:extLst>
                    </p:cNvPr>
                    <p:cNvSpPr/>
                    <p:nvPr/>
                  </p:nvSpPr>
                  <p:spPr>
                    <a:xfrm rot="5400000">
                      <a:off x="521834" y="933522"/>
                      <a:ext cx="348161" cy="196407"/>
                    </a:xfrm>
                    <a:prstGeom prst="rightArrow">
                      <a:avLst>
                        <a:gd name="adj1" fmla="val 48791"/>
                        <a:gd name="adj2" fmla="val 81475"/>
                      </a:avLst>
                    </a:prstGeom>
                    <a:solidFill>
                      <a:srgbClr val="ED7D31"/>
                    </a:solidFill>
                    <a:ln w="12700" cap="flat" cmpd="sng" algn="ctr">
                      <a:noFill/>
                      <a:prstDash val="solid"/>
                      <a:miter lim="800000"/>
                    </a:ln>
                    <a:effectLst/>
                  </p:spPr>
                  <p:txBody>
                    <a:bodyPr rtlCol="0" anchor="ctr"/>
                    <a:lstStyle/>
                    <a:p>
                      <a:endParaRPr lang="zh-CN" altLang="en-US" sz="1050"/>
                    </a:p>
                  </p:txBody>
                </p:sp>
                <p:sp>
                  <p:nvSpPr>
                    <p:cNvPr id="1030" name="箭头: 右 1029">
                      <a:extLst>
                        <a:ext uri="{FF2B5EF4-FFF2-40B4-BE49-F238E27FC236}">
                          <a16:creationId xmlns:a16="http://schemas.microsoft.com/office/drawing/2014/main" id="{3EE23171-BE85-D20C-3E25-776124896200}"/>
                        </a:ext>
                      </a:extLst>
                    </p:cNvPr>
                    <p:cNvSpPr/>
                    <p:nvPr/>
                  </p:nvSpPr>
                  <p:spPr>
                    <a:xfrm>
                      <a:off x="4530445" y="1002940"/>
                      <a:ext cx="348161" cy="196407"/>
                    </a:xfrm>
                    <a:prstGeom prst="rightArrow">
                      <a:avLst>
                        <a:gd name="adj1" fmla="val 48791"/>
                        <a:gd name="adj2" fmla="val 81475"/>
                      </a:avLst>
                    </a:prstGeom>
                    <a:solidFill>
                      <a:srgbClr val="ED7D31"/>
                    </a:solidFill>
                    <a:ln w="12700" cap="flat" cmpd="sng" algn="ctr">
                      <a:noFill/>
                      <a:prstDash val="solid"/>
                      <a:miter lim="800000"/>
                    </a:ln>
                    <a:effectLst/>
                  </p:spPr>
                  <p:txBody>
                    <a:bodyPr rtlCol="0" anchor="ctr"/>
                    <a:lstStyle/>
                    <a:p>
                      <a:endParaRPr lang="zh-CN" altLang="en-US" sz="1050"/>
                    </a:p>
                  </p:txBody>
                </p:sp>
                <p:sp>
                  <p:nvSpPr>
                    <p:cNvPr id="1032" name="矩形: 圆角 1031">
                      <a:extLst>
                        <a:ext uri="{FF2B5EF4-FFF2-40B4-BE49-F238E27FC236}">
                          <a16:creationId xmlns:a16="http://schemas.microsoft.com/office/drawing/2014/main" id="{5A3D9AA3-1146-850D-60A9-FD9E418031ED}"/>
                        </a:ext>
                      </a:extLst>
                    </p:cNvPr>
                    <p:cNvSpPr/>
                    <p:nvPr/>
                  </p:nvSpPr>
                  <p:spPr>
                    <a:xfrm>
                      <a:off x="1842154" y="220276"/>
                      <a:ext cx="849630" cy="1715287"/>
                    </a:xfrm>
                    <a:prstGeom prst="roundRect">
                      <a:avLst/>
                    </a:prstGeom>
                    <a:noFill/>
                    <a:ln w="19050" cap="flat" cmpd="sng" algn="ctr">
                      <a:solidFill>
                        <a:srgbClr val="ED7D31">
                          <a:lumMod val="75000"/>
                        </a:srgbClr>
                      </a:solidFill>
                      <a:prstDash val="dash"/>
                      <a:miter lim="800000"/>
                    </a:ln>
                    <a:effectLst/>
                  </p:spPr>
                  <p:txBody>
                    <a:bodyPr rtlCol="0" anchor="ctr"/>
                    <a:lstStyle/>
                    <a:p>
                      <a:endParaRPr lang="zh-CN" altLang="en-US" sz="1050"/>
                    </a:p>
                  </p:txBody>
                </p:sp>
                <p:sp>
                  <p:nvSpPr>
                    <p:cNvPr id="1034" name="箭头: 右 1033">
                      <a:extLst>
                        <a:ext uri="{FF2B5EF4-FFF2-40B4-BE49-F238E27FC236}">
                          <a16:creationId xmlns:a16="http://schemas.microsoft.com/office/drawing/2014/main" id="{00689A77-B723-AC3F-5441-A91E0306FAFB}"/>
                        </a:ext>
                      </a:extLst>
                    </p:cNvPr>
                    <p:cNvSpPr/>
                    <p:nvPr/>
                  </p:nvSpPr>
                  <p:spPr>
                    <a:xfrm>
                      <a:off x="1444494" y="944198"/>
                      <a:ext cx="348160" cy="196406"/>
                    </a:xfrm>
                    <a:prstGeom prst="rightArrow">
                      <a:avLst>
                        <a:gd name="adj1" fmla="val 48791"/>
                        <a:gd name="adj2" fmla="val 81475"/>
                      </a:avLst>
                    </a:prstGeom>
                    <a:solidFill>
                      <a:srgbClr val="ED7D31"/>
                    </a:solidFill>
                    <a:ln w="12700" cap="flat" cmpd="sng" algn="ctr">
                      <a:noFill/>
                      <a:prstDash val="solid"/>
                      <a:miter lim="800000"/>
                    </a:ln>
                    <a:effectLst/>
                  </p:spPr>
                  <p:txBody>
                    <a:bodyPr rtlCol="0" anchor="ctr"/>
                    <a:lstStyle/>
                    <a:p>
                      <a:endParaRPr lang="zh-CN" altLang="en-US" sz="1050"/>
                    </a:p>
                  </p:txBody>
                </p:sp>
                <p:sp>
                  <p:nvSpPr>
                    <p:cNvPr id="1036" name="矩形: 圆角 1035">
                      <a:extLst>
                        <a:ext uri="{FF2B5EF4-FFF2-40B4-BE49-F238E27FC236}">
                          <a16:creationId xmlns:a16="http://schemas.microsoft.com/office/drawing/2014/main" id="{1400B065-02FF-6442-CC2A-3A4FFD9CEB20}"/>
                        </a:ext>
                      </a:extLst>
                    </p:cNvPr>
                    <p:cNvSpPr/>
                    <p:nvPr/>
                  </p:nvSpPr>
                  <p:spPr>
                    <a:xfrm>
                      <a:off x="0" y="0"/>
                      <a:ext cx="1388784" cy="2047541"/>
                    </a:xfrm>
                    <a:prstGeom prst="roundRect">
                      <a:avLst/>
                    </a:prstGeom>
                    <a:noFill/>
                    <a:ln w="19050" cap="flat" cmpd="sng" algn="ctr">
                      <a:solidFill>
                        <a:srgbClr val="ED7D31">
                          <a:lumMod val="75000"/>
                        </a:srgbClr>
                      </a:solidFill>
                      <a:prstDash val="dash"/>
                      <a:miter lim="800000"/>
                    </a:ln>
                    <a:effectLst/>
                  </p:spPr>
                  <p:txBody>
                    <a:bodyPr rtlCol="0" anchor="ctr"/>
                    <a:lstStyle/>
                    <a:p>
                      <a:endParaRPr lang="zh-CN" altLang="en-US" sz="1050"/>
                    </a:p>
                  </p:txBody>
                </p:sp>
                <p:pic>
                  <p:nvPicPr>
                    <p:cNvPr id="1038" name="图片 1037">
                      <a:extLst>
                        <a:ext uri="{FF2B5EF4-FFF2-40B4-BE49-F238E27FC236}">
                          <a16:creationId xmlns:a16="http://schemas.microsoft.com/office/drawing/2014/main" id="{747026C5-24E6-92CD-43D1-1E8EB6232353}"/>
                        </a:ext>
                      </a:extLst>
                    </p:cNvPr>
                    <p:cNvPicPr>
                      <a:picLocks noChangeAspect="1"/>
                    </p:cNvPicPr>
                    <p:nvPr/>
                  </p:nvPicPr>
                  <p:blipFill>
                    <a:blip r:embed="rId34"/>
                    <a:stretch>
                      <a:fillRect/>
                    </a:stretch>
                  </p:blipFill>
                  <p:spPr>
                    <a:xfrm>
                      <a:off x="903757" y="857644"/>
                      <a:ext cx="287437" cy="287437"/>
                    </a:xfrm>
                    <a:prstGeom prst="rect">
                      <a:avLst/>
                    </a:prstGeom>
                  </p:spPr>
                </p:pic>
              </p:grpSp>
              <p:sp>
                <p:nvSpPr>
                  <p:cNvPr id="56" name="箭头: 右 55">
                    <a:extLst>
                      <a:ext uri="{FF2B5EF4-FFF2-40B4-BE49-F238E27FC236}">
                        <a16:creationId xmlns:a16="http://schemas.microsoft.com/office/drawing/2014/main" id="{232FCE2B-1123-30A7-3160-AB73248818AB}"/>
                      </a:ext>
                    </a:extLst>
                  </p:cNvPr>
                  <p:cNvSpPr/>
                  <p:nvPr/>
                </p:nvSpPr>
                <p:spPr>
                  <a:xfrm>
                    <a:off x="4850906" y="1008988"/>
                    <a:ext cx="614595" cy="346708"/>
                  </a:xfrm>
                  <a:prstGeom prst="rightArrow">
                    <a:avLst>
                      <a:gd name="adj1" fmla="val 48791"/>
                      <a:gd name="adj2" fmla="val 81475"/>
                    </a:avLst>
                  </a:prstGeom>
                  <a:solidFill>
                    <a:srgbClr val="ED7D31"/>
                  </a:solidFill>
                  <a:ln w="12700" cap="flat" cmpd="sng" algn="ctr">
                    <a:noFill/>
                    <a:prstDash val="solid"/>
                    <a:miter lim="800000"/>
                  </a:ln>
                  <a:effectLst/>
                </p:spPr>
                <p:txBody>
                  <a:bodyPr rtlCol="0" anchor="ctr"/>
                  <a:lstStyle/>
                  <a:p>
                    <a:endParaRPr lang="zh-CN" altLang="en-US" sz="1050"/>
                  </a:p>
                </p:txBody>
              </p:sp>
              <p:sp>
                <p:nvSpPr>
                  <p:cNvPr id="57" name="箭头: 右 56">
                    <a:extLst>
                      <a:ext uri="{FF2B5EF4-FFF2-40B4-BE49-F238E27FC236}">
                        <a16:creationId xmlns:a16="http://schemas.microsoft.com/office/drawing/2014/main" id="{4D741063-9DA1-565B-0744-F693577B6EF5}"/>
                      </a:ext>
                    </a:extLst>
                  </p:cNvPr>
                  <p:cNvSpPr/>
                  <p:nvPr/>
                </p:nvSpPr>
                <p:spPr>
                  <a:xfrm>
                    <a:off x="4850906" y="2652443"/>
                    <a:ext cx="614595" cy="346710"/>
                  </a:xfrm>
                  <a:prstGeom prst="rightArrow">
                    <a:avLst>
                      <a:gd name="adj1" fmla="val 48791"/>
                      <a:gd name="adj2" fmla="val 81475"/>
                    </a:avLst>
                  </a:prstGeom>
                  <a:solidFill>
                    <a:srgbClr val="ED7D31"/>
                  </a:solidFill>
                  <a:ln w="12700" cap="flat" cmpd="sng" algn="ctr">
                    <a:noFill/>
                    <a:prstDash val="solid"/>
                    <a:miter lim="800000"/>
                  </a:ln>
                  <a:effectLst/>
                </p:spPr>
                <p:txBody>
                  <a:bodyPr rtlCol="0" anchor="ctr"/>
                  <a:lstStyle/>
                  <a:p>
                    <a:endParaRPr lang="zh-CN" altLang="en-US" sz="1050"/>
                  </a:p>
                </p:txBody>
              </p:sp>
            </p:grpSp>
          </p:grpSp>
          <p:sp>
            <p:nvSpPr>
              <p:cNvPr id="49" name="矩形: 圆角 48">
                <a:extLst>
                  <a:ext uri="{FF2B5EF4-FFF2-40B4-BE49-F238E27FC236}">
                    <a16:creationId xmlns:a16="http://schemas.microsoft.com/office/drawing/2014/main" id="{BBF4BB85-0F4B-F764-22B3-E91D19B08780}"/>
                  </a:ext>
                </a:extLst>
              </p:cNvPr>
              <p:cNvSpPr/>
              <p:nvPr/>
            </p:nvSpPr>
            <p:spPr>
              <a:xfrm>
                <a:off x="2623480" y="184160"/>
                <a:ext cx="1105240" cy="1433830"/>
              </a:xfrm>
              <a:prstGeom prst="roundRect">
                <a:avLst/>
              </a:prstGeom>
              <a:noFill/>
              <a:ln w="19050" cap="flat" cmpd="sng" algn="ctr">
                <a:solidFill>
                  <a:srgbClr val="ED7D31">
                    <a:lumMod val="75000"/>
                  </a:srgbClr>
                </a:solidFill>
                <a:prstDash val="dash"/>
                <a:miter lim="800000"/>
              </a:ln>
              <a:effectLst/>
            </p:spPr>
            <p:txBody>
              <a:bodyPr rtlCol="0" anchor="ctr"/>
              <a:lstStyle/>
              <a:p>
                <a:endParaRPr lang="zh-CN" altLang="en-US" sz="1050"/>
              </a:p>
            </p:txBody>
          </p:sp>
        </p:grpSp>
        <p:sp>
          <p:nvSpPr>
            <p:cNvPr id="1176" name="文本框 1175">
              <a:extLst>
                <a:ext uri="{FF2B5EF4-FFF2-40B4-BE49-F238E27FC236}">
                  <a16:creationId xmlns:a16="http://schemas.microsoft.com/office/drawing/2014/main" id="{7F351558-F45E-EF90-1DA0-D54385FF9E41}"/>
                </a:ext>
              </a:extLst>
            </p:cNvPr>
            <p:cNvSpPr txBox="1"/>
            <p:nvPr/>
          </p:nvSpPr>
          <p:spPr>
            <a:xfrm>
              <a:off x="3126127" y="3724252"/>
              <a:ext cx="8192563" cy="338554"/>
            </a:xfrm>
            <a:prstGeom prst="rect">
              <a:avLst/>
            </a:prstGeom>
            <a:noFill/>
          </p:spPr>
          <p:txBody>
            <a:bodyPr wrap="square">
              <a:spAutoFit/>
            </a:bodyPr>
            <a:lstStyle/>
            <a:p>
              <a:pPr algn="ctr">
                <a:buClr>
                  <a:srgbClr val="C00000"/>
                </a:buClr>
                <a:defRPr/>
              </a:pPr>
              <a:r>
                <a:rPr lang="zh-CN" altLang="en-US" sz="1600" b="1" dirty="0">
                  <a:solidFill>
                    <a:srgbClr val="203864"/>
                  </a:solidFill>
                  <a:latin typeface="微软雅黑" panose="020B0503020204020204" pitchFamily="34" charset="-122"/>
                  <a:ea typeface="微软雅黑" panose="020B0503020204020204" pitchFamily="34" charset="-122"/>
                </a:rPr>
                <a:t>中面用以辅助定义贴体组件</a:t>
              </a:r>
              <a:r>
                <a:rPr lang="en-US" altLang="zh-CN" sz="1600" b="1" dirty="0">
                  <a:solidFill>
                    <a:srgbClr val="203864"/>
                  </a:solidFill>
                  <a:latin typeface="微软雅黑" panose="020B0503020204020204" pitchFamily="34" charset="-122"/>
                  <a:ea typeface="微软雅黑" panose="020B0503020204020204" pitchFamily="34" charset="-122"/>
                </a:rPr>
                <a:t>&gt;&gt;&gt;</a:t>
              </a:r>
              <a:r>
                <a:rPr lang="zh-CN" altLang="en-US" sz="1600" b="1" dirty="0">
                  <a:solidFill>
                    <a:srgbClr val="203864"/>
                  </a:solidFill>
                  <a:latin typeface="微软雅黑" panose="020B0503020204020204" pitchFamily="34" charset="-122"/>
                  <a:ea typeface="微软雅黑" panose="020B0503020204020204" pitchFamily="34" charset="-122"/>
                </a:rPr>
                <a:t>采用研究</a:t>
              </a:r>
              <a:r>
                <a:rPr lang="en-US" altLang="zh-CN" sz="1600" b="1" dirty="0">
                  <a:solidFill>
                    <a:srgbClr val="203864"/>
                  </a:solidFill>
                  <a:latin typeface="微软雅黑" panose="020B0503020204020204" pitchFamily="34" charset="-122"/>
                  <a:ea typeface="微软雅黑" panose="020B0503020204020204" pitchFamily="34" charset="-122"/>
                </a:rPr>
                <a:t>1</a:t>
              </a:r>
              <a:r>
                <a:rPr lang="zh-CN" altLang="en-US" sz="1600" b="1" dirty="0">
                  <a:solidFill>
                    <a:srgbClr val="203864"/>
                  </a:solidFill>
                  <a:latin typeface="微软雅黑" panose="020B0503020204020204" pitchFamily="34" charset="-122"/>
                  <a:ea typeface="微软雅黑" panose="020B0503020204020204" pitchFamily="34" charset="-122"/>
                </a:rPr>
                <a:t>中的</a:t>
              </a:r>
              <a:r>
                <a:rPr lang="zh-CN" altLang="en-US" sz="1600" b="1" dirty="0">
                  <a:solidFill>
                    <a:srgbClr val="C00000"/>
                  </a:solidFill>
                  <a:latin typeface="微软雅黑" panose="020B0503020204020204" pitchFamily="34" charset="-122"/>
                  <a:ea typeface="微软雅黑" panose="020B0503020204020204" pitchFamily="34" charset="-122"/>
                </a:rPr>
                <a:t>曲面组件描述方法</a:t>
              </a:r>
              <a:r>
                <a:rPr lang="en-US" altLang="zh-CN" sz="1600" b="1" dirty="0">
                  <a:solidFill>
                    <a:srgbClr val="203864"/>
                  </a:solidFill>
                  <a:latin typeface="微软雅黑" panose="020B0503020204020204" pitchFamily="34" charset="-122"/>
                  <a:ea typeface="微软雅黑" panose="020B0503020204020204" pitchFamily="34" charset="-122"/>
                </a:rPr>
                <a:t>&gt;&gt;&gt;</a:t>
              </a:r>
              <a:r>
                <a:rPr lang="zh-CN" altLang="en-US" sz="1600" b="1" dirty="0">
                  <a:solidFill>
                    <a:srgbClr val="C00000"/>
                  </a:solidFill>
                  <a:latin typeface="微软雅黑" panose="020B0503020204020204" pitchFamily="34" charset="-122"/>
                  <a:ea typeface="微软雅黑" panose="020B0503020204020204" pitchFamily="34" charset="-122"/>
                </a:rPr>
                <a:t>曲面拓扑描述函数</a:t>
              </a:r>
            </a:p>
          </p:txBody>
        </p:sp>
      </p:grpSp>
      <p:sp>
        <p:nvSpPr>
          <p:cNvPr id="1182" name="任意多边形: 形状 1181">
            <a:extLst>
              <a:ext uri="{FF2B5EF4-FFF2-40B4-BE49-F238E27FC236}">
                <a16:creationId xmlns:a16="http://schemas.microsoft.com/office/drawing/2014/main" id="{6CD1CB79-CAB8-FB72-0316-D6E18EB88576}"/>
              </a:ext>
            </a:extLst>
          </p:cNvPr>
          <p:cNvSpPr/>
          <p:nvPr/>
        </p:nvSpPr>
        <p:spPr>
          <a:xfrm>
            <a:off x="2387890" y="1169123"/>
            <a:ext cx="1363812" cy="711018"/>
          </a:xfrm>
          <a:custGeom>
            <a:avLst/>
            <a:gdLst>
              <a:gd name="connsiteX0" fmla="*/ 0 w 1009650"/>
              <a:gd name="connsiteY0" fmla="*/ 769620 h 769620"/>
              <a:gd name="connsiteX1" fmla="*/ 219075 w 1009650"/>
              <a:gd name="connsiteY1" fmla="*/ 36195 h 769620"/>
              <a:gd name="connsiteX2" fmla="*/ 1009650 w 1009650"/>
              <a:gd name="connsiteY2" fmla="*/ 179070 h 769620"/>
            </a:gdLst>
            <a:ahLst/>
            <a:cxnLst>
              <a:cxn ang="0">
                <a:pos x="connsiteX0" y="connsiteY0"/>
              </a:cxn>
              <a:cxn ang="0">
                <a:pos x="connsiteX1" y="connsiteY1"/>
              </a:cxn>
              <a:cxn ang="0">
                <a:pos x="connsiteX2" y="connsiteY2"/>
              </a:cxn>
            </a:cxnLst>
            <a:rect l="l" t="t" r="r" b="b"/>
            <a:pathLst>
              <a:path w="1009650" h="769620">
                <a:moveTo>
                  <a:pt x="0" y="769620"/>
                </a:moveTo>
                <a:cubicBezTo>
                  <a:pt x="25400" y="452120"/>
                  <a:pt x="50800" y="134620"/>
                  <a:pt x="219075" y="36195"/>
                </a:cubicBezTo>
                <a:cubicBezTo>
                  <a:pt x="387350" y="-62230"/>
                  <a:pt x="698500" y="58420"/>
                  <a:pt x="1009650" y="179070"/>
                </a:cubicBezTo>
              </a:path>
            </a:pathLst>
          </a:custGeom>
          <a:ln w="31750">
            <a:solidFill>
              <a:srgbClr val="60BEA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187" name="组合 1186">
            <a:extLst>
              <a:ext uri="{FF2B5EF4-FFF2-40B4-BE49-F238E27FC236}">
                <a16:creationId xmlns:a16="http://schemas.microsoft.com/office/drawing/2014/main" id="{71860C60-69DE-AB87-D43A-12F23CD7CEA0}"/>
              </a:ext>
            </a:extLst>
          </p:cNvPr>
          <p:cNvGrpSpPr/>
          <p:nvPr/>
        </p:nvGrpSpPr>
        <p:grpSpPr>
          <a:xfrm>
            <a:off x="912367" y="4447616"/>
            <a:ext cx="4455892" cy="2088824"/>
            <a:chOff x="1062250" y="4635001"/>
            <a:chExt cx="4455892" cy="2088824"/>
          </a:xfrm>
        </p:grpSpPr>
        <p:grpSp>
          <p:nvGrpSpPr>
            <p:cNvPr id="1184" name="组合 1183">
              <a:extLst>
                <a:ext uri="{FF2B5EF4-FFF2-40B4-BE49-F238E27FC236}">
                  <a16:creationId xmlns:a16="http://schemas.microsoft.com/office/drawing/2014/main" id="{E180DA78-F12E-088F-645C-3059C21BCB6A}"/>
                </a:ext>
              </a:extLst>
            </p:cNvPr>
            <p:cNvGrpSpPr>
              <a:grpSpLocks noChangeAspect="1"/>
            </p:cNvGrpSpPr>
            <p:nvPr/>
          </p:nvGrpSpPr>
          <p:grpSpPr>
            <a:xfrm>
              <a:off x="1100817" y="4635001"/>
              <a:ext cx="4384770" cy="1376121"/>
              <a:chOff x="2215358" y="4234257"/>
              <a:chExt cx="2803333" cy="879802"/>
            </a:xfrm>
          </p:grpSpPr>
          <p:pic>
            <p:nvPicPr>
              <p:cNvPr id="1178" name="图片 1177">
                <a:extLst>
                  <a:ext uri="{FF2B5EF4-FFF2-40B4-BE49-F238E27FC236}">
                    <a16:creationId xmlns:a16="http://schemas.microsoft.com/office/drawing/2014/main" id="{DA39E3F8-F47C-2816-D74B-82B6362A8DB9}"/>
                  </a:ext>
                </a:extLst>
              </p:cNvPr>
              <p:cNvPicPr>
                <a:picLocks noChangeAspect="1"/>
              </p:cNvPicPr>
              <p:nvPr/>
            </p:nvPicPr>
            <p:blipFill>
              <a:blip r:embed="rId35"/>
              <a:stretch>
                <a:fillRect/>
              </a:stretch>
            </p:blipFill>
            <p:spPr>
              <a:xfrm>
                <a:off x="3628206" y="4234257"/>
                <a:ext cx="1390485" cy="858619"/>
              </a:xfrm>
              <a:prstGeom prst="rect">
                <a:avLst/>
              </a:prstGeom>
            </p:spPr>
          </p:pic>
          <p:pic>
            <p:nvPicPr>
              <p:cNvPr id="1177" name="图片 1176">
                <a:extLst>
                  <a:ext uri="{FF2B5EF4-FFF2-40B4-BE49-F238E27FC236}">
                    <a16:creationId xmlns:a16="http://schemas.microsoft.com/office/drawing/2014/main" id="{4959F351-06AA-427A-B113-41243F1D1035}"/>
                  </a:ext>
                </a:extLst>
              </p:cNvPr>
              <p:cNvPicPr>
                <a:picLocks noChangeAspect="1"/>
              </p:cNvPicPr>
              <p:nvPr/>
            </p:nvPicPr>
            <p:blipFill>
              <a:blip r:embed="rId36"/>
              <a:stretch>
                <a:fillRect/>
              </a:stretch>
            </p:blipFill>
            <p:spPr>
              <a:xfrm>
                <a:off x="2215358" y="4255838"/>
                <a:ext cx="1400423" cy="858221"/>
              </a:xfrm>
              <a:prstGeom prst="rect">
                <a:avLst/>
              </a:prstGeom>
            </p:spPr>
          </p:pic>
        </p:grpSp>
        <p:sp>
          <p:nvSpPr>
            <p:cNvPr id="1186" name="文本框 1185">
              <a:extLst>
                <a:ext uri="{FF2B5EF4-FFF2-40B4-BE49-F238E27FC236}">
                  <a16:creationId xmlns:a16="http://schemas.microsoft.com/office/drawing/2014/main" id="{D41661DC-68F4-E7A4-44E2-7680FC1113C8}"/>
                </a:ext>
              </a:extLst>
            </p:cNvPr>
            <p:cNvSpPr txBox="1"/>
            <p:nvPr/>
          </p:nvSpPr>
          <p:spPr>
            <a:xfrm>
              <a:off x="1062250" y="5994843"/>
              <a:ext cx="4455892" cy="728982"/>
            </a:xfrm>
            <a:prstGeom prst="rect">
              <a:avLst/>
            </a:prstGeom>
            <a:noFill/>
          </p:spPr>
          <p:txBody>
            <a:bodyPr wrap="square">
              <a:spAutoFit/>
            </a:bodyPr>
            <a:lstStyle/>
            <a:p>
              <a:pPr algn="ctr">
                <a:lnSpc>
                  <a:spcPct val="120000"/>
                </a:lnSpc>
                <a:buClr>
                  <a:srgbClr val="C00000"/>
                </a:buClr>
                <a:defRPr/>
              </a:pPr>
              <a:r>
                <a:rPr lang="zh-CN" altLang="en-US" b="1" dirty="0">
                  <a:solidFill>
                    <a:srgbClr val="203864"/>
                  </a:solidFill>
                  <a:latin typeface="微软雅黑" panose="020B0503020204020204" pitchFamily="34" charset="-122"/>
                  <a:ea typeface="微软雅黑" panose="020B0503020204020204" pitchFamily="34" charset="-122"/>
                </a:rPr>
                <a:t>实体上任一点取中面投影点的曲面</a:t>
              </a:r>
              <a:r>
                <a:rPr lang="en-US" altLang="zh-CN" b="1" dirty="0">
                  <a:solidFill>
                    <a:srgbClr val="203864"/>
                  </a:solidFill>
                  <a:latin typeface="微软雅黑" panose="020B0503020204020204" pitchFamily="34" charset="-122"/>
                  <a:ea typeface="微软雅黑" panose="020B0503020204020204" pitchFamily="34" charset="-122"/>
                </a:rPr>
                <a:t>TDF</a:t>
              </a:r>
              <a:r>
                <a:rPr lang="zh-CN" altLang="en-US" b="1" dirty="0">
                  <a:solidFill>
                    <a:srgbClr val="203864"/>
                  </a:solidFill>
                  <a:latin typeface="微软雅黑" panose="020B0503020204020204" pitchFamily="34" charset="-122"/>
                  <a:ea typeface="微软雅黑" panose="020B0503020204020204" pitchFamily="34" charset="-122"/>
                </a:rPr>
                <a:t>值</a:t>
              </a:r>
              <a:endParaRPr lang="en-US" altLang="zh-CN" b="1" dirty="0">
                <a:solidFill>
                  <a:srgbClr val="203864"/>
                </a:solidFill>
                <a:latin typeface="微软雅黑" panose="020B0503020204020204" pitchFamily="34" charset="-122"/>
                <a:ea typeface="微软雅黑" panose="020B0503020204020204" pitchFamily="34" charset="-122"/>
              </a:endParaRPr>
            </a:p>
            <a:p>
              <a:pPr algn="ctr">
                <a:lnSpc>
                  <a:spcPct val="120000"/>
                </a:lnSpc>
                <a:buClr>
                  <a:srgbClr val="C00000"/>
                </a:buClr>
                <a:defRPr/>
              </a:pPr>
              <a:r>
                <a:rPr lang="zh-CN" altLang="en-US" b="1" dirty="0">
                  <a:solidFill>
                    <a:srgbClr val="C00000"/>
                  </a:solidFill>
                  <a:latin typeface="微软雅黑" panose="020B0503020204020204" pitchFamily="34" charset="-122"/>
                  <a:ea typeface="微软雅黑" panose="020B0503020204020204" pitchFamily="34" charset="-122"/>
                </a:rPr>
                <a:t>（拓扑描述函数投影）</a:t>
              </a:r>
            </a:p>
          </p:txBody>
        </p:sp>
      </p:grpSp>
      <p:sp>
        <p:nvSpPr>
          <p:cNvPr id="2" name="灯片编号占位符 1">
            <a:extLst>
              <a:ext uri="{FF2B5EF4-FFF2-40B4-BE49-F238E27FC236}">
                <a16:creationId xmlns:a16="http://schemas.microsoft.com/office/drawing/2014/main" id="{CB25319B-E991-CE1B-9842-373A6FD4F2CA}"/>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0135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F715-C051-2C68-1454-4BF5B630AF1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C7FA67A2-AB94-A2AF-A150-275E26F622DF}"/>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解决方案：基于厚度坐标的嵌入式组件</a:t>
            </a:r>
            <a:endParaRPr lang="zh-CN" altLang="en-US" sz="32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sp>
        <p:nvSpPr>
          <p:cNvPr id="9" name="TextBox 19">
            <a:extLst>
              <a:ext uri="{FF2B5EF4-FFF2-40B4-BE49-F238E27FC236}">
                <a16:creationId xmlns:a16="http://schemas.microsoft.com/office/drawing/2014/main" id="{A09267CB-1E12-1E60-5321-5CF32F1CF216}"/>
              </a:ext>
            </a:extLst>
          </p:cNvPr>
          <p:cNvSpPr txBox="1"/>
          <p:nvPr/>
        </p:nvSpPr>
        <p:spPr>
          <a:xfrm>
            <a:off x="475905" y="641179"/>
            <a:ext cx="8533105"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任务二：针对多样化的设计需求提出统一的建模与描述方法</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187" name="组合 1186">
            <a:extLst>
              <a:ext uri="{FF2B5EF4-FFF2-40B4-BE49-F238E27FC236}">
                <a16:creationId xmlns:a16="http://schemas.microsoft.com/office/drawing/2014/main" id="{F6B27AA2-E593-B6EC-9233-BB9E11B5C28E}"/>
              </a:ext>
            </a:extLst>
          </p:cNvPr>
          <p:cNvGrpSpPr/>
          <p:nvPr/>
        </p:nvGrpSpPr>
        <p:grpSpPr>
          <a:xfrm>
            <a:off x="887647" y="1443527"/>
            <a:ext cx="4433804" cy="2000064"/>
            <a:chOff x="1027659" y="4624044"/>
            <a:chExt cx="4433804" cy="2000064"/>
          </a:xfrm>
        </p:grpSpPr>
        <p:grpSp>
          <p:nvGrpSpPr>
            <p:cNvPr id="1184" name="组合 1183">
              <a:extLst>
                <a:ext uri="{FF2B5EF4-FFF2-40B4-BE49-F238E27FC236}">
                  <a16:creationId xmlns:a16="http://schemas.microsoft.com/office/drawing/2014/main" id="{66D53903-5B17-CF51-D9C4-BB7A454A0032}"/>
                </a:ext>
              </a:extLst>
            </p:cNvPr>
            <p:cNvGrpSpPr>
              <a:grpSpLocks noChangeAspect="1"/>
            </p:cNvGrpSpPr>
            <p:nvPr/>
          </p:nvGrpSpPr>
          <p:grpSpPr>
            <a:xfrm>
              <a:off x="1027659" y="4624044"/>
              <a:ext cx="4433804" cy="1342988"/>
              <a:chOff x="2168585" y="4227252"/>
              <a:chExt cx="2834682" cy="858619"/>
            </a:xfrm>
          </p:grpSpPr>
          <p:pic>
            <p:nvPicPr>
              <p:cNvPr id="1178" name="图片 1177">
                <a:extLst>
                  <a:ext uri="{FF2B5EF4-FFF2-40B4-BE49-F238E27FC236}">
                    <a16:creationId xmlns:a16="http://schemas.microsoft.com/office/drawing/2014/main" id="{AE029996-7E69-4C59-5434-8DFC88296E8A}"/>
                  </a:ext>
                </a:extLst>
              </p:cNvPr>
              <p:cNvPicPr>
                <a:picLocks noChangeAspect="1"/>
              </p:cNvPicPr>
              <p:nvPr/>
            </p:nvPicPr>
            <p:blipFill>
              <a:blip r:embed="rId3"/>
              <a:stretch>
                <a:fillRect/>
              </a:stretch>
            </p:blipFill>
            <p:spPr>
              <a:xfrm>
                <a:off x="3612782" y="4227252"/>
                <a:ext cx="1390485" cy="858619"/>
              </a:xfrm>
              <a:prstGeom prst="rect">
                <a:avLst/>
              </a:prstGeom>
            </p:spPr>
          </p:pic>
          <p:pic>
            <p:nvPicPr>
              <p:cNvPr id="1177" name="图片 1176">
                <a:extLst>
                  <a:ext uri="{FF2B5EF4-FFF2-40B4-BE49-F238E27FC236}">
                    <a16:creationId xmlns:a16="http://schemas.microsoft.com/office/drawing/2014/main" id="{99A539AF-B558-ABE0-BC2B-F49FD82026AA}"/>
                  </a:ext>
                </a:extLst>
              </p:cNvPr>
              <p:cNvPicPr>
                <a:picLocks noChangeAspect="1"/>
              </p:cNvPicPr>
              <p:nvPr/>
            </p:nvPicPr>
            <p:blipFill>
              <a:blip r:embed="rId4"/>
              <a:stretch>
                <a:fillRect/>
              </a:stretch>
            </p:blipFill>
            <p:spPr>
              <a:xfrm>
                <a:off x="2168585" y="4227252"/>
                <a:ext cx="1400423" cy="858221"/>
              </a:xfrm>
              <a:prstGeom prst="rect">
                <a:avLst/>
              </a:prstGeom>
            </p:spPr>
          </p:pic>
        </p:grpSp>
        <p:sp>
          <p:nvSpPr>
            <p:cNvPr id="1186" name="文本框 1185">
              <a:extLst>
                <a:ext uri="{FF2B5EF4-FFF2-40B4-BE49-F238E27FC236}">
                  <a16:creationId xmlns:a16="http://schemas.microsoft.com/office/drawing/2014/main" id="{EFFCC9AF-23AF-3920-C883-859EAF7A436F}"/>
                </a:ext>
              </a:extLst>
            </p:cNvPr>
            <p:cNvSpPr txBox="1"/>
            <p:nvPr/>
          </p:nvSpPr>
          <p:spPr>
            <a:xfrm>
              <a:off x="1079638" y="6227525"/>
              <a:ext cx="3711890" cy="396583"/>
            </a:xfrm>
            <a:prstGeom prst="rect">
              <a:avLst/>
            </a:prstGeom>
            <a:noFill/>
          </p:spPr>
          <p:txBody>
            <a:bodyPr wrap="square">
              <a:spAutoFit/>
            </a:bodyPr>
            <a:lstStyle/>
            <a:p>
              <a:pPr algn="ctr">
                <a:lnSpc>
                  <a:spcPct val="120000"/>
                </a:lnSpc>
                <a:buClr>
                  <a:srgbClr val="C00000"/>
                </a:buClr>
                <a:defRPr/>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拓扑描述函数投影 </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(Eq.5.1-5.2)</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ED2097A-8091-0BB5-3CA4-328D1C86D098}"/>
              </a:ext>
            </a:extLst>
          </p:cNvPr>
          <p:cNvGrpSpPr/>
          <p:nvPr/>
        </p:nvGrpSpPr>
        <p:grpSpPr>
          <a:xfrm>
            <a:off x="5389919" y="1247762"/>
            <a:ext cx="5724178" cy="2252675"/>
            <a:chOff x="5389919" y="1247762"/>
            <a:chExt cx="5724178" cy="2252675"/>
          </a:xfrm>
        </p:grpSpPr>
        <p:grpSp>
          <p:nvGrpSpPr>
            <p:cNvPr id="28" name="组合 27">
              <a:extLst>
                <a:ext uri="{FF2B5EF4-FFF2-40B4-BE49-F238E27FC236}">
                  <a16:creationId xmlns:a16="http://schemas.microsoft.com/office/drawing/2014/main" id="{6EDD2B6C-3119-B64E-0004-833591C47EF5}"/>
                </a:ext>
              </a:extLst>
            </p:cNvPr>
            <p:cNvGrpSpPr>
              <a:grpSpLocks noChangeAspect="1"/>
            </p:cNvGrpSpPr>
            <p:nvPr/>
          </p:nvGrpSpPr>
          <p:grpSpPr>
            <a:xfrm>
              <a:off x="6714885" y="1450178"/>
              <a:ext cx="4399212" cy="2050259"/>
              <a:chOff x="9225885" y="3281908"/>
              <a:chExt cx="2612824" cy="1217711"/>
            </a:xfrm>
          </p:grpSpPr>
          <p:sp>
            <p:nvSpPr>
              <p:cNvPr id="29" name="文本框 28">
                <a:extLst>
                  <a:ext uri="{FF2B5EF4-FFF2-40B4-BE49-F238E27FC236}">
                    <a16:creationId xmlns:a16="http://schemas.microsoft.com/office/drawing/2014/main" id="{1B44077E-F43E-8133-C555-141E9C11A4A5}"/>
                  </a:ext>
                </a:extLst>
              </p:cNvPr>
              <p:cNvSpPr txBox="1"/>
              <p:nvPr/>
            </p:nvSpPr>
            <p:spPr>
              <a:xfrm>
                <a:off x="9387914" y="4264076"/>
                <a:ext cx="2286794" cy="235543"/>
              </a:xfrm>
              <a:prstGeom prst="rect">
                <a:avLst/>
              </a:prstGeom>
              <a:noFill/>
            </p:spPr>
            <p:txBody>
              <a:bodyPr wrap="square">
                <a:spAutoFit/>
              </a:bodyPr>
              <a:lstStyle>
                <a:defPPr>
                  <a:defRPr lang="zh-CN"/>
                </a:defPPr>
                <a:lvl1pPr algn="ctr">
                  <a:lnSpc>
                    <a:spcPct val="120000"/>
                  </a:lnSpc>
                  <a:buClr>
                    <a:srgbClr val="C00000"/>
                  </a:buClr>
                  <a:defRPr b="1">
                    <a:solidFill>
                      <a:srgbClr val="203864"/>
                    </a:solidFill>
                    <a:latin typeface="微软雅黑" panose="020B0503020204020204" pitchFamily="34" charset="-122"/>
                    <a:ea typeface="微软雅黑" panose="020B0503020204020204" pitchFamily="34" charset="-122"/>
                  </a:defRPr>
                </a:lvl1pPr>
              </a:lstStyle>
              <a:p>
                <a:r>
                  <a:rPr lang="zh-CN" altLang="en-US" dirty="0"/>
                  <a:t>根据设计需求对厚度进行定义 </a:t>
                </a:r>
                <a:r>
                  <a:rPr lang="en-US" altLang="zh-CN" sz="1400" dirty="0">
                    <a:solidFill>
                      <a:schemeClr val="tx2"/>
                    </a:solidFill>
                  </a:rPr>
                  <a:t>(Eq.5.3)</a:t>
                </a:r>
                <a:endParaRPr lang="zh-CN" altLang="en-US" dirty="0"/>
              </a:p>
            </p:txBody>
          </p:sp>
          <p:grpSp>
            <p:nvGrpSpPr>
              <p:cNvPr id="30" name="组合 29">
                <a:extLst>
                  <a:ext uri="{FF2B5EF4-FFF2-40B4-BE49-F238E27FC236}">
                    <a16:creationId xmlns:a16="http://schemas.microsoft.com/office/drawing/2014/main" id="{546D29E8-7953-0C34-C468-135AE1CBA3D8}"/>
                  </a:ext>
                </a:extLst>
              </p:cNvPr>
              <p:cNvGrpSpPr/>
              <p:nvPr/>
            </p:nvGrpSpPr>
            <p:grpSpPr>
              <a:xfrm>
                <a:off x="9225885" y="3281908"/>
                <a:ext cx="2612824" cy="821304"/>
                <a:chOff x="9331311" y="3243964"/>
                <a:chExt cx="2612824" cy="821304"/>
              </a:xfrm>
            </p:grpSpPr>
            <p:pic>
              <p:nvPicPr>
                <p:cNvPr id="31" name="图片 30">
                  <a:extLst>
                    <a:ext uri="{FF2B5EF4-FFF2-40B4-BE49-F238E27FC236}">
                      <a16:creationId xmlns:a16="http://schemas.microsoft.com/office/drawing/2014/main" id="{AAE3D188-018C-904C-9636-20B892030856}"/>
                    </a:ext>
                  </a:extLst>
                </p:cNvPr>
                <p:cNvPicPr>
                  <a:picLocks noChangeAspect="1"/>
                </p:cNvPicPr>
                <p:nvPr/>
              </p:nvPicPr>
              <p:blipFill>
                <a:blip r:embed="rId5"/>
                <a:stretch>
                  <a:fillRect/>
                </a:stretch>
              </p:blipFill>
              <p:spPr>
                <a:xfrm>
                  <a:off x="9331311" y="3246559"/>
                  <a:ext cx="1333069" cy="818709"/>
                </a:xfrm>
                <a:prstGeom prst="rect">
                  <a:avLst/>
                </a:prstGeom>
              </p:spPr>
            </p:pic>
            <p:pic>
              <p:nvPicPr>
                <p:cNvPr id="32" name="图片 31">
                  <a:extLst>
                    <a:ext uri="{FF2B5EF4-FFF2-40B4-BE49-F238E27FC236}">
                      <a16:creationId xmlns:a16="http://schemas.microsoft.com/office/drawing/2014/main" id="{491F3067-08AE-061B-02D6-94752A90B9A1}"/>
                    </a:ext>
                  </a:extLst>
                </p:cNvPr>
                <p:cNvPicPr>
                  <a:picLocks noChangeAspect="1"/>
                </p:cNvPicPr>
                <p:nvPr/>
              </p:nvPicPr>
              <p:blipFill>
                <a:blip r:embed="rId6"/>
                <a:stretch>
                  <a:fillRect/>
                </a:stretch>
              </p:blipFill>
              <p:spPr>
                <a:xfrm>
                  <a:off x="10636737" y="3243964"/>
                  <a:ext cx="1307398" cy="804412"/>
                </a:xfrm>
                <a:prstGeom prst="rect">
                  <a:avLst/>
                </a:prstGeom>
              </p:spPr>
            </p:pic>
          </p:grpSp>
        </p:grpSp>
        <p:sp>
          <p:nvSpPr>
            <p:cNvPr id="6" name="任意多边形: 形状 5">
              <a:extLst>
                <a:ext uri="{FF2B5EF4-FFF2-40B4-BE49-F238E27FC236}">
                  <a16:creationId xmlns:a16="http://schemas.microsoft.com/office/drawing/2014/main" id="{A1AF6849-4081-132E-B743-3722C7F1F201}"/>
                </a:ext>
              </a:extLst>
            </p:cNvPr>
            <p:cNvSpPr/>
            <p:nvPr/>
          </p:nvSpPr>
          <p:spPr>
            <a:xfrm flipV="1">
              <a:off x="5400164" y="1247762"/>
              <a:ext cx="1952625" cy="607204"/>
            </a:xfrm>
            <a:custGeom>
              <a:avLst/>
              <a:gdLst>
                <a:gd name="connsiteX0" fmla="*/ 0 w 1952625"/>
                <a:gd name="connsiteY0" fmla="*/ 0 h 607204"/>
                <a:gd name="connsiteX1" fmla="*/ 1238250 w 1952625"/>
                <a:gd name="connsiteY1" fmla="*/ 600075 h 607204"/>
                <a:gd name="connsiteX2" fmla="*/ 1952625 w 1952625"/>
                <a:gd name="connsiteY2" fmla="*/ 276225 h 607204"/>
              </a:gdLst>
              <a:ahLst/>
              <a:cxnLst>
                <a:cxn ang="0">
                  <a:pos x="connsiteX0" y="connsiteY0"/>
                </a:cxn>
                <a:cxn ang="0">
                  <a:pos x="connsiteX1" y="connsiteY1"/>
                </a:cxn>
                <a:cxn ang="0">
                  <a:pos x="connsiteX2" y="connsiteY2"/>
                </a:cxn>
              </a:cxnLst>
              <a:rect l="l" t="t" r="r" b="b"/>
              <a:pathLst>
                <a:path w="1952625" h="607204">
                  <a:moveTo>
                    <a:pt x="0" y="0"/>
                  </a:moveTo>
                  <a:cubicBezTo>
                    <a:pt x="456406" y="277018"/>
                    <a:pt x="912812" y="554037"/>
                    <a:pt x="1238250" y="600075"/>
                  </a:cubicBezTo>
                  <a:cubicBezTo>
                    <a:pt x="1563688" y="646113"/>
                    <a:pt x="1758156" y="461169"/>
                    <a:pt x="1952625" y="276225"/>
                  </a:cubicBezTo>
                </a:path>
              </a:pathLst>
            </a:cu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1" name="任意多边形: 形状 10">
              <a:extLst>
                <a:ext uri="{FF2B5EF4-FFF2-40B4-BE49-F238E27FC236}">
                  <a16:creationId xmlns:a16="http://schemas.microsoft.com/office/drawing/2014/main" id="{A16C74B9-D333-070C-9DFE-46CB0A8FEF3D}"/>
                </a:ext>
              </a:extLst>
            </p:cNvPr>
            <p:cNvSpPr/>
            <p:nvPr/>
          </p:nvSpPr>
          <p:spPr>
            <a:xfrm flipV="1">
              <a:off x="5389919" y="1279334"/>
              <a:ext cx="3837882" cy="586195"/>
            </a:xfrm>
            <a:custGeom>
              <a:avLst/>
              <a:gdLst>
                <a:gd name="connsiteX0" fmla="*/ 0 w 4524375"/>
                <a:gd name="connsiteY0" fmla="*/ 0 h 582170"/>
                <a:gd name="connsiteX1" fmla="*/ 3429000 w 4524375"/>
                <a:gd name="connsiteY1" fmla="*/ 581025 h 582170"/>
                <a:gd name="connsiteX2" fmla="*/ 4524375 w 4524375"/>
                <a:gd name="connsiteY2" fmla="*/ 152400 h 582170"/>
              </a:gdLst>
              <a:ahLst/>
              <a:cxnLst>
                <a:cxn ang="0">
                  <a:pos x="connsiteX0" y="connsiteY0"/>
                </a:cxn>
                <a:cxn ang="0">
                  <a:pos x="connsiteX1" y="connsiteY1"/>
                </a:cxn>
                <a:cxn ang="0">
                  <a:pos x="connsiteX2" y="connsiteY2"/>
                </a:cxn>
              </a:cxnLst>
              <a:rect l="l" t="t" r="r" b="b"/>
              <a:pathLst>
                <a:path w="4524375" h="582170">
                  <a:moveTo>
                    <a:pt x="0" y="0"/>
                  </a:moveTo>
                  <a:cubicBezTo>
                    <a:pt x="1337469" y="277812"/>
                    <a:pt x="2674938" y="555625"/>
                    <a:pt x="3429000" y="581025"/>
                  </a:cubicBezTo>
                  <a:cubicBezTo>
                    <a:pt x="4183062" y="606425"/>
                    <a:pt x="4405313" y="201612"/>
                    <a:pt x="4524375" y="152400"/>
                  </a:cubicBezTo>
                </a:path>
              </a:pathLst>
            </a:cu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15" name="文本框 14">
            <a:extLst>
              <a:ext uri="{FF2B5EF4-FFF2-40B4-BE49-F238E27FC236}">
                <a16:creationId xmlns:a16="http://schemas.microsoft.com/office/drawing/2014/main" id="{156227DE-4329-4FEE-89BC-25D886A99870}"/>
              </a:ext>
            </a:extLst>
          </p:cNvPr>
          <p:cNvSpPr txBox="1"/>
          <p:nvPr/>
        </p:nvSpPr>
        <p:spPr>
          <a:xfrm>
            <a:off x="3637787" y="2751225"/>
            <a:ext cx="1013729" cy="338554"/>
          </a:xfrm>
          <a:prstGeom prst="rect">
            <a:avLst/>
          </a:prstGeom>
          <a:noFill/>
        </p:spPr>
        <p:txBody>
          <a:bodyPr wrap="square">
            <a:spAutoFit/>
          </a:bodyPr>
          <a:lstStyle/>
          <a:p>
            <a:pPr algn="ctr">
              <a:buClr>
                <a:srgbClr val="C00000"/>
              </a:buClr>
              <a:defRPr/>
            </a:pPr>
            <a:r>
              <a:rPr lang="zh-CN" altLang="en-US" sz="1600" b="1" dirty="0">
                <a:solidFill>
                  <a:srgbClr val="C00000"/>
                </a:solidFill>
                <a:latin typeface="微软雅黑" panose="020B0503020204020204" pitchFamily="34" charset="-122"/>
                <a:ea typeface="微软雅黑" panose="020B0503020204020204" pitchFamily="34" charset="-122"/>
              </a:rPr>
              <a:t>拓扑设计</a:t>
            </a:r>
          </a:p>
        </p:txBody>
      </p:sp>
      <p:sp>
        <p:nvSpPr>
          <p:cNvPr id="16" name="文本框 15">
            <a:extLst>
              <a:ext uri="{FF2B5EF4-FFF2-40B4-BE49-F238E27FC236}">
                <a16:creationId xmlns:a16="http://schemas.microsoft.com/office/drawing/2014/main" id="{C25DFE1D-E6F8-A6E1-33BC-1442453D17BB}"/>
              </a:ext>
            </a:extLst>
          </p:cNvPr>
          <p:cNvSpPr txBox="1"/>
          <p:nvPr/>
        </p:nvSpPr>
        <p:spPr>
          <a:xfrm>
            <a:off x="7300735" y="2825075"/>
            <a:ext cx="1013729" cy="338554"/>
          </a:xfrm>
          <a:prstGeom prst="rect">
            <a:avLst/>
          </a:prstGeom>
          <a:noFill/>
        </p:spPr>
        <p:txBody>
          <a:bodyPr wrap="square">
            <a:spAutoFit/>
          </a:bodyPr>
          <a:lstStyle/>
          <a:p>
            <a:pPr algn="ctr">
              <a:buClr>
                <a:srgbClr val="C00000"/>
              </a:buClr>
              <a:defRPr/>
            </a:pPr>
            <a:r>
              <a:rPr lang="zh-CN" altLang="en-US" sz="1600" b="1" dirty="0">
                <a:solidFill>
                  <a:srgbClr val="C00000"/>
                </a:solidFill>
                <a:latin typeface="微软雅黑" panose="020B0503020204020204" pitchFamily="34" charset="-122"/>
                <a:ea typeface="微软雅黑" panose="020B0503020204020204" pitchFamily="34" charset="-122"/>
              </a:rPr>
              <a:t>加筋设计</a:t>
            </a:r>
          </a:p>
        </p:txBody>
      </p:sp>
      <p:sp>
        <p:nvSpPr>
          <p:cNvPr id="17" name="文本框 16">
            <a:extLst>
              <a:ext uri="{FF2B5EF4-FFF2-40B4-BE49-F238E27FC236}">
                <a16:creationId xmlns:a16="http://schemas.microsoft.com/office/drawing/2014/main" id="{93BBC32F-F346-4E68-5EBD-48BC224D944A}"/>
              </a:ext>
            </a:extLst>
          </p:cNvPr>
          <p:cNvSpPr txBox="1"/>
          <p:nvPr/>
        </p:nvSpPr>
        <p:spPr>
          <a:xfrm>
            <a:off x="9390011" y="2823146"/>
            <a:ext cx="1293448" cy="338554"/>
          </a:xfrm>
          <a:prstGeom prst="rect">
            <a:avLst/>
          </a:prstGeom>
          <a:noFill/>
        </p:spPr>
        <p:txBody>
          <a:bodyPr wrap="square">
            <a:spAutoFit/>
          </a:bodyPr>
          <a:lstStyle/>
          <a:p>
            <a:pPr algn="ctr">
              <a:buClr>
                <a:srgbClr val="C00000"/>
              </a:buClr>
              <a:defRPr/>
            </a:pPr>
            <a:r>
              <a:rPr lang="zh-CN" altLang="en-US" sz="1600" b="1" dirty="0">
                <a:solidFill>
                  <a:srgbClr val="C00000"/>
                </a:solidFill>
                <a:latin typeface="微软雅黑" panose="020B0503020204020204" pitchFamily="34" charset="-122"/>
                <a:ea typeface="微软雅黑" panose="020B0503020204020204" pitchFamily="34" charset="-122"/>
              </a:rPr>
              <a:t>夹芯层设计</a:t>
            </a:r>
          </a:p>
        </p:txBody>
      </p:sp>
      <p:sp>
        <p:nvSpPr>
          <p:cNvPr id="20" name="文本框 19">
            <a:extLst>
              <a:ext uri="{FF2B5EF4-FFF2-40B4-BE49-F238E27FC236}">
                <a16:creationId xmlns:a16="http://schemas.microsoft.com/office/drawing/2014/main" id="{041BFDEE-5E31-9F42-7D2E-AD8E60592B25}"/>
              </a:ext>
            </a:extLst>
          </p:cNvPr>
          <p:cNvSpPr txBox="1"/>
          <p:nvPr/>
        </p:nvSpPr>
        <p:spPr>
          <a:xfrm>
            <a:off x="733138" y="2751225"/>
            <a:ext cx="2160524" cy="338554"/>
          </a:xfrm>
          <a:prstGeom prst="rect">
            <a:avLst/>
          </a:prstGeom>
          <a:noFill/>
        </p:spPr>
        <p:txBody>
          <a:bodyPr wrap="square">
            <a:spAutoFit/>
          </a:bodyPr>
          <a:lstStyle>
            <a:defPPr>
              <a:defRPr lang="zh-CN"/>
            </a:defPPr>
            <a:lvl1pPr algn="ctr">
              <a:buClr>
                <a:srgbClr val="C00000"/>
              </a:buClr>
              <a:defRPr sz="1600" b="1">
                <a:latin typeface="微软雅黑" panose="020B0503020204020204" pitchFamily="34" charset="-122"/>
                <a:ea typeface="微软雅黑" panose="020B0503020204020204" pitchFamily="34" charset="-122"/>
              </a:defRPr>
            </a:lvl1pPr>
          </a:lstStyle>
          <a:p>
            <a:r>
              <a:rPr lang="zh-CN" altLang="en-US" dirty="0">
                <a:solidFill>
                  <a:srgbClr val="C00000"/>
                </a:solidFill>
              </a:rPr>
              <a:t>中曲面拓扑描述函数</a:t>
            </a:r>
          </a:p>
        </p:txBody>
      </p:sp>
      <p:grpSp>
        <p:nvGrpSpPr>
          <p:cNvPr id="1153" name="组合 1152">
            <a:extLst>
              <a:ext uri="{FF2B5EF4-FFF2-40B4-BE49-F238E27FC236}">
                <a16:creationId xmlns:a16="http://schemas.microsoft.com/office/drawing/2014/main" id="{E5D8EF3A-5582-AAAB-1617-89ACC3828DA8}"/>
              </a:ext>
            </a:extLst>
          </p:cNvPr>
          <p:cNvGrpSpPr/>
          <p:nvPr/>
        </p:nvGrpSpPr>
        <p:grpSpPr>
          <a:xfrm>
            <a:off x="857048" y="3648857"/>
            <a:ext cx="10350456" cy="2792339"/>
            <a:chOff x="862901" y="3581611"/>
            <a:chExt cx="10350456" cy="2792339"/>
          </a:xfrm>
        </p:grpSpPr>
        <p:grpSp>
          <p:nvGrpSpPr>
            <p:cNvPr id="24" name="组合 23">
              <a:extLst>
                <a:ext uri="{FF2B5EF4-FFF2-40B4-BE49-F238E27FC236}">
                  <a16:creationId xmlns:a16="http://schemas.microsoft.com/office/drawing/2014/main" id="{F6BB870B-5B86-88AC-10DE-5287D228CE85}"/>
                </a:ext>
              </a:extLst>
            </p:cNvPr>
            <p:cNvGrpSpPr/>
            <p:nvPr/>
          </p:nvGrpSpPr>
          <p:grpSpPr>
            <a:xfrm>
              <a:off x="8289718" y="3942970"/>
              <a:ext cx="2923639" cy="1748834"/>
              <a:chOff x="8314464" y="4394644"/>
              <a:chExt cx="2923639" cy="1748834"/>
            </a:xfrm>
          </p:grpSpPr>
          <p:pic>
            <p:nvPicPr>
              <p:cNvPr id="1103" name="图片 1102">
                <a:extLst>
                  <a:ext uri="{FF2B5EF4-FFF2-40B4-BE49-F238E27FC236}">
                    <a16:creationId xmlns:a16="http://schemas.microsoft.com/office/drawing/2014/main" id="{99302E5F-1111-1996-1F9D-ED3D6C7584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4464" y="4394644"/>
                <a:ext cx="2923639" cy="1695480"/>
              </a:xfrm>
              <a:prstGeom prst="rect">
                <a:avLst/>
              </a:prstGeom>
            </p:spPr>
          </p:pic>
          <p:cxnSp>
            <p:nvCxnSpPr>
              <p:cNvPr id="22" name="直接箭头连接符 21">
                <a:extLst>
                  <a:ext uri="{FF2B5EF4-FFF2-40B4-BE49-F238E27FC236}">
                    <a16:creationId xmlns:a16="http://schemas.microsoft.com/office/drawing/2014/main" id="{54C0B764-805A-B0B5-E634-1801DA2BC58C}"/>
                  </a:ext>
                </a:extLst>
              </p:cNvPr>
              <p:cNvCxnSpPr>
                <a:cxnSpLocks/>
              </p:cNvCxnSpPr>
              <p:nvPr/>
            </p:nvCxnSpPr>
            <p:spPr>
              <a:xfrm flipH="1">
                <a:off x="10885446" y="5682814"/>
                <a:ext cx="311836" cy="460664"/>
              </a:xfrm>
              <a:prstGeom prst="straightConnector1">
                <a:avLst/>
              </a:prstGeom>
              <a:ln w="25400">
                <a:solidFill>
                  <a:schemeClr val="accent2"/>
                </a:solidFill>
                <a:tailEnd type="triangle" w="med" len="lg"/>
              </a:ln>
            </p:spPr>
            <p:style>
              <a:lnRef idx="1">
                <a:schemeClr val="accent4"/>
              </a:lnRef>
              <a:fillRef idx="0">
                <a:schemeClr val="accent4"/>
              </a:fillRef>
              <a:effectRef idx="0">
                <a:schemeClr val="accent4"/>
              </a:effectRef>
              <a:fontRef idx="minor">
                <a:schemeClr val="tx1"/>
              </a:fontRef>
            </p:style>
          </p:cxnSp>
        </p:grpSp>
        <p:sp>
          <p:nvSpPr>
            <p:cNvPr id="19" name="TextBox 19">
              <a:extLst>
                <a:ext uri="{FF2B5EF4-FFF2-40B4-BE49-F238E27FC236}">
                  <a16:creationId xmlns:a16="http://schemas.microsoft.com/office/drawing/2014/main" id="{02DD5ED1-01B1-4A90-AB06-3A2DF56E6EB6}"/>
                </a:ext>
              </a:extLst>
            </p:cNvPr>
            <p:cNvSpPr txBox="1"/>
            <p:nvPr/>
          </p:nvSpPr>
          <p:spPr>
            <a:xfrm>
              <a:off x="3017270" y="5977367"/>
              <a:ext cx="6104985" cy="396583"/>
            </a:xfrm>
            <a:prstGeom prst="rect">
              <a:avLst/>
            </a:prstGeom>
            <a:noFill/>
          </p:spPr>
          <p:txBody>
            <a:bodyPr wrap="square">
              <a:spAutoFit/>
            </a:bodyPr>
            <a:lstStyle>
              <a:defPPr>
                <a:defRPr lang="zh-CN"/>
              </a:defPPr>
              <a:lvl1pPr algn="ctr">
                <a:lnSpc>
                  <a:spcPct val="120000"/>
                </a:lnSpc>
                <a:buClr>
                  <a:srgbClr val="C00000"/>
                </a:buClr>
                <a:defRPr b="1">
                  <a:solidFill>
                    <a:schemeClr val="accent1">
                      <a:lumMod val="50000"/>
                    </a:schemeClr>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solidFill>
                </a:rPr>
                <a:t>基于冗余自由度删除技术获得窄带网格，提高求解效率</a:t>
              </a:r>
              <a:endParaRPr lang="en-US" altLang="zh-CN" dirty="0">
                <a:solidFill>
                  <a:schemeClr val="tx1"/>
                </a:solidFill>
              </a:endParaRPr>
            </a:p>
          </p:txBody>
        </p:sp>
        <p:grpSp>
          <p:nvGrpSpPr>
            <p:cNvPr id="1086" name="组合 1085">
              <a:extLst>
                <a:ext uri="{FF2B5EF4-FFF2-40B4-BE49-F238E27FC236}">
                  <a16:creationId xmlns:a16="http://schemas.microsoft.com/office/drawing/2014/main" id="{0668B4D6-DF1E-562F-30F1-79C72179BCED}"/>
                </a:ext>
              </a:extLst>
            </p:cNvPr>
            <p:cNvGrpSpPr/>
            <p:nvPr/>
          </p:nvGrpSpPr>
          <p:grpSpPr>
            <a:xfrm>
              <a:off x="862901" y="3821028"/>
              <a:ext cx="2682225" cy="1740375"/>
              <a:chOff x="5782346" y="4512148"/>
              <a:chExt cx="2370455" cy="1372235"/>
            </a:xfrm>
          </p:grpSpPr>
          <p:pic>
            <p:nvPicPr>
              <p:cNvPr id="1084" name="图片 1083">
                <a:extLst>
                  <a:ext uri="{FF2B5EF4-FFF2-40B4-BE49-F238E27FC236}">
                    <a16:creationId xmlns:a16="http://schemas.microsoft.com/office/drawing/2014/main" id="{6E07CCAA-C3B0-3B99-0DEE-86EE08AEB2B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2346" y="4512148"/>
                <a:ext cx="2370455" cy="1372235"/>
              </a:xfrm>
              <a:prstGeom prst="rect">
                <a:avLst/>
              </a:prstGeom>
            </p:spPr>
          </p:pic>
          <p:cxnSp>
            <p:nvCxnSpPr>
              <p:cNvPr id="1085" name="直接箭头连接符 1084">
                <a:extLst>
                  <a:ext uri="{FF2B5EF4-FFF2-40B4-BE49-F238E27FC236}">
                    <a16:creationId xmlns:a16="http://schemas.microsoft.com/office/drawing/2014/main" id="{CA0AA73B-D092-A68A-06A3-07482DD17674}"/>
                  </a:ext>
                </a:extLst>
              </p:cNvPr>
              <p:cNvCxnSpPr>
                <a:cxnSpLocks/>
              </p:cNvCxnSpPr>
              <p:nvPr/>
            </p:nvCxnSpPr>
            <p:spPr>
              <a:xfrm flipH="1">
                <a:off x="7439696" y="5396703"/>
                <a:ext cx="275590" cy="363220"/>
              </a:xfrm>
              <a:prstGeom prst="straightConnector1">
                <a:avLst/>
              </a:prstGeom>
              <a:ln w="25400">
                <a:solidFill>
                  <a:schemeClr val="accent2"/>
                </a:solidFill>
                <a:tailEnd type="triangle" w="med" len="lg"/>
              </a:ln>
            </p:spPr>
            <p:style>
              <a:lnRef idx="1">
                <a:schemeClr val="accent4"/>
              </a:lnRef>
              <a:fillRef idx="0">
                <a:schemeClr val="accent4"/>
              </a:fillRef>
              <a:effectRef idx="0">
                <a:schemeClr val="accent4"/>
              </a:effectRef>
              <a:fontRef idx="minor">
                <a:schemeClr val="tx1"/>
              </a:fontRef>
            </p:style>
          </p:cxnSp>
        </p:grpSp>
        <p:pic>
          <p:nvPicPr>
            <p:cNvPr id="1090" name="图片 1089">
              <a:extLst>
                <a:ext uri="{FF2B5EF4-FFF2-40B4-BE49-F238E27FC236}">
                  <a16:creationId xmlns:a16="http://schemas.microsoft.com/office/drawing/2014/main" id="{D5BD33D2-EF59-138C-30B8-0415E3799A5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90919" y="3581611"/>
              <a:ext cx="2468956" cy="1439508"/>
            </a:xfrm>
            <a:prstGeom prst="rect">
              <a:avLst/>
            </a:prstGeom>
          </p:spPr>
        </p:pic>
        <p:pic>
          <p:nvPicPr>
            <p:cNvPr id="1089" name="图片 1088">
              <a:extLst>
                <a:ext uri="{FF2B5EF4-FFF2-40B4-BE49-F238E27FC236}">
                  <a16:creationId xmlns:a16="http://schemas.microsoft.com/office/drawing/2014/main" id="{D751CD96-BC35-1654-A2DB-7732123251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53763" y="3768222"/>
              <a:ext cx="2060701" cy="1220275"/>
            </a:xfrm>
            <a:prstGeom prst="rect">
              <a:avLst/>
            </a:prstGeom>
          </p:spPr>
        </p:pic>
        <p:sp>
          <p:nvSpPr>
            <p:cNvPr id="21" name="文本框 20">
              <a:extLst>
                <a:ext uri="{FF2B5EF4-FFF2-40B4-BE49-F238E27FC236}">
                  <a16:creationId xmlns:a16="http://schemas.microsoft.com/office/drawing/2014/main" id="{61357481-A494-CFD9-19C3-682E3BF3FCF8}"/>
                </a:ext>
              </a:extLst>
            </p:cNvPr>
            <p:cNvSpPr txBox="1"/>
            <p:nvPr/>
          </p:nvSpPr>
          <p:spPr>
            <a:xfrm>
              <a:off x="1447972" y="5531649"/>
              <a:ext cx="1019498" cy="338554"/>
            </a:xfrm>
            <a:prstGeom prst="rect">
              <a:avLst/>
            </a:prstGeom>
            <a:noFill/>
          </p:spPr>
          <p:txBody>
            <a:bodyPr wrap="square">
              <a:spAutoFit/>
            </a:bodyPr>
            <a:lstStyle>
              <a:defPPr>
                <a:defRPr lang="zh-CN"/>
              </a:defPPr>
              <a:lvl1pPr algn="ctr">
                <a:buClr>
                  <a:srgbClr val="C00000"/>
                </a:buClr>
                <a:defRPr sz="1600" b="1">
                  <a:latin typeface="微软雅黑" panose="020B0503020204020204" pitchFamily="34" charset="-122"/>
                  <a:ea typeface="微软雅黑" panose="020B0503020204020204" pitchFamily="34" charset="-122"/>
                </a:defRPr>
              </a:lvl1pPr>
            </a:lstStyle>
            <a:p>
              <a:r>
                <a:rPr lang="zh-CN" altLang="en-US" dirty="0">
                  <a:solidFill>
                    <a:schemeClr val="accent1">
                      <a:lumMod val="50000"/>
                    </a:schemeClr>
                  </a:solidFill>
                </a:rPr>
                <a:t>原始模型</a:t>
              </a:r>
            </a:p>
          </p:txBody>
        </p:sp>
        <p:sp>
          <p:nvSpPr>
            <p:cNvPr id="25" name="文本框 24">
              <a:extLst>
                <a:ext uri="{FF2B5EF4-FFF2-40B4-BE49-F238E27FC236}">
                  <a16:creationId xmlns:a16="http://schemas.microsoft.com/office/drawing/2014/main" id="{256FAA66-2E3E-4169-7F51-83EC5DE41637}"/>
                </a:ext>
              </a:extLst>
            </p:cNvPr>
            <p:cNvSpPr txBox="1"/>
            <p:nvPr/>
          </p:nvSpPr>
          <p:spPr>
            <a:xfrm>
              <a:off x="8502034" y="5624863"/>
              <a:ext cx="2467754" cy="338554"/>
            </a:xfrm>
            <a:prstGeom prst="rect">
              <a:avLst/>
            </a:prstGeom>
            <a:noFill/>
          </p:spPr>
          <p:txBody>
            <a:bodyPr wrap="square">
              <a:spAutoFit/>
            </a:bodyPr>
            <a:lstStyle>
              <a:defPPr>
                <a:defRPr lang="zh-CN"/>
              </a:defPPr>
              <a:lvl1pPr algn="ctr">
                <a:buClr>
                  <a:srgbClr val="C00000"/>
                </a:buClr>
                <a:defRPr sz="1600" b="1">
                  <a:latin typeface="微软雅黑" panose="020B0503020204020204" pitchFamily="34" charset="-122"/>
                  <a:ea typeface="微软雅黑" panose="020B0503020204020204" pitchFamily="34" charset="-122"/>
                </a:defRPr>
              </a:lvl1pPr>
            </a:lstStyle>
            <a:p>
              <a:r>
                <a:rPr lang="zh-CN" altLang="en-US" dirty="0">
                  <a:solidFill>
                    <a:schemeClr val="accent1">
                      <a:lumMod val="50000"/>
                    </a:schemeClr>
                  </a:solidFill>
                </a:rPr>
                <a:t>最终简化的窄带模型</a:t>
              </a:r>
            </a:p>
          </p:txBody>
        </p:sp>
        <p:sp>
          <p:nvSpPr>
            <p:cNvPr id="26" name="任意多边形: 形状 25">
              <a:extLst>
                <a:ext uri="{FF2B5EF4-FFF2-40B4-BE49-F238E27FC236}">
                  <a16:creationId xmlns:a16="http://schemas.microsoft.com/office/drawing/2014/main" id="{74581AF0-0E0D-A80E-31E9-85D3D783694D}"/>
                </a:ext>
              </a:extLst>
            </p:cNvPr>
            <p:cNvSpPr/>
            <p:nvPr/>
          </p:nvSpPr>
          <p:spPr>
            <a:xfrm>
              <a:off x="3232804" y="5045790"/>
              <a:ext cx="5349240" cy="824413"/>
            </a:xfrm>
            <a:custGeom>
              <a:avLst/>
              <a:gdLst>
                <a:gd name="connsiteX0" fmla="*/ 0 w 5349240"/>
                <a:gd name="connsiteY0" fmla="*/ 0 h 824413"/>
                <a:gd name="connsiteX1" fmla="*/ 2811780 w 5349240"/>
                <a:gd name="connsiteY1" fmla="*/ 822960 h 824413"/>
                <a:gd name="connsiteX2" fmla="*/ 5349240 w 5349240"/>
                <a:gd name="connsiteY2" fmla="*/ 160020 h 824413"/>
              </a:gdLst>
              <a:ahLst/>
              <a:cxnLst>
                <a:cxn ang="0">
                  <a:pos x="connsiteX0" y="connsiteY0"/>
                </a:cxn>
                <a:cxn ang="0">
                  <a:pos x="connsiteX1" y="connsiteY1"/>
                </a:cxn>
                <a:cxn ang="0">
                  <a:pos x="connsiteX2" y="connsiteY2"/>
                </a:cxn>
              </a:cxnLst>
              <a:rect l="l" t="t" r="r" b="b"/>
              <a:pathLst>
                <a:path w="5349240" h="824413">
                  <a:moveTo>
                    <a:pt x="0" y="0"/>
                  </a:moveTo>
                  <a:cubicBezTo>
                    <a:pt x="960120" y="398145"/>
                    <a:pt x="1920240" y="796290"/>
                    <a:pt x="2811780" y="822960"/>
                  </a:cubicBezTo>
                  <a:cubicBezTo>
                    <a:pt x="3703320" y="849630"/>
                    <a:pt x="4526280" y="504825"/>
                    <a:pt x="5349240" y="160020"/>
                  </a:cubicBezTo>
                </a:path>
              </a:pathLst>
            </a:custGeom>
            <a:ln w="317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7" name="文本框 26">
              <a:extLst>
                <a:ext uri="{FF2B5EF4-FFF2-40B4-BE49-F238E27FC236}">
                  <a16:creationId xmlns:a16="http://schemas.microsoft.com/office/drawing/2014/main" id="{E55F1916-7A6E-6A70-CA82-8270285B62AB}"/>
                </a:ext>
              </a:extLst>
            </p:cNvPr>
            <p:cNvSpPr txBox="1"/>
            <p:nvPr/>
          </p:nvSpPr>
          <p:spPr>
            <a:xfrm>
              <a:off x="3995023" y="4946688"/>
              <a:ext cx="1468660" cy="338554"/>
            </a:xfrm>
            <a:prstGeom prst="rect">
              <a:avLst/>
            </a:prstGeom>
            <a:noFill/>
          </p:spPr>
          <p:txBody>
            <a:bodyPr wrap="square">
              <a:spAutoFit/>
            </a:bodyPr>
            <a:lstStyle>
              <a:defPPr>
                <a:defRPr lang="zh-CN"/>
              </a:defPPr>
              <a:lvl1pPr algn="ctr">
                <a:buClr>
                  <a:srgbClr val="C00000"/>
                </a:buClr>
                <a:defRPr sz="1600" b="1">
                  <a:latin typeface="微软雅黑" panose="020B0503020204020204" pitchFamily="34" charset="-122"/>
                  <a:ea typeface="微软雅黑" panose="020B0503020204020204" pitchFamily="34" charset="-122"/>
                </a:defRPr>
              </a:lvl1pPr>
            </a:lstStyle>
            <a:p>
              <a:r>
                <a:rPr lang="zh-CN" altLang="en-US" dirty="0">
                  <a:solidFill>
                    <a:schemeClr val="accent1">
                      <a:lumMod val="50000"/>
                    </a:schemeClr>
                  </a:solidFill>
                </a:rPr>
                <a:t>识别有效区域</a:t>
              </a:r>
            </a:p>
          </p:txBody>
        </p:sp>
        <p:sp>
          <p:nvSpPr>
            <p:cNvPr id="1152" name="文本框 1151">
              <a:extLst>
                <a:ext uri="{FF2B5EF4-FFF2-40B4-BE49-F238E27FC236}">
                  <a16:creationId xmlns:a16="http://schemas.microsoft.com/office/drawing/2014/main" id="{8B89F318-DA88-4DD3-25D7-0EA8303494EA}"/>
                </a:ext>
              </a:extLst>
            </p:cNvPr>
            <p:cNvSpPr txBox="1"/>
            <p:nvPr/>
          </p:nvSpPr>
          <p:spPr>
            <a:xfrm>
              <a:off x="6404091" y="4982609"/>
              <a:ext cx="1735300" cy="338554"/>
            </a:xfrm>
            <a:prstGeom prst="rect">
              <a:avLst/>
            </a:prstGeom>
            <a:noFill/>
          </p:spPr>
          <p:txBody>
            <a:bodyPr wrap="square">
              <a:spAutoFit/>
            </a:bodyPr>
            <a:lstStyle>
              <a:defPPr>
                <a:defRPr lang="zh-CN"/>
              </a:defPPr>
              <a:lvl1pPr algn="ctr">
                <a:buClr>
                  <a:srgbClr val="C00000"/>
                </a:buClr>
                <a:defRPr sz="1600" b="1">
                  <a:latin typeface="微软雅黑" panose="020B0503020204020204" pitchFamily="34" charset="-122"/>
                  <a:ea typeface="微软雅黑" panose="020B0503020204020204" pitchFamily="34" charset="-122"/>
                </a:defRPr>
              </a:lvl1pPr>
            </a:lstStyle>
            <a:p>
              <a:r>
                <a:rPr lang="zh-CN" altLang="en-US" dirty="0">
                  <a:solidFill>
                    <a:schemeClr val="accent1">
                      <a:lumMod val="50000"/>
                    </a:schemeClr>
                  </a:solidFill>
                </a:rPr>
                <a:t>剔除冗余网格</a:t>
              </a:r>
            </a:p>
          </p:txBody>
        </p:sp>
      </p:grpSp>
      <p:sp>
        <p:nvSpPr>
          <p:cNvPr id="2" name="灯片编号占位符 1">
            <a:extLst>
              <a:ext uri="{FF2B5EF4-FFF2-40B4-BE49-F238E27FC236}">
                <a16:creationId xmlns:a16="http://schemas.microsoft.com/office/drawing/2014/main" id="{5DBC77DE-0F2E-2077-F147-94EE58426F48}"/>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D075C72-6774-CB73-6371-5752D0515E62}"/>
              </a:ext>
            </a:extLst>
          </p:cNvPr>
          <p:cNvSpPr txBox="1"/>
          <p:nvPr/>
        </p:nvSpPr>
        <p:spPr>
          <a:xfrm>
            <a:off x="4309247" y="6464296"/>
            <a:ext cx="3498352" cy="276999"/>
          </a:xfrm>
          <a:prstGeom prst="rect">
            <a:avLst/>
          </a:prstGeom>
          <a:noFill/>
        </p:spPr>
        <p:txBody>
          <a:bodyPr wrap="square">
            <a:spAutoFit/>
          </a:bodyPr>
          <a:lstStyle/>
          <a:p>
            <a:pPr algn="ctr">
              <a:buClr>
                <a:srgbClr val="C00000"/>
              </a:buClr>
              <a:defRPr/>
            </a:pP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Huo, Liu*, et. al., Guo*, </a:t>
            </a:r>
            <a:r>
              <a:rPr lang="en-US" altLang="zh-CN" sz="1200" b="1" i="1" dirty="0">
                <a:latin typeface="Times New Roman" panose="02020603050405020304" pitchFamily="18" charset="0"/>
                <a:ea typeface="微软雅黑" panose="020B0503020204020204" pitchFamily="34" charset="-122"/>
                <a:cs typeface="Times New Roman" panose="02020603050405020304" pitchFamily="18" charset="0"/>
              </a:rPr>
              <a:t>CMAME</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2023</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9592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04F1C-0935-9293-8E87-57D8A888EC0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CAD2C993-CC92-636A-23B4-85F60EC85EB9}"/>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优化列式与问题求解</a:t>
            </a:r>
            <a:endParaRPr lang="zh-CN" altLang="en-US" sz="32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sp>
        <p:nvSpPr>
          <p:cNvPr id="9" name="TextBox 19">
            <a:extLst>
              <a:ext uri="{FF2B5EF4-FFF2-40B4-BE49-F238E27FC236}">
                <a16:creationId xmlns:a16="http://schemas.microsoft.com/office/drawing/2014/main" id="{E2E2C419-C38D-A62D-B5FE-0E52978B565E}"/>
              </a:ext>
            </a:extLst>
          </p:cNvPr>
          <p:cNvSpPr txBox="1"/>
          <p:nvPr/>
        </p:nvSpPr>
        <p:spPr>
          <a:xfrm>
            <a:off x="475905" y="641179"/>
            <a:ext cx="914865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任务三：进一步构建优化列式、推导灵敏度、以及如何数值实现</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163" name="组合 1162">
            <a:extLst>
              <a:ext uri="{FF2B5EF4-FFF2-40B4-BE49-F238E27FC236}">
                <a16:creationId xmlns:a16="http://schemas.microsoft.com/office/drawing/2014/main" id="{79FB332E-F8DD-5BF4-4347-7269930C75F2}"/>
              </a:ext>
            </a:extLst>
          </p:cNvPr>
          <p:cNvGrpSpPr/>
          <p:nvPr/>
        </p:nvGrpSpPr>
        <p:grpSpPr>
          <a:xfrm>
            <a:off x="637343" y="1235474"/>
            <a:ext cx="5281735" cy="5310698"/>
            <a:chOff x="637343" y="1235474"/>
            <a:chExt cx="5281735" cy="5310698"/>
          </a:xfrm>
        </p:grpSpPr>
        <p:grpSp>
          <p:nvGrpSpPr>
            <p:cNvPr id="205" name="组合 204">
              <a:extLst>
                <a:ext uri="{FF2B5EF4-FFF2-40B4-BE49-F238E27FC236}">
                  <a16:creationId xmlns:a16="http://schemas.microsoft.com/office/drawing/2014/main" id="{30C28FC3-062F-F957-DBBB-DFDE3C277C19}"/>
                </a:ext>
              </a:extLst>
            </p:cNvPr>
            <p:cNvGrpSpPr/>
            <p:nvPr/>
          </p:nvGrpSpPr>
          <p:grpSpPr>
            <a:xfrm>
              <a:off x="721548" y="1649248"/>
              <a:ext cx="5197530" cy="4896924"/>
              <a:chOff x="721548" y="1649248"/>
              <a:chExt cx="5197530" cy="4896924"/>
            </a:xfrm>
          </p:grpSpPr>
          <p:grpSp>
            <p:nvGrpSpPr>
              <p:cNvPr id="10" name="组合 9">
                <a:extLst>
                  <a:ext uri="{FF2B5EF4-FFF2-40B4-BE49-F238E27FC236}">
                    <a16:creationId xmlns:a16="http://schemas.microsoft.com/office/drawing/2014/main" id="{25F64D3A-722A-DE52-F233-25E1066C111E}"/>
                  </a:ext>
                </a:extLst>
              </p:cNvPr>
              <p:cNvGrpSpPr/>
              <p:nvPr/>
            </p:nvGrpSpPr>
            <p:grpSpPr>
              <a:xfrm>
                <a:off x="761304" y="1649248"/>
                <a:ext cx="4913384" cy="4378536"/>
                <a:chOff x="579854" y="1548760"/>
                <a:chExt cx="4913384" cy="4378536"/>
              </a:xfrm>
            </p:grpSpPr>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520950A1-C9FB-4C7C-9AD6-4D5694DD96C0}"/>
                        </a:ext>
                      </a:extLst>
                    </p:cNvPr>
                    <p:cNvSpPr txBox="1"/>
                    <p:nvPr/>
                  </p:nvSpPr>
                  <p:spPr>
                    <a:xfrm>
                      <a:off x="579854" y="1883871"/>
                      <a:ext cx="4865624" cy="65998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Minimize</m:t>
                            </m:r>
                            <m:r>
                              <a:rPr lang="en-US" altLang="zh-CN">
                                <a:latin typeface="Cambria Math" panose="02040503050406030204" pitchFamily="18" charset="0"/>
                              </a:rPr>
                              <m:t>    </m:t>
                            </m:r>
                            <m:r>
                              <a:rPr lang="en-US" altLang="zh-CN" i="1">
                                <a:latin typeface="Cambria Math" panose="02040503050406030204" pitchFamily="18" charset="0"/>
                              </a:rPr>
                              <m:t>𝐶</m:t>
                            </m:r>
                            <m:r>
                              <a:rPr lang="en-US" altLang="zh-CN">
                                <a:latin typeface="Cambria Math" panose="02040503050406030204" pitchFamily="18" charset="0"/>
                              </a:rPr>
                              <m:t>=</m:t>
                            </m:r>
                            <m:nary>
                              <m:naryPr>
                                <m:supHide m:val="on"/>
                                <m:ctrlPr>
                                  <a:rPr lang="zh-CN" altLang="zh-CN" i="1">
                                    <a:latin typeface="Cambria Math" panose="02040503050406030204" pitchFamily="18" charset="0"/>
                                  </a:rPr>
                                </m:ctrlPr>
                              </m:naryPr>
                              <m:sub>
                                <m:r>
                                  <a:rPr lang="en-US" altLang="zh-CN" i="1">
                                    <a:latin typeface="Cambria Math" panose="02040503050406030204" pitchFamily="18" charset="0"/>
                                  </a:rPr>
                                  <m:t>ℬ</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𝜌</m:t>
                                    </m:r>
                                  </m:e>
                                  <m:sub>
                                    <m:r>
                                      <a:rPr lang="en-US" altLang="zh-CN" i="1">
                                        <a:latin typeface="Cambria Math" panose="02040503050406030204" pitchFamily="18" charset="0"/>
                                      </a:rPr>
                                      <m:t>ℬ</m:t>
                                    </m:r>
                                  </m:sub>
                                  <m:sup>
                                    <m:r>
                                      <m:rPr>
                                        <m:sty m:val="p"/>
                                      </m:rPr>
                                      <a:rPr lang="en-US" altLang="zh-CN">
                                        <a:latin typeface="Cambria Math" panose="02040503050406030204" pitchFamily="18" charset="0"/>
                                      </a:rPr>
                                      <m:t>s</m:t>
                                    </m:r>
                                  </m:sup>
                                </m:sSubSup>
                                <m:d>
                                  <m:dPr>
                                    <m:ctrlPr>
                                      <a:rPr lang="zh-CN" altLang="zh-CN"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𝑫</m:t>
                                    </m:r>
                                  </m:e>
                                </m:d>
                                <m:r>
                                  <a:rPr lang="en-US" altLang="zh-CN" b="1" i="1">
                                    <a:latin typeface="Cambria Math" panose="02040503050406030204" pitchFamily="18" charset="0"/>
                                  </a:rPr>
                                  <m:t>𝑭</m:t>
                                </m:r>
                                <m:r>
                                  <a:rPr lang="en-US" altLang="zh-CN" b="1">
                                    <a:latin typeface="Cambria Math" panose="02040503050406030204" pitchFamily="18" charset="0"/>
                                  </a:rPr>
                                  <m:t>∙</m:t>
                                </m:r>
                                <m:r>
                                  <a:rPr lang="en-US" altLang="zh-CN" b="1" i="1">
                                    <a:latin typeface="Cambria Math" panose="02040503050406030204" pitchFamily="18" charset="0"/>
                                  </a:rPr>
                                  <m:t>𝒖</m:t>
                                </m:r>
                                <m:r>
                                  <m:rPr>
                                    <m:sty m:val="p"/>
                                  </m:rPr>
                                  <a:rPr lang="en-US" altLang="zh-CN">
                                    <a:latin typeface="Cambria Math" panose="02040503050406030204" pitchFamily="18" charset="0"/>
                                  </a:rPr>
                                  <m:t>d</m:t>
                                </m:r>
                                <m:r>
                                  <a:rPr lang="en-US" altLang="zh-CN" i="1">
                                    <a:latin typeface="Cambria Math" panose="02040503050406030204" pitchFamily="18" charset="0"/>
                                  </a:rPr>
                                  <m:t>𝑉</m:t>
                                </m:r>
                              </m:e>
                            </m:nary>
                            <m:r>
                              <a:rPr lang="en-US" altLang="zh-CN">
                                <a:latin typeface="Cambria Math" panose="02040503050406030204" pitchFamily="18" charset="0"/>
                              </a:rPr>
                              <m:t>+</m:t>
                            </m:r>
                            <m:nary>
                              <m:naryPr>
                                <m:supHide m:val="on"/>
                                <m:ctrlPr>
                                  <a:rPr lang="zh-CN" altLang="zh-CN" i="1">
                                    <a:latin typeface="Cambria Math" panose="02040503050406030204" pitchFamily="18" charset="0"/>
                                  </a:rPr>
                                </m:ctrlPr>
                              </m:naryPr>
                              <m:sub>
                                <m:r>
                                  <a:rPr lang="en-US" altLang="zh-CN">
                                    <a:latin typeface="Cambria Math" panose="02040503050406030204" pitchFamily="18" charset="0"/>
                                  </a:rPr>
                                  <m:t>𝜕</m:t>
                                </m:r>
                                <m:r>
                                  <a:rPr lang="en-US" altLang="zh-CN" i="1">
                                    <a:latin typeface="Cambria Math" panose="02040503050406030204" pitchFamily="18" charset="0"/>
                                  </a:rPr>
                                  <m:t>ℬ</m:t>
                                </m:r>
                              </m:sub>
                              <m:sup/>
                              <m:e>
                                <m:r>
                                  <a:rPr lang="en-US" altLang="zh-CN" b="1" i="1">
                                    <a:latin typeface="Cambria Math" panose="02040503050406030204" pitchFamily="18" charset="0"/>
                                  </a:rPr>
                                  <m:t>𝒕</m:t>
                                </m:r>
                                <m:r>
                                  <a:rPr lang="en-US" altLang="zh-CN" b="1">
                                    <a:latin typeface="Cambria Math" panose="02040503050406030204" pitchFamily="18" charset="0"/>
                                  </a:rPr>
                                  <m:t>∙</m:t>
                                </m:r>
                                <m:r>
                                  <a:rPr lang="en-US" altLang="zh-CN" b="1" i="1">
                                    <a:latin typeface="Cambria Math" panose="02040503050406030204" pitchFamily="18" charset="0"/>
                                  </a:rPr>
                                  <m:t>𝒖</m:t>
                                </m:r>
                                <m:r>
                                  <m:rPr>
                                    <m:sty m:val="p"/>
                                  </m:rPr>
                                  <a:rPr lang="en-US" altLang="zh-CN">
                                    <a:latin typeface="Cambria Math" panose="02040503050406030204" pitchFamily="18" charset="0"/>
                                  </a:rPr>
                                  <m:t>d</m:t>
                                </m:r>
                                <m:r>
                                  <a:rPr lang="en-US" altLang="zh-CN" i="1">
                                    <a:latin typeface="Cambria Math" panose="02040503050406030204" pitchFamily="18" charset="0"/>
                                  </a:rPr>
                                  <m:t>𝑆</m:t>
                                </m:r>
                              </m:e>
                            </m:nary>
                          </m:oMath>
                        </m:oMathPara>
                      </a14:m>
                      <a:endParaRPr lang="zh-CN" altLang="en-US" dirty="0"/>
                    </a:p>
                  </p:txBody>
                </p:sp>
              </mc:Choice>
              <mc:Fallback xmlns="">
                <p:sp>
                  <p:nvSpPr>
                    <p:cNvPr id="73" name="文本框 72">
                      <a:extLst>
                        <a:ext uri="{FF2B5EF4-FFF2-40B4-BE49-F238E27FC236}">
                          <a16:creationId xmlns:a16="http://schemas.microsoft.com/office/drawing/2014/main" id="{520950A1-C9FB-4C7C-9AD6-4D5694DD96C0}"/>
                        </a:ext>
                      </a:extLst>
                    </p:cNvPr>
                    <p:cNvSpPr txBox="1">
                      <a:spLocks noRot="1" noChangeAspect="1" noMove="1" noResize="1" noEditPoints="1" noAdjustHandles="1" noChangeArrowheads="1" noChangeShapeType="1" noTextEdit="1"/>
                    </p:cNvSpPr>
                    <p:nvPr/>
                  </p:nvSpPr>
                  <p:spPr>
                    <a:xfrm>
                      <a:off x="579854" y="1883871"/>
                      <a:ext cx="4865624" cy="65998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7C720D0-9BE7-47FA-A0D6-6B3C02C1CEDB}"/>
                        </a:ext>
                      </a:extLst>
                    </p:cNvPr>
                    <p:cNvSpPr txBox="1"/>
                    <p:nvPr/>
                  </p:nvSpPr>
                  <p:spPr>
                    <a:xfrm>
                      <a:off x="784488" y="2711199"/>
                      <a:ext cx="4708750" cy="1454757"/>
                    </a:xfrm>
                    <a:prstGeom prst="rect">
                      <a:avLst/>
                    </a:prstGeom>
                    <a:noFill/>
                  </p:spPr>
                  <p:txBody>
                    <a:bodyPr wrap="square">
                      <a:spAutoFit/>
                    </a:bodyPr>
                    <a:lstStyle/>
                    <a:p>
                      <a:pPr>
                        <a:lnSpc>
                          <a:spcPct val="120000"/>
                        </a:lnSpc>
                      </a:pPr>
                      <a14:m>
                        <m:oMathPara xmlns:m="http://schemas.openxmlformats.org/officeDocument/2006/math">
                          <m:oMathParaPr>
                            <m:jc m:val="center"/>
                          </m:oMathParaPr>
                          <m:oMath xmlns:m="http://schemas.openxmlformats.org/officeDocument/2006/math">
                            <m:nary>
                              <m:naryPr>
                                <m:supHide m:val="on"/>
                                <m:ctrlPr>
                                  <a:rPr lang="zh-CN" altLang="zh-CN" i="1">
                                    <a:latin typeface="Cambria Math" panose="02040503050406030204" pitchFamily="18" charset="0"/>
                                  </a:rPr>
                                </m:ctrlPr>
                              </m:naryPr>
                              <m:sub>
                                <m:r>
                                  <a:rPr lang="en-US" altLang="zh-CN" i="1">
                                    <a:latin typeface="Cambria Math" panose="02040503050406030204" pitchFamily="18" charset="0"/>
                                  </a:rPr>
                                  <m:t>ℬ</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𝜌</m:t>
                                    </m:r>
                                  </m:e>
                                  <m:sub>
                                    <m:r>
                                      <a:rPr lang="en-US" altLang="zh-CN" i="1">
                                        <a:latin typeface="Cambria Math" panose="02040503050406030204" pitchFamily="18" charset="0"/>
                                      </a:rPr>
                                      <m:t>ℬ</m:t>
                                    </m:r>
                                  </m:sub>
                                  <m:sup>
                                    <m:r>
                                      <m:rPr>
                                        <m:sty m:val="p"/>
                                      </m:rPr>
                                      <a:rPr lang="en-US" altLang="zh-CN">
                                        <a:latin typeface="Cambria Math" panose="02040503050406030204" pitchFamily="18" charset="0"/>
                                      </a:rPr>
                                      <m:t>s</m:t>
                                    </m:r>
                                  </m:sup>
                                </m:sSubSup>
                                <m:d>
                                  <m:dPr>
                                    <m:ctrlPr>
                                      <a:rPr lang="zh-CN" altLang="zh-CN"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𝑫</m:t>
                                    </m:r>
                                  </m:e>
                                </m:d>
                                <m:r>
                                  <a:rPr lang="en-US" altLang="zh-CN" i="1">
                                    <a:latin typeface="Cambria Math" panose="02040503050406030204" pitchFamily="18" charset="0"/>
                                  </a:rPr>
                                  <m:t>𝔼</m:t>
                                </m:r>
                                <m:r>
                                  <a:rPr lang="en-US" altLang="zh-CN">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𝜺</m:t>
                                    </m:r>
                                  </m:e>
                                  <m:sub>
                                    <m:r>
                                      <a:rPr lang="en-US" altLang="zh-CN">
                                        <a:latin typeface="Cambria Math" panose="02040503050406030204" pitchFamily="18" charset="0"/>
                                      </a:rPr>
                                      <m:t>3</m:t>
                                    </m:r>
                                    <m:r>
                                      <m:rPr>
                                        <m:sty m:val="p"/>
                                      </m:rPr>
                                      <a:rPr lang="en-US" altLang="zh-CN">
                                        <a:latin typeface="Cambria Math" panose="02040503050406030204" pitchFamily="18" charset="0"/>
                                      </a:rPr>
                                      <m:t>d</m:t>
                                    </m:r>
                                  </m:sub>
                                </m:sSub>
                                <m:d>
                                  <m:dPr>
                                    <m:ctrlPr>
                                      <a:rPr lang="zh-CN" altLang="zh-CN" i="1">
                                        <a:latin typeface="Cambria Math" panose="02040503050406030204" pitchFamily="18" charset="0"/>
                                      </a:rPr>
                                    </m:ctrlPr>
                                  </m:dPr>
                                  <m:e>
                                    <m:r>
                                      <a:rPr lang="en-US" altLang="zh-CN" b="1" i="1">
                                        <a:latin typeface="Cambria Math" panose="02040503050406030204" pitchFamily="18" charset="0"/>
                                      </a:rPr>
                                      <m:t>𝒖</m:t>
                                    </m:r>
                                  </m:e>
                                </m:d>
                                <m:r>
                                  <a:rPr lang="en-US" altLang="zh-CN">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𝜺</m:t>
                                    </m:r>
                                  </m:e>
                                  <m:sub>
                                    <m:r>
                                      <a:rPr lang="en-US" altLang="zh-CN">
                                        <a:latin typeface="Cambria Math" panose="02040503050406030204" pitchFamily="18" charset="0"/>
                                      </a:rPr>
                                      <m:t>3</m:t>
                                    </m:r>
                                    <m:r>
                                      <m:rPr>
                                        <m:sty m:val="p"/>
                                      </m:rPr>
                                      <a:rPr lang="en-US" altLang="zh-CN">
                                        <a:latin typeface="Cambria Math" panose="02040503050406030204" pitchFamily="18" charset="0"/>
                                      </a:rPr>
                                      <m:t>d</m:t>
                                    </m:r>
                                  </m:sub>
                                </m:sSub>
                                <m:d>
                                  <m:dPr>
                                    <m:ctrlPr>
                                      <a:rPr lang="zh-CN" altLang="zh-CN" i="1">
                                        <a:latin typeface="Cambria Math" panose="02040503050406030204" pitchFamily="18" charset="0"/>
                                      </a:rPr>
                                    </m:ctrlPr>
                                  </m:dPr>
                                  <m:e>
                                    <m:r>
                                      <a:rPr lang="en-US" altLang="zh-CN" b="1" i="1">
                                        <a:latin typeface="Cambria Math" panose="02040503050406030204" pitchFamily="18" charset="0"/>
                                      </a:rPr>
                                      <m:t>𝒗</m:t>
                                    </m:r>
                                  </m:e>
                                </m:d>
                                <m:r>
                                  <m:rPr>
                                    <m:sty m:val="p"/>
                                  </m:rPr>
                                  <a:rPr lang="en-US" altLang="zh-CN">
                                    <a:latin typeface="Cambria Math" panose="02040503050406030204" pitchFamily="18" charset="0"/>
                                  </a:rPr>
                                  <m:t>d</m:t>
                                </m:r>
                                <m:r>
                                  <a:rPr lang="en-US" altLang="zh-CN" i="1">
                                    <a:latin typeface="Cambria Math" panose="02040503050406030204" pitchFamily="18" charset="0"/>
                                  </a:rPr>
                                  <m:t>𝑉</m:t>
                                </m:r>
                              </m:e>
                            </m:nary>
                            <m:r>
                              <a:rPr lang="en-US" altLang="zh-CN">
                                <a:latin typeface="Cambria Math" panose="02040503050406030204" pitchFamily="18" charset="0"/>
                              </a:rPr>
                              <m:t>=</m:t>
                            </m:r>
                            <m:nary>
                              <m:naryPr>
                                <m:supHide m:val="on"/>
                                <m:ctrlPr>
                                  <a:rPr lang="zh-CN" altLang="zh-CN" i="1">
                                    <a:latin typeface="Cambria Math" panose="02040503050406030204" pitchFamily="18" charset="0"/>
                                  </a:rPr>
                                </m:ctrlPr>
                              </m:naryPr>
                              <m:sub>
                                <m:r>
                                  <a:rPr lang="en-US" altLang="zh-CN" i="1">
                                    <a:latin typeface="Cambria Math" panose="02040503050406030204" pitchFamily="18" charset="0"/>
                                  </a:rPr>
                                  <m:t>ℬ</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𝜌</m:t>
                                    </m:r>
                                  </m:e>
                                  <m:sub>
                                    <m:r>
                                      <a:rPr lang="en-US" altLang="zh-CN" i="1">
                                        <a:latin typeface="Cambria Math" panose="02040503050406030204" pitchFamily="18" charset="0"/>
                                      </a:rPr>
                                      <m:t>ℬ</m:t>
                                    </m:r>
                                  </m:sub>
                                  <m:sup>
                                    <m:r>
                                      <m:rPr>
                                        <m:sty m:val="p"/>
                                      </m:rPr>
                                      <a:rPr lang="en-US" altLang="zh-CN">
                                        <a:latin typeface="Cambria Math" panose="02040503050406030204" pitchFamily="18" charset="0"/>
                                      </a:rPr>
                                      <m:t>s</m:t>
                                    </m:r>
                                  </m:sup>
                                </m:sSubSup>
                                <m:d>
                                  <m:dPr>
                                    <m:ctrlPr>
                                      <a:rPr lang="zh-CN" altLang="zh-CN"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𝑫</m:t>
                                    </m:r>
                                  </m:e>
                                </m:d>
                                <m:r>
                                  <a:rPr lang="en-US" altLang="zh-CN" b="1" i="1">
                                    <a:latin typeface="Cambria Math" panose="02040503050406030204" pitchFamily="18" charset="0"/>
                                  </a:rPr>
                                  <m:t>𝑭</m:t>
                                </m:r>
                                <m:r>
                                  <a:rPr lang="en-US" altLang="zh-CN" b="1">
                                    <a:latin typeface="Cambria Math" panose="02040503050406030204" pitchFamily="18" charset="0"/>
                                  </a:rPr>
                                  <m:t>∙</m:t>
                                </m:r>
                                <m:r>
                                  <a:rPr lang="en-US" altLang="zh-CN" b="1" i="1">
                                    <a:latin typeface="Cambria Math" panose="02040503050406030204" pitchFamily="18" charset="0"/>
                                  </a:rPr>
                                  <m:t>𝒗</m:t>
                                </m:r>
                                <m:r>
                                  <m:rPr>
                                    <m:sty m:val="p"/>
                                  </m:rPr>
                                  <a:rPr lang="en-US" altLang="zh-CN">
                                    <a:latin typeface="Cambria Math" panose="02040503050406030204" pitchFamily="18" charset="0"/>
                                  </a:rPr>
                                  <m:t>d</m:t>
                                </m:r>
                                <m:r>
                                  <a:rPr lang="en-US" altLang="zh-CN" i="1">
                                    <a:latin typeface="Cambria Math" panose="02040503050406030204" pitchFamily="18" charset="0"/>
                                  </a:rPr>
                                  <m:t>𝑉</m:t>
                                </m:r>
                              </m:e>
                            </m:nary>
                            <m:r>
                              <a:rPr lang="en-US" altLang="zh-CN">
                                <a:latin typeface="Cambria Math" panose="02040503050406030204" pitchFamily="18" charset="0"/>
                              </a:rPr>
                              <m:t>+</m:t>
                            </m:r>
                            <m:nary>
                              <m:naryPr>
                                <m:supHide m:val="on"/>
                                <m:ctrlPr>
                                  <a:rPr lang="zh-CN" altLang="zh-CN" i="1">
                                    <a:latin typeface="Cambria Math" panose="02040503050406030204" pitchFamily="18" charset="0"/>
                                  </a:rPr>
                                </m:ctrlPr>
                              </m:naryPr>
                              <m:sub>
                                <m:r>
                                  <a:rPr lang="en-US" altLang="zh-CN">
                                    <a:latin typeface="Cambria Math" panose="02040503050406030204" pitchFamily="18" charset="0"/>
                                  </a:rPr>
                                  <m:t>𝜕</m:t>
                                </m:r>
                                <m:r>
                                  <a:rPr lang="en-US" altLang="zh-CN" i="1">
                                    <a:latin typeface="Cambria Math" panose="02040503050406030204" pitchFamily="18" charset="0"/>
                                  </a:rPr>
                                  <m:t>ℬ</m:t>
                                </m:r>
                              </m:sub>
                              <m:sup/>
                              <m:e>
                                <m:r>
                                  <a:rPr lang="en-US" altLang="zh-CN" b="1" i="1">
                                    <a:latin typeface="Cambria Math" panose="02040503050406030204" pitchFamily="18" charset="0"/>
                                  </a:rPr>
                                  <m:t>𝒕</m:t>
                                </m:r>
                                <m:r>
                                  <a:rPr lang="en-US" altLang="zh-CN" b="1">
                                    <a:latin typeface="Cambria Math" panose="02040503050406030204" pitchFamily="18" charset="0"/>
                                  </a:rPr>
                                  <m:t>∙</m:t>
                                </m:r>
                                <m:r>
                                  <a:rPr lang="en-US" altLang="zh-CN" b="1" i="1">
                                    <a:latin typeface="Cambria Math" panose="02040503050406030204" pitchFamily="18" charset="0"/>
                                  </a:rPr>
                                  <m:t>𝒗</m:t>
                                </m:r>
                                <m:r>
                                  <m:rPr>
                                    <m:sty m:val="p"/>
                                  </m:rPr>
                                  <a:rPr lang="en-US" altLang="zh-CN">
                                    <a:latin typeface="Cambria Math" panose="02040503050406030204" pitchFamily="18" charset="0"/>
                                  </a:rPr>
                                  <m:t>d</m:t>
                                </m:r>
                                <m:r>
                                  <a:rPr lang="en-US" altLang="zh-CN" i="1">
                                    <a:latin typeface="Cambria Math" panose="02040503050406030204" pitchFamily="18" charset="0"/>
                                  </a:rPr>
                                  <m:t>𝑆</m:t>
                                </m:r>
                              </m:e>
                            </m:nary>
                            <m:r>
                              <a:rPr lang="en-US" altLang="zh-CN">
                                <a:latin typeface="Cambria Math" panose="02040503050406030204" pitchFamily="18" charset="0"/>
                              </a:rPr>
                              <m:t>,∀</m:t>
                            </m:r>
                            <m:r>
                              <a:rPr lang="en-US" altLang="zh-CN" b="1" i="1">
                                <a:latin typeface="Cambria Math" panose="02040503050406030204" pitchFamily="18" charset="0"/>
                              </a:rPr>
                              <m:t>𝒗</m:t>
                            </m:r>
                            <m:r>
                              <a:rPr lang="en-US" altLang="zh-CN" b="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𝒰</m:t>
                                </m:r>
                              </m:e>
                              <m:sub>
                                <m:r>
                                  <a:rPr lang="en-US" altLang="zh-CN" i="1">
                                    <a:latin typeface="Cambria Math" panose="02040503050406030204" pitchFamily="18" charset="0"/>
                                  </a:rPr>
                                  <m:t>𝑎𝑑</m:t>
                                </m:r>
                              </m:sub>
                              <m:sup>
                                <m:r>
                                  <a:rPr lang="en-US" altLang="zh-CN">
                                    <a:latin typeface="Cambria Math" panose="02040503050406030204" pitchFamily="18" charset="0"/>
                                  </a:rPr>
                                  <m:t>3</m:t>
                                </m:r>
                                <m:r>
                                  <m:rPr>
                                    <m:sty m:val="p"/>
                                  </m:rPr>
                                  <a:rPr lang="en-US" altLang="zh-CN">
                                    <a:latin typeface="Cambria Math" panose="02040503050406030204" pitchFamily="18" charset="0"/>
                                  </a:rPr>
                                  <m:t>d</m:t>
                                </m:r>
                              </m:sup>
                            </m:sSubSup>
                            <m:r>
                              <a:rPr lang="en-US" altLang="zh-CN">
                                <a:latin typeface="Cambria Math" panose="02040503050406030204" pitchFamily="18" charset="0"/>
                              </a:rPr>
                              <m:t>,</m:t>
                            </m:r>
                          </m:oMath>
                        </m:oMathPara>
                      </a14:m>
                      <a:endParaRPr lang="zh-CN" altLang="en-US" dirty="0"/>
                    </a:p>
                  </p:txBody>
                </p:sp>
              </mc:Choice>
              <mc:Fallback xmlns="">
                <p:sp>
                  <p:nvSpPr>
                    <p:cNvPr id="74" name="文本框 73">
                      <a:extLst>
                        <a:ext uri="{FF2B5EF4-FFF2-40B4-BE49-F238E27FC236}">
                          <a16:creationId xmlns:a16="http://schemas.microsoft.com/office/drawing/2014/main" id="{37C720D0-9BE7-47FA-A0D6-6B3C02C1CEDB}"/>
                        </a:ext>
                      </a:extLst>
                    </p:cNvPr>
                    <p:cNvSpPr txBox="1">
                      <a:spLocks noRot="1" noChangeAspect="1" noMove="1" noResize="1" noEditPoints="1" noAdjustHandles="1" noChangeArrowheads="1" noChangeShapeType="1" noTextEdit="1"/>
                    </p:cNvSpPr>
                    <p:nvPr/>
                  </p:nvSpPr>
                  <p:spPr>
                    <a:xfrm>
                      <a:off x="784488" y="2711199"/>
                      <a:ext cx="4708750" cy="145475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EC298D1-E1BC-47BD-BEA8-8054321D3AEE}"/>
                        </a:ext>
                      </a:extLst>
                    </p:cNvPr>
                    <p:cNvSpPr txBox="1"/>
                    <p:nvPr/>
                  </p:nvSpPr>
                  <p:spPr>
                    <a:xfrm>
                      <a:off x="1785578" y="4252703"/>
                      <a:ext cx="2706570" cy="6599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supHide m:val="on"/>
                                <m:ctrlPr>
                                  <a:rPr lang="zh-CN" altLang="zh-CN" i="1">
                                    <a:latin typeface="Cambria Math" panose="02040503050406030204" pitchFamily="18" charset="0"/>
                                  </a:rPr>
                                </m:ctrlPr>
                              </m:naryPr>
                              <m:sub>
                                <m:r>
                                  <a:rPr lang="en-US" altLang="zh-CN" i="1">
                                    <a:latin typeface="Cambria Math" panose="02040503050406030204" pitchFamily="18" charset="0"/>
                                  </a:rPr>
                                  <m:t>ℬ</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𝜌</m:t>
                                    </m:r>
                                  </m:e>
                                  <m:sub>
                                    <m:r>
                                      <a:rPr lang="en-US" altLang="zh-CN" i="1">
                                        <a:latin typeface="Cambria Math" panose="02040503050406030204" pitchFamily="18" charset="0"/>
                                      </a:rPr>
                                      <m:t>ℬ</m:t>
                                    </m:r>
                                  </m:sub>
                                  <m:sup>
                                    <m:r>
                                      <m:rPr>
                                        <m:sty m:val="p"/>
                                      </m:rPr>
                                      <a:rPr lang="en-US" altLang="zh-CN">
                                        <a:latin typeface="Cambria Math" panose="02040503050406030204" pitchFamily="18" charset="0"/>
                                      </a:rPr>
                                      <m:t>s</m:t>
                                    </m:r>
                                  </m:sup>
                                </m:sSubSup>
                                <m:d>
                                  <m:dPr>
                                    <m:ctrlPr>
                                      <a:rPr lang="zh-CN" altLang="zh-CN"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𝑫</m:t>
                                    </m:r>
                                  </m:e>
                                </m:d>
                                <m:r>
                                  <m:rPr>
                                    <m:sty m:val="p"/>
                                  </m:rPr>
                                  <a:rPr lang="en-US" altLang="zh-CN">
                                    <a:latin typeface="Cambria Math" panose="02040503050406030204" pitchFamily="18" charset="0"/>
                                  </a:rPr>
                                  <m:t>d</m:t>
                                </m:r>
                                <m:r>
                                  <a:rPr lang="en-US" altLang="zh-CN" i="1">
                                    <a:latin typeface="Cambria Math" panose="02040503050406030204" pitchFamily="18" charset="0"/>
                                  </a:rPr>
                                  <m:t>𝑉</m:t>
                                </m:r>
                              </m:e>
                            </m:nary>
                            <m:r>
                              <a:rPr lang="en-US" altLang="zh-CN">
                                <a:latin typeface="Cambria Math" panose="02040503050406030204" pitchFamily="18" charset="0"/>
                              </a:rPr>
                              <m:t>≤</m:t>
                            </m:r>
                            <m:bar>
                              <m:barPr>
                                <m:pos m:val="top"/>
                                <m:ctrlPr>
                                  <a:rPr lang="zh-CN" altLang="zh-CN" i="1">
                                    <a:latin typeface="Cambria Math" panose="02040503050406030204" pitchFamily="18" charset="0"/>
                                  </a:rPr>
                                </m:ctrlPr>
                              </m:barPr>
                              <m:e>
                                <m:r>
                                  <m:rPr>
                                    <m:sty m:val="p"/>
                                  </m:rPr>
                                  <a:rPr lang="en-US" altLang="zh-CN">
                                    <a:latin typeface="Cambria Math" panose="02040503050406030204" pitchFamily="18" charset="0"/>
                                  </a:rPr>
                                  <m:t>V</m:t>
                                </m:r>
                              </m:e>
                            </m:bar>
                            <m:nary>
                              <m:naryPr>
                                <m:supHide m:val="on"/>
                                <m:ctrlPr>
                                  <a:rPr lang="zh-CN" altLang="zh-CN" i="1">
                                    <a:latin typeface="Cambria Math" panose="02040503050406030204" pitchFamily="18" charset="0"/>
                                  </a:rPr>
                                </m:ctrlPr>
                              </m:naryPr>
                              <m:sub>
                                <m:r>
                                  <a:rPr lang="en-US" altLang="zh-CN" i="1">
                                    <a:latin typeface="Cambria Math" panose="02040503050406030204" pitchFamily="18" charset="0"/>
                                  </a:rPr>
                                  <m:t>ℬ</m:t>
                                </m:r>
                              </m:sub>
                              <m:sup/>
                              <m:e>
                                <m:r>
                                  <m:rPr>
                                    <m:sty m:val="p"/>
                                  </m:rPr>
                                  <a:rPr lang="en-US" altLang="zh-CN">
                                    <a:latin typeface="Cambria Math" panose="02040503050406030204" pitchFamily="18" charset="0"/>
                                  </a:rPr>
                                  <m:t>d</m:t>
                                </m:r>
                                <m:r>
                                  <a:rPr lang="en-US" altLang="zh-CN" i="1">
                                    <a:latin typeface="Cambria Math" panose="02040503050406030204" pitchFamily="18" charset="0"/>
                                  </a:rPr>
                                  <m:t>𝑉</m:t>
                                </m:r>
                              </m:e>
                            </m:nary>
                            <m:r>
                              <a:rPr lang="en-US" altLang="zh-CN">
                                <a:latin typeface="Cambria Math" panose="02040503050406030204" pitchFamily="18" charset="0"/>
                              </a:rPr>
                              <m:t>,</m:t>
                            </m:r>
                          </m:oMath>
                        </m:oMathPara>
                      </a14:m>
                      <a:endParaRPr lang="zh-CN" altLang="en-US" sz="1600" dirty="0"/>
                    </a:p>
                  </p:txBody>
                </p:sp>
              </mc:Choice>
              <mc:Fallback xmlns="">
                <p:sp>
                  <p:nvSpPr>
                    <p:cNvPr id="75" name="文本框 74">
                      <a:extLst>
                        <a:ext uri="{FF2B5EF4-FFF2-40B4-BE49-F238E27FC236}">
                          <a16:creationId xmlns:a16="http://schemas.microsoft.com/office/drawing/2014/main" id="{BEC298D1-E1BC-47BD-BEA8-8054321D3AEE}"/>
                        </a:ext>
                      </a:extLst>
                    </p:cNvPr>
                    <p:cNvSpPr txBox="1">
                      <a:spLocks noRot="1" noChangeAspect="1" noMove="1" noResize="1" noEditPoints="1" noAdjustHandles="1" noChangeArrowheads="1" noChangeShapeType="1" noTextEdit="1"/>
                    </p:cNvSpPr>
                    <p:nvPr/>
                  </p:nvSpPr>
                  <p:spPr>
                    <a:xfrm>
                      <a:off x="1785578" y="4252703"/>
                      <a:ext cx="2706570" cy="65998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F771044-DD41-476D-9742-36520DD77CE3}"/>
                        </a:ext>
                      </a:extLst>
                    </p:cNvPr>
                    <p:cNvSpPr txBox="1"/>
                    <p:nvPr/>
                  </p:nvSpPr>
                  <p:spPr>
                    <a:xfrm>
                      <a:off x="2141176" y="5039048"/>
                      <a:ext cx="1995374"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𝒖</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𝒰</m:t>
                                </m:r>
                              </m:e>
                              <m:sup>
                                <m:r>
                                  <a:rPr lang="en-US" altLang="zh-CN" i="1">
                                    <a:latin typeface="Cambria Math" panose="02040503050406030204" pitchFamily="18" charset="0"/>
                                  </a:rPr>
                                  <m:t>3</m:t>
                                </m:r>
                                <m:r>
                                  <m:rPr>
                                    <m:sty m:val="p"/>
                                  </m:rPr>
                                  <a:rPr lang="en-US" altLang="zh-CN">
                                    <a:latin typeface="Cambria Math" panose="02040503050406030204" pitchFamily="18" charset="0"/>
                                  </a:rPr>
                                  <m:t>d</m:t>
                                </m:r>
                              </m:sup>
                            </m:sSup>
                            <m:r>
                              <a:rPr lang="en-US" altLang="zh-CN">
                                <a:latin typeface="Cambria Math" panose="02040503050406030204" pitchFamily="18" charset="0"/>
                              </a:rPr>
                              <m:t>,</m:t>
                            </m:r>
                            <m:r>
                              <a:rPr lang="en-US" altLang="zh-CN" b="1" i="1">
                                <a:latin typeface="Cambria Math" panose="02040503050406030204" pitchFamily="18" charset="0"/>
                              </a:rPr>
                              <m:t>𝑫</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𝒰</m:t>
                                </m:r>
                              </m:e>
                              <m:sub>
                                <m:r>
                                  <a:rPr lang="en-US" altLang="zh-CN" b="1" i="1">
                                    <a:latin typeface="Cambria Math" panose="02040503050406030204" pitchFamily="18" charset="0"/>
                                  </a:rPr>
                                  <m:t>𝑫</m:t>
                                </m:r>
                              </m:sub>
                            </m:sSub>
                          </m:oMath>
                        </m:oMathPara>
                      </a14:m>
                      <a:endParaRPr lang="zh-CN" altLang="en-US" dirty="0"/>
                    </a:p>
                  </p:txBody>
                </p:sp>
              </mc:Choice>
              <mc:Fallback xmlns="">
                <p:sp>
                  <p:nvSpPr>
                    <p:cNvPr id="77" name="文本框 76">
                      <a:extLst>
                        <a:ext uri="{FF2B5EF4-FFF2-40B4-BE49-F238E27FC236}">
                          <a16:creationId xmlns:a16="http://schemas.microsoft.com/office/drawing/2014/main" id="{CF771044-DD41-476D-9742-36520DD77CE3}"/>
                        </a:ext>
                      </a:extLst>
                    </p:cNvPr>
                    <p:cNvSpPr txBox="1">
                      <a:spLocks noRot="1" noChangeAspect="1" noMove="1" noResize="1" noEditPoints="1" noAdjustHandles="1" noChangeArrowheads="1" noChangeShapeType="1" noTextEdit="1"/>
                    </p:cNvSpPr>
                    <p:nvPr/>
                  </p:nvSpPr>
                  <p:spPr>
                    <a:xfrm>
                      <a:off x="2141176" y="5039048"/>
                      <a:ext cx="1995374" cy="3796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A07E3C9D-E3C3-46F8-BD2C-5A7AA5728519}"/>
                        </a:ext>
                      </a:extLst>
                    </p:cNvPr>
                    <p:cNvSpPr txBox="1"/>
                    <p:nvPr/>
                  </p:nvSpPr>
                  <p:spPr>
                    <a:xfrm>
                      <a:off x="579854" y="1548760"/>
                      <a:ext cx="1397537"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Find</m:t>
                            </m:r>
                            <m:r>
                              <a:rPr lang="en-US" altLang="zh-CN">
                                <a:latin typeface="Cambria Math" panose="02040503050406030204" pitchFamily="18" charset="0"/>
                              </a:rPr>
                              <m:t> </m:t>
                            </m:r>
                            <m:r>
                              <a:rPr lang="en-US" altLang="zh-CN" b="1" i="1">
                                <a:latin typeface="Cambria Math" panose="02040503050406030204" pitchFamily="18" charset="0"/>
                              </a:rPr>
                              <m:t>𝑫</m:t>
                            </m:r>
                            <m:r>
                              <a:rPr lang="en-US" altLang="zh-CN" b="1">
                                <a:latin typeface="Cambria Math" panose="02040503050406030204" pitchFamily="18" charset="0"/>
                              </a:rPr>
                              <m:t>,</m:t>
                            </m:r>
                            <m:r>
                              <a:rPr lang="en-US" altLang="zh-CN" b="1" i="1">
                                <a:latin typeface="Cambria Math" panose="02040503050406030204" pitchFamily="18" charset="0"/>
                              </a:rPr>
                              <m:t>𝒖</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e>
                            </m:d>
                          </m:oMath>
                        </m:oMathPara>
                      </a14:m>
                      <a:endParaRPr lang="zh-CN" altLang="en-US" sz="1600" dirty="0"/>
                    </a:p>
                  </p:txBody>
                </p:sp>
              </mc:Choice>
              <mc:Fallback xmlns="">
                <p:sp>
                  <p:nvSpPr>
                    <p:cNvPr id="79" name="文本框 78">
                      <a:extLst>
                        <a:ext uri="{FF2B5EF4-FFF2-40B4-BE49-F238E27FC236}">
                          <a16:creationId xmlns:a16="http://schemas.microsoft.com/office/drawing/2014/main" id="{A07E3C9D-E3C3-46F8-BD2C-5A7AA5728519}"/>
                        </a:ext>
                      </a:extLst>
                    </p:cNvPr>
                    <p:cNvSpPr txBox="1">
                      <a:spLocks noRot="1" noChangeAspect="1" noMove="1" noResize="1" noEditPoints="1" noAdjustHandles="1" noChangeArrowheads="1" noChangeShapeType="1" noTextEdit="1"/>
                    </p:cNvSpPr>
                    <p:nvPr/>
                  </p:nvSpPr>
                  <p:spPr>
                    <a:xfrm>
                      <a:off x="579854" y="1548760"/>
                      <a:ext cx="1397537"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5BB58142-5A69-4B7C-AA2B-2D01F07E3E5F}"/>
                        </a:ext>
                      </a:extLst>
                    </p:cNvPr>
                    <p:cNvSpPr txBox="1"/>
                    <p:nvPr/>
                  </p:nvSpPr>
                  <p:spPr>
                    <a:xfrm>
                      <a:off x="1582377" y="5467555"/>
                      <a:ext cx="3112972" cy="459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𝑫</m:t>
                                </m:r>
                              </m:e>
                              <m:sub>
                                <m:r>
                                  <a:rPr lang="zh-CN" altLang="en-US" i="1">
                                    <a:latin typeface="Cambria Math" panose="02040503050406030204" pitchFamily="18" charset="0"/>
                                  </a:rPr>
                                  <m:t>𝑖</m:t>
                                </m:r>
                              </m:sub>
                            </m:sSub>
                            <m:r>
                              <a:rPr lang="zh-CN" altLang="en-US">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a:latin typeface="Cambria Math" panose="02040503050406030204" pitchFamily="18" charset="0"/>
                                          </a:rPr>
                                          <m:t>0</m:t>
                                        </m:r>
                                      </m:sub>
                                      <m:sup>
                                        <m:r>
                                          <a:rPr lang="zh-CN" altLang="en-US" i="1">
                                            <a:latin typeface="Cambria Math" panose="02040503050406030204" pitchFamily="18" charset="0"/>
                                          </a:rPr>
                                          <m:t>𝑖</m:t>
                                        </m:r>
                                      </m:sup>
                                    </m:sSubSup>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𝑦</m:t>
                                        </m:r>
                                      </m:e>
                                      <m:sub>
                                        <m:r>
                                          <a:rPr lang="zh-CN" altLang="en-US">
                                            <a:latin typeface="Cambria Math" panose="02040503050406030204" pitchFamily="18" charset="0"/>
                                          </a:rPr>
                                          <m:t>0</m:t>
                                        </m:r>
                                      </m:sub>
                                      <m:sup>
                                        <m:r>
                                          <a:rPr lang="zh-CN" altLang="en-US" i="1">
                                            <a:latin typeface="Cambria Math" panose="02040503050406030204" pitchFamily="18" charset="0"/>
                                          </a:rPr>
                                          <m:t>𝑖</m:t>
                                        </m:r>
                                      </m:sup>
                                    </m:sSub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𝑡</m:t>
                                        </m:r>
                                      </m:e>
                                      <m:sub>
                                        <m:r>
                                          <a:rPr lang="zh-CN" altLang="en-US" i="1">
                                            <a:latin typeface="Cambria Math" panose="02040503050406030204" pitchFamily="18" charset="0"/>
                                          </a:rPr>
                                          <m:t>𝑖</m:t>
                                        </m:r>
                                      </m:sub>
                                      <m:sup>
                                        <m:r>
                                          <a:rPr lang="zh-CN" altLang="en-US">
                                            <a:latin typeface="Cambria Math" panose="02040503050406030204" pitchFamily="18" charset="0"/>
                                          </a:rPr>
                                          <m:t>1</m:t>
                                        </m:r>
                                      </m:sup>
                                    </m:sSubSup>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𝑡</m:t>
                                        </m:r>
                                      </m:e>
                                      <m:sub>
                                        <m:r>
                                          <a:rPr lang="zh-CN" altLang="en-US" i="1">
                                            <a:latin typeface="Cambria Math" panose="02040503050406030204" pitchFamily="18" charset="0"/>
                                          </a:rPr>
                                          <m:t>𝑖</m:t>
                                        </m:r>
                                      </m:sub>
                                      <m:sup>
                                        <m:r>
                                          <a:rPr lang="zh-CN" altLang="en-US">
                                            <a:latin typeface="Cambria Math" panose="02040503050406030204" pitchFamily="18" charset="0"/>
                                          </a:rPr>
                                          <m:t>2</m:t>
                                        </m:r>
                                      </m:sup>
                                    </m:sSubSup>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𝑡</m:t>
                                        </m:r>
                                      </m:e>
                                      <m:sub>
                                        <m:r>
                                          <a:rPr lang="zh-CN" altLang="en-US" i="1">
                                            <a:latin typeface="Cambria Math" panose="02040503050406030204" pitchFamily="18" charset="0"/>
                                          </a:rPr>
                                          <m:t>𝑖</m:t>
                                        </m:r>
                                      </m:sub>
                                      <m:sup>
                                        <m:r>
                                          <a:rPr lang="zh-CN" altLang="en-US">
                                            <a:latin typeface="Cambria Math" panose="02040503050406030204" pitchFamily="18" charset="0"/>
                                          </a:rPr>
                                          <m:t>3</m:t>
                                        </m:r>
                                      </m:sup>
                                    </m:sSubSup>
                                  </m:e>
                                </m:d>
                              </m:e>
                              <m:sup>
                                <m:r>
                                  <a:rPr lang="zh-CN" altLang="en-US">
                                    <a:latin typeface="Cambria Math" panose="02040503050406030204" pitchFamily="18" charset="0"/>
                                  </a:rPr>
                                  <m:t>⊤</m:t>
                                </m:r>
                              </m:sup>
                            </m:sSup>
                          </m:oMath>
                        </m:oMathPara>
                      </a14:m>
                      <a:endParaRPr lang="zh-CN" altLang="en-US" dirty="0"/>
                    </a:p>
                  </p:txBody>
                </p:sp>
              </mc:Choice>
              <mc:Fallback xmlns="">
                <p:sp>
                  <p:nvSpPr>
                    <p:cNvPr id="83" name="文本框 82">
                      <a:extLst>
                        <a:ext uri="{FF2B5EF4-FFF2-40B4-BE49-F238E27FC236}">
                          <a16:creationId xmlns:a16="http://schemas.microsoft.com/office/drawing/2014/main" id="{5BB58142-5A69-4B7C-AA2B-2D01F07E3E5F}"/>
                        </a:ext>
                      </a:extLst>
                    </p:cNvPr>
                    <p:cNvSpPr txBox="1">
                      <a:spLocks noRot="1" noChangeAspect="1" noMove="1" noResize="1" noEditPoints="1" noAdjustHandles="1" noChangeArrowheads="1" noChangeShapeType="1" noTextEdit="1"/>
                    </p:cNvSpPr>
                    <p:nvPr/>
                  </p:nvSpPr>
                  <p:spPr>
                    <a:xfrm>
                      <a:off x="1582377" y="5467555"/>
                      <a:ext cx="3112972" cy="459741"/>
                    </a:xfrm>
                    <a:prstGeom prst="rect">
                      <a:avLst/>
                    </a:prstGeom>
                    <a:blipFill>
                      <a:blip r:embed="rId8"/>
                      <a:stretch>
                        <a:fillRect b="-2632"/>
                      </a:stretch>
                    </a:blipFill>
                  </p:spPr>
                  <p:txBody>
                    <a:bodyPr/>
                    <a:lstStyle/>
                    <a:p>
                      <a:r>
                        <a:rPr lang="zh-CN" altLang="en-US">
                          <a:noFill/>
                        </a:rPr>
                        <a:t> </a:t>
                      </a:r>
                    </a:p>
                  </p:txBody>
                </p:sp>
              </mc:Fallback>
            </mc:AlternateContent>
          </p:grpSp>
          <p:sp>
            <p:nvSpPr>
              <p:cNvPr id="2" name="TextBox 19">
                <a:extLst>
                  <a:ext uri="{FF2B5EF4-FFF2-40B4-BE49-F238E27FC236}">
                    <a16:creationId xmlns:a16="http://schemas.microsoft.com/office/drawing/2014/main" id="{63175DAB-5056-70A8-B4C8-C05FAE2C611E}"/>
                  </a:ext>
                </a:extLst>
              </p:cNvPr>
              <p:cNvSpPr txBox="1">
                <a:spLocks noChangeArrowheads="1"/>
              </p:cNvSpPr>
              <p:nvPr/>
            </p:nvSpPr>
            <p:spPr bwMode="auto">
              <a:xfrm>
                <a:off x="721548" y="6238395"/>
                <a:ext cx="5197530" cy="307777"/>
              </a:xfrm>
              <a:prstGeom prst="rect">
                <a:avLst/>
              </a:prstGeom>
              <a:noFill/>
              <a:ln w="28575">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400" b="1" dirty="0">
                    <a:solidFill>
                      <a:srgbClr val="003399"/>
                    </a:solidFill>
                    <a:latin typeface="微软雅黑" panose="020B0503020204020204" pitchFamily="34" charset="-122"/>
                    <a:ea typeface="微软雅黑" panose="020B0503020204020204" pitchFamily="34" charset="-122"/>
                    <a:cs typeface="Arial" pitchFamily="34" charset="0"/>
                  </a:rPr>
                  <a:t>类似二</a:t>
                </a:r>
                <a:r>
                  <a:rPr lang="en-US" altLang="zh-CN" sz="1400" b="1" dirty="0">
                    <a:solidFill>
                      <a:srgbClr val="003399"/>
                    </a:solidFill>
                    <a:latin typeface="微软雅黑" panose="020B0503020204020204" pitchFamily="34" charset="-122"/>
                    <a:ea typeface="微软雅黑" panose="020B0503020204020204" pitchFamily="34" charset="-122"/>
                    <a:cs typeface="Arial" pitchFamily="34" charset="0"/>
                  </a:rPr>
                  <a:t>/</a:t>
                </a:r>
                <a:r>
                  <a:rPr lang="zh-CN" altLang="en-US" sz="1400" b="1" dirty="0">
                    <a:solidFill>
                      <a:srgbClr val="003399"/>
                    </a:solidFill>
                    <a:latin typeface="微软雅黑" panose="020B0503020204020204" pitchFamily="34" charset="-122"/>
                    <a:ea typeface="微软雅黑" panose="020B0503020204020204" pitchFamily="34" charset="-122"/>
                    <a:cs typeface="Arial" pitchFamily="34" charset="0"/>
                  </a:rPr>
                  <a:t>三维 </a:t>
                </a:r>
                <a:r>
                  <a:rPr lang="en-US" altLang="zh-CN" sz="1400" b="1" dirty="0">
                    <a:solidFill>
                      <a:srgbClr val="003399"/>
                    </a:solidFill>
                    <a:latin typeface="微软雅黑" panose="020B0503020204020204" pitchFamily="34" charset="-122"/>
                    <a:ea typeface="微软雅黑" panose="020B0503020204020204" pitchFamily="34" charset="-122"/>
                    <a:cs typeface="Arial" pitchFamily="34" charset="0"/>
                  </a:rPr>
                  <a:t>MMC </a:t>
                </a:r>
                <a:r>
                  <a:rPr lang="zh-CN" altLang="en-US" sz="1400" b="1" dirty="0">
                    <a:solidFill>
                      <a:srgbClr val="003399"/>
                    </a:solidFill>
                    <a:latin typeface="微软雅黑" panose="020B0503020204020204" pitchFamily="34" charset="-122"/>
                    <a:ea typeface="微软雅黑" panose="020B0503020204020204" pitchFamily="34" charset="-122"/>
                    <a:cs typeface="Arial" pitchFamily="34" charset="0"/>
                  </a:rPr>
                  <a:t>方法，区别在于设计变量为参数域几何信息</a:t>
                </a:r>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993284-789A-EBCB-B5CC-A8C80350F43E}"/>
                    </a:ext>
                  </a:extLst>
                </p:cNvPr>
                <p:cNvSpPr txBox="1"/>
                <p:nvPr/>
              </p:nvSpPr>
              <p:spPr>
                <a:xfrm>
                  <a:off x="637343" y="2570536"/>
                  <a:ext cx="7630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S</m:t>
                        </m:r>
                        <m:r>
                          <a:rPr lang="zh-CN" altLang="en-US" i="0">
                            <a:latin typeface="Cambria Math" panose="02040503050406030204" pitchFamily="18" charset="0"/>
                          </a:rPr>
                          <m:t>.</m:t>
                        </m:r>
                        <m:r>
                          <m:rPr>
                            <m:sty m:val="p"/>
                          </m:rPr>
                          <a:rPr lang="zh-CN" altLang="en-US" i="0">
                            <a:latin typeface="Cambria Math" panose="02040503050406030204" pitchFamily="18" charset="0"/>
                          </a:rPr>
                          <m:t>t</m:t>
                        </m:r>
                        <m:r>
                          <a:rPr lang="zh-CN" altLang="en-US" i="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AD993284-789A-EBCB-B5CC-A8C80350F43E}"/>
                    </a:ext>
                  </a:extLst>
                </p:cNvPr>
                <p:cNvSpPr txBox="1">
                  <a:spLocks noRot="1" noChangeAspect="1" noMove="1" noResize="1" noEditPoints="1" noAdjustHandles="1" noChangeArrowheads="1" noChangeShapeType="1" noTextEdit="1"/>
                </p:cNvSpPr>
                <p:nvPr/>
              </p:nvSpPr>
              <p:spPr>
                <a:xfrm>
                  <a:off x="637343" y="2570536"/>
                  <a:ext cx="763068" cy="369332"/>
                </a:xfrm>
                <a:prstGeom prst="rect">
                  <a:avLst/>
                </a:prstGeom>
                <a:blipFill>
                  <a:blip r:embed="rId9"/>
                  <a:stretch>
                    <a:fillRect/>
                  </a:stretch>
                </a:blipFill>
              </p:spPr>
              <p:txBody>
                <a:bodyPr/>
                <a:lstStyle/>
                <a:p>
                  <a:r>
                    <a:rPr lang="zh-CN" altLang="en-US">
                      <a:noFill/>
                    </a:rPr>
                    <a:t> </a:t>
                  </a:r>
                </a:p>
              </p:txBody>
            </p:sp>
          </mc:Fallback>
        </mc:AlternateContent>
        <p:sp>
          <p:nvSpPr>
            <p:cNvPr id="1162" name="文本框 1161">
              <a:extLst>
                <a:ext uri="{FF2B5EF4-FFF2-40B4-BE49-F238E27FC236}">
                  <a16:creationId xmlns:a16="http://schemas.microsoft.com/office/drawing/2014/main" id="{44274577-7B14-2FA1-7754-124C8D8A8D59}"/>
                </a:ext>
              </a:extLst>
            </p:cNvPr>
            <p:cNvSpPr txBox="1"/>
            <p:nvPr/>
          </p:nvSpPr>
          <p:spPr>
            <a:xfrm>
              <a:off x="696977" y="1235474"/>
              <a:ext cx="1397537" cy="338554"/>
            </a:xfrm>
            <a:prstGeom prst="rect">
              <a:avLst/>
            </a:prstGeom>
            <a:noFill/>
          </p:spPr>
          <p:txBody>
            <a:bodyPr wrap="square">
              <a:spAutoFit/>
            </a:bodyPr>
            <a:lstStyle>
              <a:defPPr>
                <a:defRPr lang="zh-CN"/>
              </a:defPPr>
              <a:lvl1pPr algn="ctr">
                <a:buClr>
                  <a:srgbClr val="C00000"/>
                </a:buClr>
                <a:defRPr sz="1600" b="1">
                  <a:latin typeface="微软雅黑" panose="020B0503020204020204" pitchFamily="34" charset="-122"/>
                  <a:ea typeface="微软雅黑" panose="020B0503020204020204" pitchFamily="34" charset="-122"/>
                </a:defRPr>
              </a:lvl1pPr>
            </a:lstStyle>
            <a:p>
              <a:pPr marL="285750" indent="-285750" algn="l">
                <a:buFont typeface="Wingdings" panose="05000000000000000000" pitchFamily="2" charset="2"/>
                <a:buChar char="ü"/>
              </a:pPr>
              <a:r>
                <a:rPr lang="zh-CN" altLang="en-US" dirty="0"/>
                <a:t>优化列式</a:t>
              </a:r>
            </a:p>
          </p:txBody>
        </p:sp>
      </p:grpSp>
      <p:sp>
        <p:nvSpPr>
          <p:cNvPr id="1164" name="文本框 1163">
            <a:extLst>
              <a:ext uri="{FF2B5EF4-FFF2-40B4-BE49-F238E27FC236}">
                <a16:creationId xmlns:a16="http://schemas.microsoft.com/office/drawing/2014/main" id="{60E0A4A3-1EBA-F98C-A49E-E116BB9BE1B0}"/>
              </a:ext>
            </a:extLst>
          </p:cNvPr>
          <p:cNvSpPr txBox="1"/>
          <p:nvPr/>
        </p:nvSpPr>
        <p:spPr>
          <a:xfrm>
            <a:off x="6230297" y="1247134"/>
            <a:ext cx="2302695" cy="338554"/>
          </a:xfrm>
          <a:prstGeom prst="rect">
            <a:avLst/>
          </a:prstGeom>
          <a:noFill/>
        </p:spPr>
        <p:txBody>
          <a:bodyPr wrap="square">
            <a:spAutoFit/>
          </a:bodyPr>
          <a:lstStyle>
            <a:defPPr>
              <a:defRPr lang="zh-CN"/>
            </a:defPPr>
            <a:lvl1pPr algn="ctr">
              <a:buClr>
                <a:srgbClr val="C00000"/>
              </a:buClr>
              <a:defRPr sz="1600" b="1">
                <a:latin typeface="微软雅黑" panose="020B0503020204020204" pitchFamily="34" charset="-122"/>
                <a:ea typeface="微软雅黑" panose="020B0503020204020204" pitchFamily="34" charset="-122"/>
              </a:defRPr>
            </a:lvl1pPr>
          </a:lstStyle>
          <a:p>
            <a:pPr marL="285750" indent="-285750" algn="l">
              <a:buFont typeface="Wingdings" panose="05000000000000000000" pitchFamily="2" charset="2"/>
              <a:buChar char="ü"/>
            </a:pPr>
            <a:r>
              <a:rPr lang="zh-CN" altLang="en-US" dirty="0"/>
              <a:t>灵敏度分析与求解</a:t>
            </a:r>
          </a:p>
        </p:txBody>
      </p:sp>
      <p:grpSp>
        <p:nvGrpSpPr>
          <p:cNvPr id="1172" name="组合 1171">
            <a:extLst>
              <a:ext uri="{FF2B5EF4-FFF2-40B4-BE49-F238E27FC236}">
                <a16:creationId xmlns:a16="http://schemas.microsoft.com/office/drawing/2014/main" id="{9D182707-05C8-2FFB-89A7-28DAF4499B2B}"/>
              </a:ext>
            </a:extLst>
          </p:cNvPr>
          <p:cNvGrpSpPr/>
          <p:nvPr/>
        </p:nvGrpSpPr>
        <p:grpSpPr>
          <a:xfrm>
            <a:off x="6402491" y="1577959"/>
            <a:ext cx="5550858" cy="1571662"/>
            <a:chOff x="6401048" y="1631952"/>
            <a:chExt cx="5550858" cy="1571662"/>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969B56E-B774-B2AE-55E2-EE9716DC2B20}"/>
                    </a:ext>
                  </a:extLst>
                </p:cNvPr>
                <p:cNvSpPr txBox="1"/>
                <p:nvPr/>
              </p:nvSpPr>
              <p:spPr>
                <a:xfrm>
                  <a:off x="7381644" y="1631952"/>
                  <a:ext cx="3381796" cy="6599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𝐼</m:t>
                        </m:r>
                        <m:d>
                          <m:dPr>
                            <m:ctrlPr>
                              <a:rPr lang="zh-CN" altLang="en-US" i="1">
                                <a:latin typeface="Cambria Math" panose="02040503050406030204" pitchFamily="18" charset="0"/>
                              </a:rPr>
                            </m:ctrlPr>
                          </m:dPr>
                          <m:e>
                            <m:r>
                              <a:rPr lang="zh-CN" altLang="en-US" b="1" i="1">
                                <a:latin typeface="Cambria Math" panose="02040503050406030204" pitchFamily="18" charset="0"/>
                              </a:rPr>
                              <m:t>𝒖</m:t>
                            </m:r>
                            <m:r>
                              <a:rPr lang="zh-CN" altLang="en-US" b="0" i="0">
                                <a:latin typeface="Cambria Math" panose="02040503050406030204" pitchFamily="18" charset="0"/>
                              </a:rPr>
                              <m:t>, </m:t>
                            </m:r>
                            <m:r>
                              <a:rPr lang="zh-CN" altLang="en-US" b="1" i="1">
                                <a:latin typeface="Cambria Math" panose="02040503050406030204" pitchFamily="18" charset="0"/>
                              </a:rPr>
                              <m:t>𝒖</m:t>
                            </m:r>
                          </m:e>
                        </m:d>
                        <m:r>
                          <a:rPr lang="zh-CN" altLang="en-US" b="0" i="0">
                            <a:latin typeface="Cambria Math" panose="02040503050406030204" pitchFamily="18" charset="0"/>
                          </a:rPr>
                          <m:t>=</m:t>
                        </m:r>
                        <m:nary>
                          <m:naryPr>
                            <m:limLoc m:val="subSup"/>
                            <m:supHide m:val="on"/>
                            <m:ctrlPr>
                              <a:rPr lang="zh-CN" altLang="en-US" b="0" i="1">
                                <a:latin typeface="Cambria Math" panose="02040503050406030204" pitchFamily="18" charset="0"/>
                              </a:rPr>
                            </m:ctrlPr>
                          </m:naryPr>
                          <m:sub>
                            <m:r>
                              <a:rPr lang="zh-CN" altLang="en-US" b="0" i="0">
                                <a:latin typeface="Cambria Math" panose="02040503050406030204" pitchFamily="18" charset="0"/>
                              </a:rPr>
                              <m:t>ℬ</m:t>
                            </m:r>
                          </m:sub>
                          <m:sup/>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𝜌</m:t>
                                </m:r>
                              </m:e>
                              <m:sub>
                                <m:r>
                                  <a:rPr lang="zh-CN" altLang="en-US" b="0" i="0">
                                    <a:latin typeface="Cambria Math" panose="02040503050406030204" pitchFamily="18" charset="0"/>
                                  </a:rPr>
                                  <m:t>ℬ</m:t>
                                </m:r>
                              </m:sub>
                              <m:sup>
                                <m:r>
                                  <m:rPr>
                                    <m:sty m:val="p"/>
                                  </m:rPr>
                                  <a:rPr lang="zh-CN" altLang="en-US" b="0" i="0">
                                    <a:latin typeface="Cambria Math" panose="02040503050406030204" pitchFamily="18" charset="0"/>
                                  </a:rPr>
                                  <m:t>s</m:t>
                                </m:r>
                              </m:sup>
                            </m:sSubSup>
                            <m:d>
                              <m:dPr>
                                <m:ctrlPr>
                                  <a:rPr lang="zh-CN" altLang="en-US" b="0" i="1">
                                    <a:latin typeface="Cambria Math" panose="02040503050406030204" pitchFamily="18" charset="0"/>
                                  </a:rPr>
                                </m:ctrlPr>
                              </m:dPr>
                              <m:e>
                                <m:r>
                                  <a:rPr lang="zh-CN" altLang="en-US" b="1" i="1">
                                    <a:latin typeface="Cambria Math" panose="02040503050406030204" pitchFamily="18" charset="0"/>
                                  </a:rPr>
                                  <m:t>𝒙</m:t>
                                </m:r>
                                <m:r>
                                  <a:rPr lang="zh-CN" altLang="en-US" b="0" i="0">
                                    <a:latin typeface="Cambria Math" panose="02040503050406030204" pitchFamily="18" charset="0"/>
                                  </a:rPr>
                                  <m:t>;</m:t>
                                </m:r>
                                <m:r>
                                  <a:rPr lang="zh-CN" altLang="en-US" b="1" i="1">
                                    <a:latin typeface="Cambria Math" panose="02040503050406030204" pitchFamily="18" charset="0"/>
                                  </a:rPr>
                                  <m:t>𝑫</m:t>
                                </m:r>
                              </m:e>
                            </m:d>
                            <m:r>
                              <a:rPr lang="zh-CN" altLang="en-US" b="0" i="1">
                                <a:latin typeface="Cambria Math" panose="02040503050406030204" pitchFamily="18" charset="0"/>
                              </a:rPr>
                              <m:t>𝑊</m:t>
                            </m:r>
                            <m:d>
                              <m:dPr>
                                <m:ctrlPr>
                                  <a:rPr lang="zh-CN" altLang="en-US" b="0" i="1">
                                    <a:latin typeface="Cambria Math" panose="02040503050406030204" pitchFamily="18" charset="0"/>
                                  </a:rPr>
                                </m:ctrlPr>
                              </m:dPr>
                              <m:e>
                                <m:r>
                                  <a:rPr lang="zh-CN" altLang="en-US" b="1" i="1">
                                    <a:latin typeface="Cambria Math" panose="02040503050406030204" pitchFamily="18" charset="0"/>
                                  </a:rPr>
                                  <m:t>𝒖</m:t>
                                </m:r>
                                <m:r>
                                  <a:rPr lang="zh-CN" altLang="en-US" b="0" i="0">
                                    <a:latin typeface="Cambria Math" panose="02040503050406030204" pitchFamily="18" charset="0"/>
                                  </a:rPr>
                                  <m:t>, </m:t>
                                </m:r>
                                <m:r>
                                  <a:rPr lang="zh-CN" altLang="en-US" b="1" i="1">
                                    <a:latin typeface="Cambria Math" panose="02040503050406030204" pitchFamily="18" charset="0"/>
                                  </a:rPr>
                                  <m:t>𝒖</m:t>
                                </m:r>
                              </m:e>
                            </m:d>
                            <m:r>
                              <m:rPr>
                                <m:sty m:val="p"/>
                              </m:rPr>
                              <a:rPr lang="zh-CN" altLang="en-US" b="0" i="0">
                                <a:latin typeface="Cambria Math" panose="02040503050406030204" pitchFamily="18" charset="0"/>
                              </a:rPr>
                              <m:t>d</m:t>
                            </m:r>
                            <m:r>
                              <a:rPr lang="zh-CN" altLang="en-US" b="0" i="1">
                                <a:latin typeface="Cambria Math" panose="02040503050406030204" pitchFamily="18" charset="0"/>
                              </a:rPr>
                              <m:t>𝑉</m:t>
                            </m:r>
                          </m:e>
                        </m:nary>
                      </m:oMath>
                    </m:oMathPara>
                  </a14:m>
                  <a:endParaRPr lang="zh-CN" altLang="en-US" dirty="0"/>
                </a:p>
              </p:txBody>
            </p:sp>
          </mc:Choice>
          <mc:Fallback xmlns="">
            <p:sp>
              <p:nvSpPr>
                <p:cNvPr id="18" name="文本框 17">
                  <a:extLst>
                    <a:ext uri="{FF2B5EF4-FFF2-40B4-BE49-F238E27FC236}">
                      <a16:creationId xmlns:a16="http://schemas.microsoft.com/office/drawing/2014/main" id="{B969B56E-B774-B2AE-55E2-EE9716DC2B20}"/>
                    </a:ext>
                  </a:extLst>
                </p:cNvPr>
                <p:cNvSpPr txBox="1">
                  <a:spLocks noRot="1" noChangeAspect="1" noMove="1" noResize="1" noEditPoints="1" noAdjustHandles="1" noChangeArrowheads="1" noChangeShapeType="1" noTextEdit="1"/>
                </p:cNvSpPr>
                <p:nvPr/>
              </p:nvSpPr>
              <p:spPr>
                <a:xfrm>
                  <a:off x="7381644" y="1631952"/>
                  <a:ext cx="3381796" cy="65998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5" name="文本框 1154">
                  <a:extLst>
                    <a:ext uri="{FF2B5EF4-FFF2-40B4-BE49-F238E27FC236}">
                      <a16:creationId xmlns:a16="http://schemas.microsoft.com/office/drawing/2014/main" id="{DE33C3DE-54E7-33BB-7C26-B288074AC655}"/>
                    </a:ext>
                  </a:extLst>
                </p:cNvPr>
                <p:cNvSpPr txBox="1"/>
                <p:nvPr/>
              </p:nvSpPr>
              <p:spPr>
                <a:xfrm>
                  <a:off x="6401048" y="2259114"/>
                  <a:ext cx="5550858" cy="6599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𝛿</m:t>
                        </m:r>
                        <m:r>
                          <a:rPr lang="zh-CN" altLang="en-US" i="1" smtClean="0">
                            <a:latin typeface="Cambria Math" panose="02040503050406030204" pitchFamily="18" charset="0"/>
                          </a:rPr>
                          <m:t>𝐼</m:t>
                        </m:r>
                        <m:d>
                          <m:dPr>
                            <m:ctrlPr>
                              <a:rPr lang="zh-CN" altLang="en-US" i="1">
                                <a:latin typeface="Cambria Math" panose="02040503050406030204" pitchFamily="18" charset="0"/>
                              </a:rPr>
                            </m:ctrlPr>
                          </m:dPr>
                          <m:e>
                            <m:r>
                              <a:rPr lang="zh-CN" altLang="en-US" b="1" i="1">
                                <a:latin typeface="Cambria Math" panose="02040503050406030204" pitchFamily="18" charset="0"/>
                              </a:rPr>
                              <m:t>𝒖</m:t>
                            </m:r>
                            <m:r>
                              <a:rPr lang="zh-CN" altLang="en-US" b="0" i="0">
                                <a:latin typeface="Cambria Math" panose="02040503050406030204" pitchFamily="18" charset="0"/>
                              </a:rPr>
                              <m:t>, </m:t>
                            </m:r>
                            <m:r>
                              <a:rPr lang="zh-CN" altLang="en-US" b="1" i="1">
                                <a:latin typeface="Cambria Math" panose="02040503050406030204" pitchFamily="18" charset="0"/>
                              </a:rPr>
                              <m:t>𝒖</m:t>
                            </m:r>
                          </m:e>
                        </m:d>
                        <m:r>
                          <a:rPr lang="zh-CN" altLang="en-US" b="0" i="0">
                            <a:latin typeface="Cambria Math" panose="02040503050406030204" pitchFamily="18" charset="0"/>
                          </a:rPr>
                          <m:t>=</m:t>
                        </m:r>
                        <m:nary>
                          <m:naryPr>
                            <m:limLoc m:val="subSup"/>
                            <m:supHide m:val="on"/>
                            <m:ctrlPr>
                              <a:rPr lang="zh-CN" altLang="en-US" b="0" i="1">
                                <a:latin typeface="Cambria Math" panose="02040503050406030204" pitchFamily="18" charset="0"/>
                              </a:rPr>
                            </m:ctrlPr>
                          </m:naryPr>
                          <m:sub>
                            <m:r>
                              <a:rPr lang="zh-CN" altLang="en-US" b="0" i="0">
                                <a:latin typeface="Cambria Math" panose="02040503050406030204" pitchFamily="18" charset="0"/>
                              </a:rPr>
                              <m:t>ℬ</m:t>
                            </m:r>
                          </m:sub>
                          <m:sup/>
                          <m:e>
                            <m:r>
                              <a:rPr lang="zh-CN" altLang="en-US" b="0" i="1">
                                <a:latin typeface="Cambria Math" panose="02040503050406030204" pitchFamily="18" charset="0"/>
                              </a:rPr>
                              <m:t>𝛿</m:t>
                            </m:r>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𝜌</m:t>
                                </m:r>
                              </m:e>
                              <m:sub>
                                <m:r>
                                  <a:rPr lang="zh-CN" altLang="en-US" b="0" i="0">
                                    <a:latin typeface="Cambria Math" panose="02040503050406030204" pitchFamily="18" charset="0"/>
                                  </a:rPr>
                                  <m:t>ℬ</m:t>
                                </m:r>
                              </m:sub>
                              <m:sup>
                                <m:r>
                                  <m:rPr>
                                    <m:sty m:val="p"/>
                                  </m:rPr>
                                  <a:rPr lang="zh-CN" altLang="en-US" b="0" i="0">
                                    <a:latin typeface="Cambria Math" panose="02040503050406030204" pitchFamily="18" charset="0"/>
                                  </a:rPr>
                                  <m:t>s</m:t>
                                </m:r>
                              </m:sup>
                            </m:sSubSup>
                            <m:d>
                              <m:dPr>
                                <m:ctrlPr>
                                  <a:rPr lang="zh-CN" altLang="en-US" b="0" i="1">
                                    <a:latin typeface="Cambria Math" panose="02040503050406030204" pitchFamily="18" charset="0"/>
                                  </a:rPr>
                                </m:ctrlPr>
                              </m:dPr>
                              <m:e>
                                <m:r>
                                  <a:rPr lang="zh-CN" altLang="en-US" b="1" i="1">
                                    <a:latin typeface="Cambria Math" panose="02040503050406030204" pitchFamily="18" charset="0"/>
                                  </a:rPr>
                                  <m:t>𝒙</m:t>
                                </m:r>
                                <m:r>
                                  <a:rPr lang="zh-CN" altLang="en-US" b="0" i="0">
                                    <a:latin typeface="Cambria Math" panose="02040503050406030204" pitchFamily="18" charset="0"/>
                                  </a:rPr>
                                  <m:t>;</m:t>
                                </m:r>
                                <m:r>
                                  <a:rPr lang="zh-CN" altLang="en-US" b="0" i="1">
                                    <a:latin typeface="Cambria Math" panose="02040503050406030204" pitchFamily="18" charset="0"/>
                                  </a:rPr>
                                  <m:t>𝑑</m:t>
                                </m:r>
                              </m:e>
                            </m:d>
                            <m:r>
                              <a:rPr lang="zh-CN" altLang="en-US" b="0" i="1">
                                <a:latin typeface="Cambria Math" panose="02040503050406030204" pitchFamily="18" charset="0"/>
                              </a:rPr>
                              <m:t>𝑊</m:t>
                            </m:r>
                            <m:d>
                              <m:dPr>
                                <m:ctrlPr>
                                  <a:rPr lang="zh-CN" altLang="en-US" b="0" i="1">
                                    <a:latin typeface="Cambria Math" panose="02040503050406030204" pitchFamily="18" charset="0"/>
                                  </a:rPr>
                                </m:ctrlPr>
                              </m:dPr>
                              <m:e>
                                <m:r>
                                  <a:rPr lang="zh-CN" altLang="en-US" b="1" i="1">
                                    <a:latin typeface="Cambria Math" panose="02040503050406030204" pitchFamily="18" charset="0"/>
                                  </a:rPr>
                                  <m:t>𝒖</m:t>
                                </m:r>
                                <m:r>
                                  <a:rPr lang="zh-CN" altLang="en-US" b="0" i="0">
                                    <a:latin typeface="Cambria Math" panose="02040503050406030204" pitchFamily="18" charset="0"/>
                                  </a:rPr>
                                  <m:t>,</m:t>
                                </m:r>
                                <m:r>
                                  <a:rPr lang="zh-CN" altLang="en-US" b="1" i="1">
                                    <a:latin typeface="Cambria Math" panose="02040503050406030204" pitchFamily="18" charset="0"/>
                                  </a:rPr>
                                  <m:t>𝒖</m:t>
                                </m:r>
                              </m:e>
                            </m:d>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𝜌</m:t>
                                </m:r>
                              </m:e>
                              <m:sub>
                                <m:r>
                                  <a:rPr lang="zh-CN" altLang="en-US" b="0" i="0">
                                    <a:latin typeface="Cambria Math" panose="02040503050406030204" pitchFamily="18" charset="0"/>
                                  </a:rPr>
                                  <m:t>ℬ</m:t>
                                </m:r>
                              </m:sub>
                              <m:sup>
                                <m:r>
                                  <m:rPr>
                                    <m:sty m:val="p"/>
                                  </m:rPr>
                                  <a:rPr lang="zh-CN" altLang="en-US" b="0" i="0">
                                    <a:latin typeface="Cambria Math" panose="02040503050406030204" pitchFamily="18" charset="0"/>
                                  </a:rPr>
                                  <m:t>s</m:t>
                                </m:r>
                              </m:sup>
                            </m:sSubSup>
                            <m:d>
                              <m:dPr>
                                <m:ctrlPr>
                                  <a:rPr lang="zh-CN" altLang="en-US" b="0" i="1">
                                    <a:latin typeface="Cambria Math" panose="02040503050406030204" pitchFamily="18" charset="0"/>
                                  </a:rPr>
                                </m:ctrlPr>
                              </m:dPr>
                              <m:e>
                                <m:r>
                                  <a:rPr lang="zh-CN" altLang="en-US" b="1" i="1">
                                    <a:latin typeface="Cambria Math" panose="02040503050406030204" pitchFamily="18" charset="0"/>
                                  </a:rPr>
                                  <m:t>𝒙</m:t>
                                </m:r>
                                <m:r>
                                  <a:rPr lang="zh-CN" altLang="en-US" b="0" i="0">
                                    <a:latin typeface="Cambria Math" panose="02040503050406030204" pitchFamily="18" charset="0"/>
                                  </a:rPr>
                                  <m:t>;</m:t>
                                </m:r>
                                <m:r>
                                  <a:rPr lang="zh-CN" altLang="en-US" b="0" i="1">
                                    <a:latin typeface="Cambria Math" panose="02040503050406030204" pitchFamily="18" charset="0"/>
                                  </a:rPr>
                                  <m:t>𝑑</m:t>
                                </m:r>
                              </m:e>
                            </m:d>
                            <m:r>
                              <a:rPr lang="zh-CN" altLang="en-US" b="0" i="1">
                                <a:latin typeface="Cambria Math" panose="02040503050406030204" pitchFamily="18" charset="0"/>
                              </a:rPr>
                              <m:t>𝛿</m:t>
                            </m:r>
                            <m:r>
                              <a:rPr lang="zh-CN" altLang="en-US" b="0" i="1">
                                <a:latin typeface="Cambria Math" panose="02040503050406030204" pitchFamily="18" charset="0"/>
                              </a:rPr>
                              <m:t>𝑊</m:t>
                            </m:r>
                            <m:d>
                              <m:dPr>
                                <m:ctrlPr>
                                  <a:rPr lang="zh-CN" altLang="en-US" b="0" i="1">
                                    <a:latin typeface="Cambria Math" panose="02040503050406030204" pitchFamily="18" charset="0"/>
                                  </a:rPr>
                                </m:ctrlPr>
                              </m:dPr>
                              <m:e>
                                <m:r>
                                  <a:rPr lang="zh-CN" altLang="en-US" b="1" i="1">
                                    <a:latin typeface="Cambria Math" panose="02040503050406030204" pitchFamily="18" charset="0"/>
                                  </a:rPr>
                                  <m:t>𝒖</m:t>
                                </m:r>
                                <m:r>
                                  <a:rPr lang="zh-CN" altLang="en-US" b="0" i="0">
                                    <a:latin typeface="Cambria Math" panose="02040503050406030204" pitchFamily="18" charset="0"/>
                                  </a:rPr>
                                  <m:t>, </m:t>
                                </m:r>
                                <m:r>
                                  <a:rPr lang="zh-CN" altLang="en-US" b="1" i="1">
                                    <a:latin typeface="Cambria Math" panose="02040503050406030204" pitchFamily="18" charset="0"/>
                                  </a:rPr>
                                  <m:t>𝒖</m:t>
                                </m:r>
                              </m:e>
                            </m:d>
                            <m:r>
                              <m:rPr>
                                <m:sty m:val="p"/>
                              </m:rPr>
                              <a:rPr lang="zh-CN" altLang="en-US" b="0" i="0">
                                <a:latin typeface="Cambria Math" panose="02040503050406030204" pitchFamily="18" charset="0"/>
                              </a:rPr>
                              <m:t>d</m:t>
                            </m:r>
                            <m:r>
                              <a:rPr lang="zh-CN" altLang="en-US" b="0" i="1">
                                <a:latin typeface="Cambria Math" panose="02040503050406030204" pitchFamily="18" charset="0"/>
                              </a:rPr>
                              <m:t>𝐴</m:t>
                            </m:r>
                          </m:e>
                        </m:nary>
                      </m:oMath>
                    </m:oMathPara>
                  </a14:m>
                  <a:endParaRPr lang="zh-CN" altLang="en-US" dirty="0"/>
                </a:p>
              </p:txBody>
            </p:sp>
          </mc:Choice>
          <mc:Fallback xmlns="">
            <p:sp>
              <p:nvSpPr>
                <p:cNvPr id="1155" name="文本框 1154">
                  <a:extLst>
                    <a:ext uri="{FF2B5EF4-FFF2-40B4-BE49-F238E27FC236}">
                      <a16:creationId xmlns:a16="http://schemas.microsoft.com/office/drawing/2014/main" id="{DE33C3DE-54E7-33BB-7C26-B288074AC655}"/>
                    </a:ext>
                  </a:extLst>
                </p:cNvPr>
                <p:cNvSpPr txBox="1">
                  <a:spLocks noRot="1" noChangeAspect="1" noMove="1" noResize="1" noEditPoints="1" noAdjustHandles="1" noChangeArrowheads="1" noChangeShapeType="1" noTextEdit="1"/>
                </p:cNvSpPr>
                <p:nvPr/>
              </p:nvSpPr>
              <p:spPr>
                <a:xfrm>
                  <a:off x="6401048" y="2259114"/>
                  <a:ext cx="5550858" cy="659989"/>
                </a:xfrm>
                <a:prstGeom prst="rect">
                  <a:avLst/>
                </a:prstGeom>
                <a:blipFill>
                  <a:blip r:embed="rId11"/>
                  <a:stretch>
                    <a:fillRect/>
                  </a:stretch>
                </a:blipFill>
              </p:spPr>
              <p:txBody>
                <a:bodyPr/>
                <a:lstStyle/>
                <a:p>
                  <a:r>
                    <a:rPr lang="zh-CN" altLang="en-US">
                      <a:noFill/>
                    </a:rPr>
                    <a:t> </a:t>
                  </a:r>
                </a:p>
              </p:txBody>
            </p:sp>
          </mc:Fallback>
        </mc:AlternateContent>
        <p:sp>
          <p:nvSpPr>
            <p:cNvPr id="1169" name="TextBox 19">
              <a:extLst>
                <a:ext uri="{FF2B5EF4-FFF2-40B4-BE49-F238E27FC236}">
                  <a16:creationId xmlns:a16="http://schemas.microsoft.com/office/drawing/2014/main" id="{38CAA55E-A3B6-7F3B-3E3C-C56F1FA1A32F}"/>
                </a:ext>
              </a:extLst>
            </p:cNvPr>
            <p:cNvSpPr txBox="1">
              <a:spLocks noChangeArrowheads="1"/>
            </p:cNvSpPr>
            <p:nvPr/>
          </p:nvSpPr>
          <p:spPr bwMode="auto">
            <a:xfrm>
              <a:off x="7696596" y="2895837"/>
              <a:ext cx="2751892" cy="30777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400" b="1" dirty="0">
                  <a:solidFill>
                    <a:srgbClr val="C00000"/>
                  </a:solidFill>
                  <a:latin typeface="微软雅黑" panose="020B0503020204020204" pitchFamily="34" charset="-122"/>
                  <a:ea typeface="微软雅黑" panose="020B0503020204020204" pitchFamily="34" charset="-122"/>
                  <a:cs typeface="Arial" pitchFamily="34" charset="0"/>
                </a:rPr>
                <a:t>一般形式的响应函数及其变分</a:t>
              </a:r>
            </a:p>
          </p:txBody>
        </p:sp>
      </p:grpSp>
      <p:grpSp>
        <p:nvGrpSpPr>
          <p:cNvPr id="1171" name="组合 1170">
            <a:extLst>
              <a:ext uri="{FF2B5EF4-FFF2-40B4-BE49-F238E27FC236}">
                <a16:creationId xmlns:a16="http://schemas.microsoft.com/office/drawing/2014/main" id="{E0D03EBE-46FE-90D7-A81A-B73ABF6E7B55}"/>
              </a:ext>
            </a:extLst>
          </p:cNvPr>
          <p:cNvGrpSpPr/>
          <p:nvPr/>
        </p:nvGrpSpPr>
        <p:grpSpPr>
          <a:xfrm>
            <a:off x="7236468" y="3433035"/>
            <a:ext cx="3882904" cy="938602"/>
            <a:chOff x="7235025" y="3466906"/>
            <a:chExt cx="3882904" cy="938602"/>
          </a:xfrm>
        </p:grpSpPr>
        <mc:AlternateContent xmlns:mc="http://schemas.openxmlformats.org/markup-compatibility/2006" xmlns:a14="http://schemas.microsoft.com/office/drawing/2010/main">
          <mc:Choice Requires="a14">
            <p:sp>
              <p:nvSpPr>
                <p:cNvPr id="1161" name="文本框 1160">
                  <a:extLst>
                    <a:ext uri="{FF2B5EF4-FFF2-40B4-BE49-F238E27FC236}">
                      <a16:creationId xmlns:a16="http://schemas.microsoft.com/office/drawing/2014/main" id="{67142E40-43CE-1F75-9DFF-6F45375E497D}"/>
                    </a:ext>
                  </a:extLst>
                </p:cNvPr>
                <p:cNvSpPr txBox="1"/>
                <p:nvPr/>
              </p:nvSpPr>
              <p:spPr>
                <a:xfrm>
                  <a:off x="7235025" y="3466906"/>
                  <a:ext cx="3882904" cy="6973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𝑑</m:t>
                            </m:r>
                          </m:den>
                        </m:f>
                        <m:r>
                          <a:rPr lang="zh-CN" altLang="en-US" i="0">
                            <a:latin typeface="Cambria Math" panose="02040503050406030204" pitchFamily="18" charset="0"/>
                          </a:rPr>
                          <m:t>=−</m:t>
                        </m:r>
                        <m:nary>
                          <m:naryPr>
                            <m:limLoc m:val="subSup"/>
                            <m:supHide m:val="on"/>
                            <m:ctrlPr>
                              <a:rPr lang="zh-CN" altLang="en-US" i="1">
                                <a:latin typeface="Cambria Math" panose="02040503050406030204" pitchFamily="18" charset="0"/>
                              </a:rPr>
                            </m:ctrlPr>
                          </m:naryPr>
                          <m:sub>
                            <m:r>
                              <a:rPr lang="zh-CN" altLang="en-US" i="0">
                                <a:latin typeface="Cambria Math" panose="02040503050406030204" pitchFamily="18" charset="0"/>
                              </a:rPr>
                              <m:t>ℬ</m:t>
                            </m:r>
                          </m:sub>
                          <m:sup/>
                          <m:e>
                            <m:f>
                              <m:fPr>
                                <m:ctrlPr>
                                  <a:rPr lang="zh-CN" altLang="en-US" i="1">
                                    <a:latin typeface="Cambria Math" panose="02040503050406030204" pitchFamily="18" charset="0"/>
                                  </a:rPr>
                                </m:ctrlPr>
                              </m:fPr>
                              <m:num>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𝜌</m:t>
                                    </m:r>
                                  </m:e>
                                  <m:sub>
                                    <m:r>
                                      <a:rPr lang="zh-CN" altLang="en-US" i="0">
                                        <a:latin typeface="Cambria Math" panose="02040503050406030204" pitchFamily="18" charset="0"/>
                                      </a:rPr>
                                      <m:t>ℬ</m:t>
                                    </m:r>
                                  </m:sub>
                                  <m:sup>
                                    <m:r>
                                      <m:rPr>
                                        <m:sty m:val="p"/>
                                      </m:rPr>
                                      <a:rPr lang="zh-CN" altLang="en-US" i="0">
                                        <a:latin typeface="Cambria Math" panose="02040503050406030204" pitchFamily="18" charset="0"/>
                                      </a:rPr>
                                      <m:t>s</m:t>
                                    </m:r>
                                  </m:sup>
                                </m:sSubSup>
                                <m:d>
                                  <m:dPr>
                                    <m:ctrlPr>
                                      <a:rPr lang="zh-CN" altLang="en-US" i="1">
                                        <a:latin typeface="Cambria Math" panose="02040503050406030204" pitchFamily="18" charset="0"/>
                                      </a:rPr>
                                    </m:ctrlPr>
                                  </m:dPr>
                                  <m:e>
                                    <m:r>
                                      <a:rPr lang="zh-CN" altLang="en-US" b="1" i="1">
                                        <a:latin typeface="Cambria Math" panose="02040503050406030204" pitchFamily="18" charset="0"/>
                                      </a:rPr>
                                      <m:t>𝒙</m:t>
                                    </m:r>
                                    <m:r>
                                      <a:rPr lang="zh-CN" altLang="en-US" b="0" i="0">
                                        <a:latin typeface="Cambria Math" panose="02040503050406030204" pitchFamily="18" charset="0"/>
                                      </a:rPr>
                                      <m:t>;</m:t>
                                    </m:r>
                                    <m:r>
                                      <a:rPr lang="zh-CN" altLang="en-US" b="0" i="1">
                                        <a:latin typeface="Cambria Math" panose="02040503050406030204" pitchFamily="18" charset="0"/>
                                      </a:rPr>
                                      <m:t>𝑑</m:t>
                                    </m:r>
                                  </m:e>
                                </m:d>
                              </m:num>
                              <m:den>
                                <m:r>
                                  <a:rPr lang="zh-CN" altLang="en-US" b="0" i="0">
                                    <a:latin typeface="Cambria Math" panose="02040503050406030204" pitchFamily="18" charset="0"/>
                                  </a:rPr>
                                  <m:t>𝜕</m:t>
                                </m:r>
                                <m:r>
                                  <a:rPr lang="zh-CN" altLang="en-US" b="0" i="1">
                                    <a:latin typeface="Cambria Math" panose="02040503050406030204" pitchFamily="18" charset="0"/>
                                  </a:rPr>
                                  <m:t>𝑑</m:t>
                                </m:r>
                              </m:den>
                            </m:f>
                            <m:r>
                              <a:rPr lang="zh-CN" altLang="en-US" b="0" i="0">
                                <a:latin typeface="Cambria Math" panose="02040503050406030204" pitchFamily="18" charset="0"/>
                              </a:rPr>
                              <m:t>𝔼</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𝜺</m:t>
                                </m:r>
                              </m:e>
                              <m:sub>
                                <m:r>
                                  <a:rPr lang="zh-CN" altLang="en-US" b="0" i="0">
                                    <a:latin typeface="Cambria Math" panose="02040503050406030204" pitchFamily="18" charset="0"/>
                                  </a:rPr>
                                  <m:t>3</m:t>
                                </m:r>
                                <m:r>
                                  <m:rPr>
                                    <m:sty m:val="p"/>
                                  </m:rPr>
                                  <a:rPr lang="zh-CN" altLang="en-US" b="0" i="0">
                                    <a:latin typeface="Cambria Math" panose="02040503050406030204" pitchFamily="18" charset="0"/>
                                  </a:rPr>
                                  <m:t>d</m:t>
                                </m:r>
                              </m:sub>
                            </m:sSub>
                            <m:d>
                              <m:dPr>
                                <m:ctrlPr>
                                  <a:rPr lang="zh-CN" altLang="en-US" b="0" i="1">
                                    <a:latin typeface="Cambria Math" panose="02040503050406030204" pitchFamily="18" charset="0"/>
                                  </a:rPr>
                                </m:ctrlPr>
                              </m:dPr>
                              <m:e>
                                <m:r>
                                  <a:rPr lang="zh-CN" altLang="en-US" b="1" i="1">
                                    <a:latin typeface="Cambria Math" panose="02040503050406030204" pitchFamily="18" charset="0"/>
                                  </a:rPr>
                                  <m:t>𝒖</m:t>
                                </m:r>
                              </m:e>
                            </m:d>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𝜺</m:t>
                                </m:r>
                              </m:e>
                              <m:sub>
                                <m:r>
                                  <a:rPr lang="zh-CN" altLang="en-US" b="0" i="0">
                                    <a:latin typeface="Cambria Math" panose="02040503050406030204" pitchFamily="18" charset="0"/>
                                  </a:rPr>
                                  <m:t>3</m:t>
                                </m:r>
                                <m:r>
                                  <m:rPr>
                                    <m:sty m:val="p"/>
                                  </m:rPr>
                                  <a:rPr lang="zh-CN" altLang="en-US" b="0" i="0">
                                    <a:latin typeface="Cambria Math" panose="02040503050406030204" pitchFamily="18" charset="0"/>
                                  </a:rPr>
                                  <m:t>d</m:t>
                                </m:r>
                              </m:sub>
                            </m:sSub>
                            <m:d>
                              <m:dPr>
                                <m:ctrlPr>
                                  <a:rPr lang="zh-CN" altLang="en-US" b="0" i="1">
                                    <a:latin typeface="Cambria Math" panose="02040503050406030204" pitchFamily="18" charset="0"/>
                                  </a:rPr>
                                </m:ctrlPr>
                              </m:dPr>
                              <m:e>
                                <m:r>
                                  <a:rPr lang="zh-CN" altLang="en-US" b="1" i="1">
                                    <a:latin typeface="Cambria Math" panose="02040503050406030204" pitchFamily="18" charset="0"/>
                                  </a:rPr>
                                  <m:t>𝒖</m:t>
                                </m:r>
                              </m:e>
                            </m:d>
                          </m:e>
                        </m:nary>
                      </m:oMath>
                    </m:oMathPara>
                  </a14:m>
                  <a:endParaRPr lang="zh-CN" altLang="en-US" dirty="0"/>
                </a:p>
              </p:txBody>
            </p:sp>
          </mc:Choice>
          <mc:Fallback xmlns="">
            <p:sp>
              <p:nvSpPr>
                <p:cNvPr id="1161" name="文本框 1160">
                  <a:extLst>
                    <a:ext uri="{FF2B5EF4-FFF2-40B4-BE49-F238E27FC236}">
                      <a16:creationId xmlns:a16="http://schemas.microsoft.com/office/drawing/2014/main" id="{67142E40-43CE-1F75-9DFF-6F45375E497D}"/>
                    </a:ext>
                  </a:extLst>
                </p:cNvPr>
                <p:cNvSpPr txBox="1">
                  <a:spLocks noRot="1" noChangeAspect="1" noMove="1" noResize="1" noEditPoints="1" noAdjustHandles="1" noChangeArrowheads="1" noChangeShapeType="1" noTextEdit="1"/>
                </p:cNvSpPr>
                <p:nvPr/>
              </p:nvSpPr>
              <p:spPr>
                <a:xfrm>
                  <a:off x="7235025" y="3466906"/>
                  <a:ext cx="3882904" cy="697370"/>
                </a:xfrm>
                <a:prstGeom prst="rect">
                  <a:avLst/>
                </a:prstGeom>
                <a:blipFill>
                  <a:blip r:embed="rId12"/>
                  <a:stretch>
                    <a:fillRect/>
                  </a:stretch>
                </a:blipFill>
              </p:spPr>
              <p:txBody>
                <a:bodyPr/>
                <a:lstStyle/>
                <a:p>
                  <a:r>
                    <a:rPr lang="zh-CN" altLang="en-US">
                      <a:noFill/>
                    </a:rPr>
                    <a:t> </a:t>
                  </a:r>
                </a:p>
              </p:txBody>
            </p:sp>
          </mc:Fallback>
        </mc:AlternateContent>
        <p:sp>
          <p:nvSpPr>
            <p:cNvPr id="1170" name="TextBox 19">
              <a:extLst>
                <a:ext uri="{FF2B5EF4-FFF2-40B4-BE49-F238E27FC236}">
                  <a16:creationId xmlns:a16="http://schemas.microsoft.com/office/drawing/2014/main" id="{25BBEFB6-95F2-AD95-3B99-9E915201FEDA}"/>
                </a:ext>
              </a:extLst>
            </p:cNvPr>
            <p:cNvSpPr txBox="1">
              <a:spLocks noChangeArrowheads="1"/>
            </p:cNvSpPr>
            <p:nvPr/>
          </p:nvSpPr>
          <p:spPr bwMode="auto">
            <a:xfrm>
              <a:off x="7696596" y="4097731"/>
              <a:ext cx="2751892" cy="307777"/>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400" b="1" dirty="0">
                  <a:solidFill>
                    <a:srgbClr val="C00000"/>
                  </a:solidFill>
                  <a:latin typeface="微软雅黑" panose="020B0503020204020204" pitchFamily="34" charset="-122"/>
                  <a:ea typeface="微软雅黑" panose="020B0503020204020204" pitchFamily="34" charset="-122"/>
                  <a:cs typeface="Arial" pitchFamily="34" charset="0"/>
                </a:rPr>
                <a:t>应用于柔度的灵敏度分析中</a:t>
              </a:r>
            </a:p>
          </p:txBody>
        </p:sp>
      </p:grpSp>
      <p:sp>
        <p:nvSpPr>
          <p:cNvPr id="1173" name="任意多边形: 形状 1172">
            <a:extLst>
              <a:ext uri="{FF2B5EF4-FFF2-40B4-BE49-F238E27FC236}">
                <a16:creationId xmlns:a16="http://schemas.microsoft.com/office/drawing/2014/main" id="{24046790-DF1D-0A75-C523-C3F0B77F27E9}"/>
              </a:ext>
            </a:extLst>
          </p:cNvPr>
          <p:cNvSpPr/>
          <p:nvPr/>
        </p:nvSpPr>
        <p:spPr>
          <a:xfrm>
            <a:off x="10814224" y="2697728"/>
            <a:ext cx="411838" cy="917909"/>
          </a:xfrm>
          <a:custGeom>
            <a:avLst/>
            <a:gdLst>
              <a:gd name="connsiteX0" fmla="*/ 0 w 411838"/>
              <a:gd name="connsiteY0" fmla="*/ 0 h 1097280"/>
              <a:gd name="connsiteX1" fmla="*/ 411480 w 411838"/>
              <a:gd name="connsiteY1" fmla="*/ 571500 h 1097280"/>
              <a:gd name="connsiteX2" fmla="*/ 57150 w 411838"/>
              <a:gd name="connsiteY2" fmla="*/ 1097280 h 1097280"/>
            </a:gdLst>
            <a:ahLst/>
            <a:cxnLst>
              <a:cxn ang="0">
                <a:pos x="connsiteX0" y="connsiteY0"/>
              </a:cxn>
              <a:cxn ang="0">
                <a:pos x="connsiteX1" y="connsiteY1"/>
              </a:cxn>
              <a:cxn ang="0">
                <a:pos x="connsiteX2" y="connsiteY2"/>
              </a:cxn>
            </a:cxnLst>
            <a:rect l="l" t="t" r="r" b="b"/>
            <a:pathLst>
              <a:path w="411838" h="1097280">
                <a:moveTo>
                  <a:pt x="0" y="0"/>
                </a:moveTo>
                <a:cubicBezTo>
                  <a:pt x="200977" y="194310"/>
                  <a:pt x="401955" y="388620"/>
                  <a:pt x="411480" y="571500"/>
                </a:cubicBezTo>
                <a:cubicBezTo>
                  <a:pt x="421005" y="754380"/>
                  <a:pt x="239077" y="925830"/>
                  <a:pt x="57150" y="1097280"/>
                </a:cubicBezTo>
              </a:path>
            </a:pathLst>
          </a:custGeom>
          <a:ln w="31750">
            <a:solidFill>
              <a:srgbClr val="20386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181" name="组合 1180">
            <a:extLst>
              <a:ext uri="{FF2B5EF4-FFF2-40B4-BE49-F238E27FC236}">
                <a16:creationId xmlns:a16="http://schemas.microsoft.com/office/drawing/2014/main" id="{8B41A69F-F455-A607-C7CB-96F2EE900F30}"/>
              </a:ext>
            </a:extLst>
          </p:cNvPr>
          <p:cNvGrpSpPr/>
          <p:nvPr/>
        </p:nvGrpSpPr>
        <p:grpSpPr>
          <a:xfrm>
            <a:off x="6230295" y="4503594"/>
            <a:ext cx="5359139" cy="2051781"/>
            <a:chOff x="6230295" y="4503594"/>
            <a:chExt cx="5359139" cy="2051781"/>
          </a:xfrm>
        </p:grpSpPr>
        <mc:AlternateContent xmlns:mc="http://schemas.openxmlformats.org/markup-compatibility/2006" xmlns:a14="http://schemas.microsoft.com/office/drawing/2010/main">
          <mc:Choice Requires="a14">
            <p:sp>
              <p:nvSpPr>
                <p:cNvPr id="1168" name="文本框 1167">
                  <a:extLst>
                    <a:ext uri="{FF2B5EF4-FFF2-40B4-BE49-F238E27FC236}">
                      <a16:creationId xmlns:a16="http://schemas.microsoft.com/office/drawing/2014/main" id="{78E435A2-6E65-1EB7-190A-CFBA5C1A2126}"/>
                    </a:ext>
                  </a:extLst>
                </p:cNvPr>
                <p:cNvSpPr txBox="1"/>
                <p:nvPr/>
              </p:nvSpPr>
              <p:spPr>
                <a:xfrm>
                  <a:off x="6766405" y="5465458"/>
                  <a:ext cx="4823029"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latin typeface="Cambria Math" panose="02040503050406030204" pitchFamily="18" charset="0"/>
                              </a:rPr>
                            </m:ctrlPr>
                          </m:fPr>
                          <m:num>
                            <m:r>
                              <a:rPr lang="zh-CN" altLang="en-US" sz="1600">
                                <a:latin typeface="Cambria Math" panose="02040503050406030204" pitchFamily="18" charset="0"/>
                              </a:rPr>
                              <m:t>𝜕</m:t>
                            </m:r>
                            <m:r>
                              <a:rPr lang="zh-CN" altLang="en-US" sz="1600" i="1">
                                <a:latin typeface="Cambria Math" panose="02040503050406030204" pitchFamily="18" charset="0"/>
                              </a:rPr>
                              <m:t>𝐶</m:t>
                            </m:r>
                          </m:num>
                          <m:den>
                            <m:r>
                              <a:rPr lang="zh-CN" altLang="en-US" sz="1600" i="0">
                                <a:latin typeface="Cambria Math" panose="02040503050406030204" pitchFamily="18" charset="0"/>
                              </a:rPr>
                              <m:t>𝜕</m:t>
                            </m:r>
                            <m:r>
                              <a:rPr lang="zh-CN" altLang="en-US" sz="1600" i="1">
                                <a:latin typeface="Cambria Math" panose="02040503050406030204" pitchFamily="18" charset="0"/>
                              </a:rPr>
                              <m:t>𝑑</m:t>
                            </m:r>
                          </m:den>
                        </m:f>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b="1" i="1">
                                <a:latin typeface="Cambria Math" panose="02040503050406030204" pitchFamily="18" charset="0"/>
                              </a:rPr>
                              <m:t>𝑼</m:t>
                            </m:r>
                          </m:e>
                          <m:sup>
                            <m:r>
                              <a:rPr lang="zh-CN" altLang="en-US" sz="1600" b="0" i="0">
                                <a:latin typeface="Cambria Math" panose="02040503050406030204" pitchFamily="18" charset="0"/>
                              </a:rPr>
                              <m:t>⊤</m:t>
                            </m:r>
                          </m:sup>
                        </m:sSup>
                        <m:f>
                          <m:fPr>
                            <m:ctrlPr>
                              <a:rPr lang="zh-CN" altLang="en-US" sz="1600" b="0" i="1">
                                <a:latin typeface="Cambria Math" panose="02040503050406030204" pitchFamily="18" charset="0"/>
                              </a:rPr>
                            </m:ctrlPr>
                          </m:fPr>
                          <m:num>
                            <m:r>
                              <a:rPr lang="zh-CN" altLang="en-US" sz="1600" b="0" i="0">
                                <a:latin typeface="Cambria Math" panose="02040503050406030204" pitchFamily="18" charset="0"/>
                              </a:rPr>
                              <m:t>𝜕</m:t>
                            </m:r>
                            <m:r>
                              <a:rPr lang="zh-CN" altLang="en-US" sz="1600" b="1" i="0">
                                <a:latin typeface="Cambria Math" panose="02040503050406030204" pitchFamily="18" charset="0"/>
                              </a:rPr>
                              <m:t>𝐊</m:t>
                            </m:r>
                          </m:num>
                          <m:den>
                            <m:r>
                              <a:rPr lang="zh-CN" altLang="en-US" sz="1600" b="0" i="0">
                                <a:latin typeface="Cambria Math" panose="02040503050406030204" pitchFamily="18" charset="0"/>
                              </a:rPr>
                              <m:t>𝜕</m:t>
                            </m:r>
                            <m:r>
                              <a:rPr lang="zh-CN" altLang="en-US" sz="1600" b="0" i="1">
                                <a:latin typeface="Cambria Math" panose="02040503050406030204" pitchFamily="18" charset="0"/>
                              </a:rPr>
                              <m:t>𝑑</m:t>
                            </m:r>
                          </m:den>
                        </m:f>
                        <m:r>
                          <a:rPr lang="zh-CN" altLang="en-US" sz="1600" b="1" i="1">
                            <a:latin typeface="Cambria Math" panose="02040503050406030204" pitchFamily="18" charset="0"/>
                          </a:rPr>
                          <m:t>𝑼</m:t>
                        </m:r>
                        <m:r>
                          <a:rPr lang="zh-CN" altLang="en-US" sz="1600" b="0" i="0">
                            <a:latin typeface="Cambria Math" panose="02040503050406030204" pitchFamily="18" charset="0"/>
                          </a:rPr>
                          <m:t>=−</m:t>
                        </m:r>
                        <m:nary>
                          <m:naryPr>
                            <m:chr m:val="∑"/>
                            <m:limLoc m:val="undOvr"/>
                            <m:ctrlPr>
                              <a:rPr lang="zh-CN" altLang="en-US" sz="1600" b="0" i="1">
                                <a:latin typeface="Cambria Math" panose="02040503050406030204" pitchFamily="18" charset="0"/>
                              </a:rPr>
                            </m:ctrlPr>
                          </m:naryPr>
                          <m:sub>
                            <m:r>
                              <a:rPr lang="zh-CN" altLang="en-US" sz="1600" b="0" i="1">
                                <a:latin typeface="Cambria Math" panose="02040503050406030204" pitchFamily="18" charset="0"/>
                              </a:rPr>
                              <m:t>𝑒</m:t>
                            </m:r>
                          </m:sub>
                          <m:sup>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𝑛</m:t>
                                </m:r>
                              </m:e>
                              <m:sub>
                                <m:r>
                                  <a:rPr lang="zh-CN" altLang="en-US" sz="1600" b="0" i="1">
                                    <a:latin typeface="Cambria Math" panose="02040503050406030204" pitchFamily="18" charset="0"/>
                                  </a:rPr>
                                  <m:t>𝑒</m:t>
                                </m:r>
                              </m:sub>
                            </m:sSub>
                          </m:sup>
                          <m:e>
                            <m:f>
                              <m:fPr>
                                <m:ctrlPr>
                                  <a:rPr lang="zh-CN" altLang="en-US" sz="1600" b="0" i="1">
                                    <a:latin typeface="Cambria Math" panose="02040503050406030204" pitchFamily="18" charset="0"/>
                                  </a:rPr>
                                </m:ctrlPr>
                              </m:fPr>
                              <m:num>
                                <m:r>
                                  <a:rPr lang="zh-CN" altLang="en-US" sz="1600" b="0" i="0">
                                    <a:latin typeface="Cambria Math" panose="02040503050406030204" pitchFamily="18" charset="0"/>
                                  </a:rPr>
                                  <m:t>𝜕</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𝐸</m:t>
                                    </m:r>
                                  </m:e>
                                  <m:sub>
                                    <m:r>
                                      <a:rPr lang="zh-CN" altLang="en-US" sz="1600" b="0" i="1">
                                        <a:latin typeface="Cambria Math" panose="02040503050406030204" pitchFamily="18" charset="0"/>
                                      </a:rPr>
                                      <m:t>𝑒</m:t>
                                    </m:r>
                                  </m:sub>
                                </m:sSub>
                              </m:num>
                              <m:den>
                                <m:r>
                                  <a:rPr lang="zh-CN" altLang="en-US" sz="1600" b="0" i="0">
                                    <a:latin typeface="Cambria Math" panose="02040503050406030204" pitchFamily="18" charset="0"/>
                                  </a:rPr>
                                  <m:t>𝜕</m:t>
                                </m:r>
                                <m:r>
                                  <a:rPr lang="zh-CN" altLang="en-US" sz="1600" b="0" i="1">
                                    <a:latin typeface="Cambria Math" panose="02040503050406030204" pitchFamily="18" charset="0"/>
                                  </a:rPr>
                                  <m:t>𝑑</m:t>
                                </m:r>
                              </m:den>
                            </m:f>
                            <m:f>
                              <m:fPr>
                                <m:ctrlPr>
                                  <a:rPr lang="zh-CN" altLang="en-US" sz="1600" b="0" i="1">
                                    <a:latin typeface="Cambria Math" panose="02040503050406030204" pitchFamily="18" charset="0"/>
                                  </a:rPr>
                                </m:ctrlPr>
                              </m:fPr>
                              <m:num>
                                <m:sSubSup>
                                  <m:sSubSupPr>
                                    <m:ctrlPr>
                                      <a:rPr lang="zh-CN" altLang="en-US" sz="1600" b="0" i="1">
                                        <a:latin typeface="Cambria Math" panose="02040503050406030204" pitchFamily="18" charset="0"/>
                                      </a:rPr>
                                    </m:ctrlPr>
                                  </m:sSubSupPr>
                                  <m:e>
                                    <m:r>
                                      <a:rPr lang="zh-CN" altLang="en-US" sz="1600" b="1" i="1">
                                        <a:latin typeface="Cambria Math" panose="02040503050406030204" pitchFamily="18" charset="0"/>
                                      </a:rPr>
                                      <m:t>𝑼</m:t>
                                    </m:r>
                                  </m:e>
                                  <m:sub>
                                    <m:r>
                                      <a:rPr lang="zh-CN" altLang="en-US" sz="1600" b="0" i="1">
                                        <a:latin typeface="Cambria Math" panose="02040503050406030204" pitchFamily="18" charset="0"/>
                                      </a:rPr>
                                      <m:t>𝑒</m:t>
                                    </m:r>
                                  </m:sub>
                                  <m:sup>
                                    <m:r>
                                      <a:rPr lang="zh-CN" altLang="en-US" sz="1600" b="0" i="0">
                                        <a:latin typeface="Cambria Math" panose="02040503050406030204" pitchFamily="18" charset="0"/>
                                      </a:rPr>
                                      <m:t>⊤</m:t>
                                    </m:r>
                                  </m:sup>
                                </m:sSubSup>
                                <m:sSub>
                                  <m:sSubPr>
                                    <m:ctrlPr>
                                      <a:rPr lang="zh-CN" altLang="en-US" sz="1600" b="0" i="1">
                                        <a:latin typeface="Cambria Math" panose="02040503050406030204" pitchFamily="18" charset="0"/>
                                      </a:rPr>
                                    </m:ctrlPr>
                                  </m:sSubPr>
                                  <m:e>
                                    <m:r>
                                      <a:rPr lang="zh-CN" altLang="en-US" sz="1600" b="1" i="0">
                                        <a:latin typeface="Cambria Math" panose="02040503050406030204" pitchFamily="18" charset="0"/>
                                      </a:rPr>
                                      <m:t>𝐤</m:t>
                                    </m:r>
                                  </m:e>
                                  <m:sub>
                                    <m:r>
                                      <a:rPr lang="zh-CN" altLang="en-US" sz="1600" b="0" i="0">
                                        <a:latin typeface="Cambria Math" panose="02040503050406030204" pitchFamily="18" charset="0"/>
                                      </a:rPr>
                                      <m:t>0</m:t>
                                    </m:r>
                                  </m:sub>
                                </m:sSub>
                                <m:sSubSup>
                                  <m:sSubSupPr>
                                    <m:ctrlPr>
                                      <a:rPr lang="zh-CN" altLang="en-US" sz="1600" b="0" i="1">
                                        <a:latin typeface="Cambria Math" panose="02040503050406030204" pitchFamily="18" charset="0"/>
                                      </a:rPr>
                                    </m:ctrlPr>
                                  </m:sSubSupPr>
                                  <m:e>
                                    <m:r>
                                      <a:rPr lang="zh-CN" altLang="en-US" sz="1600" b="1" i="1">
                                        <a:latin typeface="Cambria Math" panose="02040503050406030204" pitchFamily="18" charset="0"/>
                                      </a:rPr>
                                      <m:t>𝑼</m:t>
                                    </m:r>
                                  </m:e>
                                  <m:sub>
                                    <m:r>
                                      <a:rPr lang="zh-CN" altLang="en-US" sz="1600" b="0" i="1">
                                        <a:latin typeface="Cambria Math" panose="02040503050406030204" pitchFamily="18" charset="0"/>
                                      </a:rPr>
                                      <m:t>𝑒</m:t>
                                    </m:r>
                                  </m:sub>
                                  <m:sup>
                                    <m:r>
                                      <a:rPr lang="zh-CN" altLang="en-US" sz="1600" b="0" i="0">
                                        <a:latin typeface="Cambria Math" panose="02040503050406030204" pitchFamily="18" charset="0"/>
                                      </a:rPr>
                                      <m:t> </m:t>
                                    </m:r>
                                  </m:sup>
                                </m:sSubSup>
                              </m:num>
                              <m:den>
                                <m:sSup>
                                  <m:sSupPr>
                                    <m:ctrlPr>
                                      <a:rPr lang="zh-CN" altLang="en-US" sz="1600" b="0" i="1">
                                        <a:latin typeface="Cambria Math" panose="02040503050406030204" pitchFamily="18" charset="0"/>
                                      </a:rPr>
                                    </m:ctrlPr>
                                  </m:sSupPr>
                                  <m:e>
                                    <m:r>
                                      <a:rPr lang="zh-CN" altLang="en-US" sz="1600" b="0" i="1">
                                        <a:latin typeface="Cambria Math" panose="02040503050406030204" pitchFamily="18" charset="0"/>
                                      </a:rPr>
                                      <m:t>𝐸</m:t>
                                    </m:r>
                                  </m:e>
                                  <m:sup>
                                    <m:r>
                                      <m:rPr>
                                        <m:sty m:val="p"/>
                                      </m:rPr>
                                      <a:rPr lang="zh-CN" altLang="en-US" sz="1600" b="0" i="0">
                                        <a:latin typeface="Cambria Math" panose="02040503050406030204" pitchFamily="18" charset="0"/>
                                      </a:rPr>
                                      <m:t>s</m:t>
                                    </m:r>
                                  </m:sup>
                                </m:sSup>
                              </m:den>
                            </m:f>
                          </m:e>
                        </m:nary>
                        <m:r>
                          <a:rPr lang="zh-CN" altLang="en-US" sz="1600" b="0" i="0">
                            <a:latin typeface="Cambria Math" panose="02040503050406030204" pitchFamily="18" charset="0"/>
                          </a:rPr>
                          <m:t>=−</m:t>
                        </m:r>
                        <m:nary>
                          <m:naryPr>
                            <m:chr m:val="∑"/>
                            <m:limLoc m:val="undOvr"/>
                            <m:ctrlPr>
                              <a:rPr lang="zh-CN" altLang="en-US" sz="1600" b="0" i="1">
                                <a:latin typeface="Cambria Math" panose="02040503050406030204" pitchFamily="18" charset="0"/>
                              </a:rPr>
                            </m:ctrlPr>
                          </m:naryPr>
                          <m:sub>
                            <m:r>
                              <a:rPr lang="zh-CN" altLang="en-US" sz="1600" b="0" i="1">
                                <a:latin typeface="Cambria Math" panose="02040503050406030204" pitchFamily="18" charset="0"/>
                              </a:rPr>
                              <m:t>𝑒</m:t>
                            </m:r>
                          </m:sub>
                          <m:sup>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𝑛</m:t>
                                </m:r>
                              </m:e>
                              <m:sub>
                                <m:r>
                                  <a:rPr lang="zh-CN" altLang="en-US" sz="1600" b="0" i="1">
                                    <a:latin typeface="Cambria Math" panose="02040503050406030204" pitchFamily="18" charset="0"/>
                                  </a:rPr>
                                  <m:t>𝑒</m:t>
                                </m:r>
                              </m:sub>
                            </m:sSub>
                          </m:sup>
                          <m:e>
                            <m:f>
                              <m:fPr>
                                <m:ctrlPr>
                                  <a:rPr lang="zh-CN" altLang="en-US" sz="1600" b="0" i="1">
                                    <a:latin typeface="Cambria Math" panose="02040503050406030204" pitchFamily="18" charset="0"/>
                                  </a:rPr>
                                </m:ctrlPr>
                              </m:fPr>
                              <m:num>
                                <m:r>
                                  <a:rPr lang="zh-CN" altLang="en-US" sz="1600" b="0" i="0">
                                    <a:latin typeface="Cambria Math" panose="02040503050406030204" pitchFamily="18" charset="0"/>
                                  </a:rPr>
                                  <m:t>𝜕</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𝐸</m:t>
                                    </m:r>
                                  </m:e>
                                  <m:sub>
                                    <m:r>
                                      <a:rPr lang="zh-CN" altLang="en-US" sz="1600" b="0" i="1">
                                        <a:latin typeface="Cambria Math" panose="02040503050406030204" pitchFamily="18" charset="0"/>
                                      </a:rPr>
                                      <m:t>𝑒</m:t>
                                    </m:r>
                                  </m:sub>
                                </m:sSub>
                              </m:num>
                              <m:den>
                                <m:r>
                                  <a:rPr lang="zh-CN" altLang="en-US" sz="1600" b="0" i="0">
                                    <a:latin typeface="Cambria Math" panose="02040503050406030204" pitchFamily="18" charset="0"/>
                                  </a:rPr>
                                  <m:t>𝜕</m:t>
                                </m:r>
                                <m:r>
                                  <a:rPr lang="zh-CN" altLang="en-US" sz="1600" b="0" i="1">
                                    <a:latin typeface="Cambria Math" panose="02040503050406030204" pitchFamily="18" charset="0"/>
                                  </a:rPr>
                                  <m:t>𝑑</m:t>
                                </m:r>
                              </m:den>
                            </m:f>
                          </m:e>
                        </m:nary>
                        <m:f>
                          <m:fPr>
                            <m:ctrlPr>
                              <a:rPr lang="zh-CN" altLang="en-US" sz="1600" b="0" i="1">
                                <a:latin typeface="Cambria Math" panose="02040503050406030204" pitchFamily="18" charset="0"/>
                              </a:rPr>
                            </m:ctrlPr>
                          </m:fPr>
                          <m:num>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𝐶</m:t>
                                </m:r>
                              </m:e>
                              <m:sub>
                                <m:r>
                                  <a:rPr lang="zh-CN" altLang="en-US" sz="1600" b="0" i="1">
                                    <a:latin typeface="Cambria Math" panose="02040503050406030204" pitchFamily="18" charset="0"/>
                                  </a:rPr>
                                  <m:t>𝑒</m:t>
                                </m:r>
                              </m:sub>
                            </m:sSub>
                          </m:num>
                          <m:den>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𝐸</m:t>
                                </m:r>
                              </m:e>
                              <m:sub>
                                <m:r>
                                  <a:rPr lang="zh-CN" altLang="en-US" sz="1600" b="0" i="1">
                                    <a:latin typeface="Cambria Math" panose="02040503050406030204" pitchFamily="18" charset="0"/>
                                  </a:rPr>
                                  <m:t>𝑒</m:t>
                                </m:r>
                              </m:sub>
                            </m:sSub>
                          </m:den>
                        </m:f>
                      </m:oMath>
                    </m:oMathPara>
                  </a14:m>
                  <a:endParaRPr lang="zh-CN" altLang="en-US" sz="1600" dirty="0"/>
                </a:p>
              </p:txBody>
            </p:sp>
          </mc:Choice>
          <mc:Fallback xmlns="">
            <p:sp>
              <p:nvSpPr>
                <p:cNvPr id="1168" name="文本框 1167">
                  <a:extLst>
                    <a:ext uri="{FF2B5EF4-FFF2-40B4-BE49-F238E27FC236}">
                      <a16:creationId xmlns:a16="http://schemas.microsoft.com/office/drawing/2014/main" id="{78E435A2-6E65-1EB7-190A-CFBA5C1A2126}"/>
                    </a:ext>
                  </a:extLst>
                </p:cNvPr>
                <p:cNvSpPr txBox="1">
                  <a:spLocks noRot="1" noChangeAspect="1" noMove="1" noResize="1" noEditPoints="1" noAdjustHandles="1" noChangeArrowheads="1" noChangeShapeType="1" noTextEdit="1"/>
                </p:cNvSpPr>
                <p:nvPr/>
              </p:nvSpPr>
              <p:spPr>
                <a:xfrm>
                  <a:off x="6766405" y="5465458"/>
                  <a:ext cx="4823029" cy="764505"/>
                </a:xfrm>
                <a:prstGeom prst="rect">
                  <a:avLst/>
                </a:prstGeom>
                <a:blipFill>
                  <a:blip r:embed="rId13"/>
                  <a:stretch>
                    <a:fillRect/>
                  </a:stretch>
                </a:blipFill>
              </p:spPr>
              <p:txBody>
                <a:bodyPr/>
                <a:lstStyle/>
                <a:p>
                  <a:r>
                    <a:rPr lang="zh-CN" altLang="en-US">
                      <a:noFill/>
                    </a:rPr>
                    <a:t> </a:t>
                  </a:r>
                </a:p>
              </p:txBody>
            </p:sp>
          </mc:Fallback>
        </mc:AlternateContent>
        <p:sp>
          <p:nvSpPr>
            <p:cNvPr id="1175" name="文本框 1174">
              <a:extLst>
                <a:ext uri="{FF2B5EF4-FFF2-40B4-BE49-F238E27FC236}">
                  <a16:creationId xmlns:a16="http://schemas.microsoft.com/office/drawing/2014/main" id="{0E3BDEFA-7288-D77D-DBFA-8173A3655BC0}"/>
                </a:ext>
              </a:extLst>
            </p:cNvPr>
            <p:cNvSpPr txBox="1"/>
            <p:nvPr/>
          </p:nvSpPr>
          <p:spPr>
            <a:xfrm>
              <a:off x="6230295" y="4503594"/>
              <a:ext cx="2302695" cy="338554"/>
            </a:xfrm>
            <a:prstGeom prst="rect">
              <a:avLst/>
            </a:prstGeom>
            <a:noFill/>
          </p:spPr>
          <p:txBody>
            <a:bodyPr wrap="square">
              <a:spAutoFit/>
            </a:bodyPr>
            <a:lstStyle>
              <a:defPPr>
                <a:defRPr lang="zh-CN"/>
              </a:defPPr>
              <a:lvl1pPr algn="ctr">
                <a:buClr>
                  <a:srgbClr val="C00000"/>
                </a:buClr>
                <a:defRPr sz="1600" b="1">
                  <a:latin typeface="微软雅黑" panose="020B0503020204020204" pitchFamily="34" charset="-122"/>
                  <a:ea typeface="微软雅黑" panose="020B0503020204020204" pitchFamily="34" charset="-122"/>
                </a:defRPr>
              </a:lvl1pPr>
            </a:lstStyle>
            <a:p>
              <a:pPr marL="285750" indent="-285750" algn="l">
                <a:buFont typeface="Wingdings" panose="05000000000000000000" pitchFamily="2" charset="2"/>
                <a:buChar char="ü"/>
              </a:pPr>
              <a:r>
                <a:rPr lang="zh-CN" altLang="en-US" dirty="0"/>
                <a:t>数值实现与离散敏度</a:t>
              </a:r>
            </a:p>
          </p:txBody>
        </p:sp>
        <p:grpSp>
          <p:nvGrpSpPr>
            <p:cNvPr id="1179" name="组合 1178">
              <a:extLst>
                <a:ext uri="{FF2B5EF4-FFF2-40B4-BE49-F238E27FC236}">
                  <a16:creationId xmlns:a16="http://schemas.microsoft.com/office/drawing/2014/main" id="{500F6C09-4F30-7A04-41DE-72144A0EBBFE}"/>
                </a:ext>
              </a:extLst>
            </p:cNvPr>
            <p:cNvGrpSpPr/>
            <p:nvPr/>
          </p:nvGrpSpPr>
          <p:grpSpPr>
            <a:xfrm>
              <a:off x="6766405" y="4777409"/>
              <a:ext cx="3381796" cy="737831"/>
              <a:chOff x="6766406" y="4584665"/>
              <a:chExt cx="3381796" cy="737831"/>
            </a:xfrm>
          </p:grpSpPr>
          <mc:AlternateContent xmlns:mc="http://schemas.openxmlformats.org/markup-compatibility/2006" xmlns:a14="http://schemas.microsoft.com/office/drawing/2010/main">
            <mc:Choice Requires="a14">
              <p:sp>
                <p:nvSpPr>
                  <p:cNvPr id="1166" name="文本框 1165">
                    <a:extLst>
                      <a:ext uri="{FF2B5EF4-FFF2-40B4-BE49-F238E27FC236}">
                        <a16:creationId xmlns:a16="http://schemas.microsoft.com/office/drawing/2014/main" id="{12C25248-2873-8FB3-6A34-ABC2D5A61DDD}"/>
                      </a:ext>
                    </a:extLst>
                  </p:cNvPr>
                  <p:cNvSpPr txBox="1"/>
                  <p:nvPr/>
                </p:nvSpPr>
                <p:spPr>
                  <a:xfrm>
                    <a:off x="7738830" y="4584665"/>
                    <a:ext cx="2409372" cy="73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𝑒</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0">
                                      <a:latin typeface="Cambria Math" panose="02040503050406030204" pitchFamily="18" charset="0"/>
                                    </a:rPr>
                                    <m:t>6</m:t>
                                  </m:r>
                                </m:sup>
                                <m:e>
                                  <m:sSub>
                                    <m:sSubPr>
                                      <m:ctrlPr>
                                        <a:rPr lang="zh-CN" altLang="en-US" i="1">
                                          <a:latin typeface="Cambria Math" panose="02040503050406030204" pitchFamily="18" charset="0"/>
                                        </a:rPr>
                                      </m:ctrlPr>
                                    </m:sSubPr>
                                    <m:e>
                                      <m:d>
                                        <m:dPr>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𝜌</m:t>
                                              </m:r>
                                            </m:e>
                                            <m:sub>
                                              <m:r>
                                                <a:rPr lang="zh-CN" altLang="en-US" i="0">
                                                  <a:latin typeface="Cambria Math" panose="02040503050406030204" pitchFamily="18" charset="0"/>
                                                </a:rPr>
                                                <m:t>ℬ</m:t>
                                              </m:r>
                                            </m:sub>
                                            <m:sup>
                                              <m:r>
                                                <m:rPr>
                                                  <m:sty m:val="p"/>
                                                </m:rPr>
                                                <a:rPr lang="zh-CN" altLang="en-US" i="0">
                                                  <a:latin typeface="Cambria Math" panose="02040503050406030204" pitchFamily="18" charset="0"/>
                                                </a:rPr>
                                                <m:t>s</m:t>
                                              </m:r>
                                            </m:sup>
                                          </m:sSubSup>
                                        </m:e>
                                      </m:d>
                                    </m:e>
                                    <m:sub>
                                      <m:r>
                                        <a:rPr lang="zh-CN" altLang="en-US" i="1">
                                          <a:latin typeface="Cambria Math" panose="02040503050406030204" pitchFamily="18" charset="0"/>
                                        </a:rPr>
                                        <m:t>𝑒</m:t>
                                      </m:r>
                                      <m:r>
                                        <a:rPr lang="zh-CN" altLang="en-US" i="0">
                                          <a:latin typeface="Cambria Math" panose="02040503050406030204" pitchFamily="18" charset="0"/>
                                        </a:rPr>
                                        <m:t>,</m:t>
                                      </m:r>
                                      <m:r>
                                        <a:rPr lang="zh-CN" altLang="en-US" i="1">
                                          <a:latin typeface="Cambria Math" panose="02040503050406030204" pitchFamily="18" charset="0"/>
                                        </a:rPr>
                                        <m:t>𝑖</m:t>
                                      </m:r>
                                    </m:sub>
                                  </m:sSub>
                                </m:e>
                              </m:nary>
                            </m:num>
                            <m:den>
                              <m:r>
                                <a:rPr lang="zh-CN" altLang="en-US" i="0">
                                  <a:latin typeface="Cambria Math" panose="02040503050406030204" pitchFamily="18" charset="0"/>
                                </a:rPr>
                                <m:t>6</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𝐸</m:t>
                              </m:r>
                            </m:e>
                            <m:sup>
                              <m:r>
                                <m:rPr>
                                  <m:sty m:val="p"/>
                                </m:rPr>
                                <a:rPr lang="zh-CN" altLang="en-US" i="0">
                                  <a:latin typeface="Cambria Math" panose="02040503050406030204" pitchFamily="18" charset="0"/>
                                </a:rPr>
                                <m:t>s</m:t>
                              </m:r>
                            </m:sup>
                          </m:sSup>
                        </m:oMath>
                      </m:oMathPara>
                    </a14:m>
                    <a:endParaRPr lang="zh-CN" altLang="en-US" dirty="0"/>
                  </a:p>
                </p:txBody>
              </p:sp>
            </mc:Choice>
            <mc:Fallback xmlns="">
              <p:sp>
                <p:nvSpPr>
                  <p:cNvPr id="1166" name="文本框 1165">
                    <a:extLst>
                      <a:ext uri="{FF2B5EF4-FFF2-40B4-BE49-F238E27FC236}">
                        <a16:creationId xmlns:a16="http://schemas.microsoft.com/office/drawing/2014/main" id="{12C25248-2873-8FB3-6A34-ABC2D5A61DDD}"/>
                      </a:ext>
                    </a:extLst>
                  </p:cNvPr>
                  <p:cNvSpPr txBox="1">
                    <a:spLocks noRot="1" noChangeAspect="1" noMove="1" noResize="1" noEditPoints="1" noAdjustHandles="1" noChangeArrowheads="1" noChangeShapeType="1" noTextEdit="1"/>
                  </p:cNvSpPr>
                  <p:nvPr/>
                </p:nvSpPr>
                <p:spPr>
                  <a:xfrm>
                    <a:off x="7738830" y="4584665"/>
                    <a:ext cx="2409372" cy="737831"/>
                  </a:xfrm>
                  <a:prstGeom prst="rect">
                    <a:avLst/>
                  </a:prstGeom>
                  <a:blipFill>
                    <a:blip r:embed="rId14"/>
                    <a:stretch>
                      <a:fillRect/>
                    </a:stretch>
                  </a:blipFill>
                </p:spPr>
                <p:txBody>
                  <a:bodyPr/>
                  <a:lstStyle/>
                  <a:p>
                    <a:r>
                      <a:rPr lang="zh-CN" altLang="en-US">
                        <a:noFill/>
                      </a:rPr>
                      <a:t> </a:t>
                    </a:r>
                  </a:p>
                </p:txBody>
              </p:sp>
            </mc:Fallback>
          </mc:AlternateContent>
          <p:sp>
            <p:nvSpPr>
              <p:cNvPr id="1176" name="TextBox 19">
                <a:extLst>
                  <a:ext uri="{FF2B5EF4-FFF2-40B4-BE49-F238E27FC236}">
                    <a16:creationId xmlns:a16="http://schemas.microsoft.com/office/drawing/2014/main" id="{A2EEB114-3B07-3E7C-5434-671E9176EEC7}"/>
                  </a:ext>
                </a:extLst>
              </p:cNvPr>
              <p:cNvSpPr txBox="1">
                <a:spLocks noChangeArrowheads="1"/>
              </p:cNvSpPr>
              <p:nvPr/>
            </p:nvSpPr>
            <p:spPr bwMode="auto">
              <a:xfrm>
                <a:off x="6766406" y="4855321"/>
                <a:ext cx="1052584" cy="338554"/>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600" b="1" dirty="0">
                    <a:solidFill>
                      <a:srgbClr val="C00000"/>
                    </a:solidFill>
                    <a:latin typeface="微软雅黑" panose="020B0503020204020204" pitchFamily="34" charset="-122"/>
                    <a:ea typeface="微软雅黑" panose="020B0503020204020204" pitchFamily="34" charset="-122"/>
                    <a:cs typeface="Arial" pitchFamily="34" charset="0"/>
                  </a:rPr>
                  <a:t>材料插值</a:t>
                </a:r>
              </a:p>
            </p:txBody>
          </p:sp>
        </p:grpSp>
        <p:sp>
          <p:nvSpPr>
            <p:cNvPr id="1180" name="TextBox 19">
              <a:extLst>
                <a:ext uri="{FF2B5EF4-FFF2-40B4-BE49-F238E27FC236}">
                  <a16:creationId xmlns:a16="http://schemas.microsoft.com/office/drawing/2014/main" id="{9EC190B6-528F-953A-B661-FB46231DF7C0}"/>
                </a:ext>
              </a:extLst>
            </p:cNvPr>
            <p:cNvSpPr txBox="1">
              <a:spLocks noChangeArrowheads="1"/>
            </p:cNvSpPr>
            <p:nvPr/>
          </p:nvSpPr>
          <p:spPr bwMode="auto">
            <a:xfrm>
              <a:off x="7480702" y="6216821"/>
              <a:ext cx="3460870" cy="338554"/>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1600" b="1" dirty="0">
                  <a:solidFill>
                    <a:srgbClr val="C00000"/>
                  </a:solidFill>
                  <a:latin typeface="微软雅黑" panose="020B0503020204020204" pitchFamily="34" charset="-122"/>
                  <a:ea typeface="微软雅黑" panose="020B0503020204020204" pitchFamily="34" charset="-122"/>
                  <a:cs typeface="Arial" pitchFamily="34" charset="0"/>
                </a:rPr>
                <a:t>核心在于单元应变能的计算和提取</a:t>
              </a:r>
            </a:p>
          </p:txBody>
        </p:sp>
      </p:grpSp>
      <p:sp>
        <p:nvSpPr>
          <p:cNvPr id="1183" name="矩形 1182">
            <a:extLst>
              <a:ext uri="{FF2B5EF4-FFF2-40B4-BE49-F238E27FC236}">
                <a16:creationId xmlns:a16="http://schemas.microsoft.com/office/drawing/2014/main" id="{ACD47545-C608-BEC6-D76A-DDD32F40C4C5}"/>
              </a:ext>
            </a:extLst>
          </p:cNvPr>
          <p:cNvSpPr/>
          <p:nvPr/>
        </p:nvSpPr>
        <p:spPr>
          <a:xfrm>
            <a:off x="1787728" y="2969934"/>
            <a:ext cx="3022397" cy="581381"/>
          </a:xfrm>
          <a:prstGeom prst="rect">
            <a:avLst/>
          </a:prstGeom>
          <a:noFill/>
          <a:ln w="19050">
            <a:solidFill>
              <a:schemeClr val="accent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C27875C-EAA8-C4BE-327B-9B5040449699}"/>
              </a:ext>
            </a:extLst>
          </p:cNvPr>
          <p:cNvSpPr/>
          <p:nvPr/>
        </p:nvSpPr>
        <p:spPr>
          <a:xfrm>
            <a:off x="2094514" y="4416902"/>
            <a:ext cx="1420211" cy="581381"/>
          </a:xfrm>
          <a:prstGeom prst="rect">
            <a:avLst/>
          </a:prstGeom>
          <a:noFill/>
          <a:ln w="19050">
            <a:solidFill>
              <a:schemeClr val="accent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826C9CD8-DE4A-F07C-C6D2-CA485A4BFA81}"/>
              </a:ext>
            </a:extLst>
          </p:cNvPr>
          <p:cNvSpPr/>
          <p:nvPr/>
        </p:nvSpPr>
        <p:spPr>
          <a:xfrm>
            <a:off x="4867275" y="1825295"/>
            <a:ext cx="2609850" cy="1489405"/>
          </a:xfrm>
          <a:custGeom>
            <a:avLst/>
            <a:gdLst>
              <a:gd name="connsiteX0" fmla="*/ 0 w 2609850"/>
              <a:gd name="connsiteY0" fmla="*/ 1489405 h 1489405"/>
              <a:gd name="connsiteX1" fmla="*/ 1143000 w 2609850"/>
              <a:gd name="connsiteY1" fmla="*/ 174955 h 1489405"/>
              <a:gd name="connsiteX2" fmla="*/ 2609850 w 2609850"/>
              <a:gd name="connsiteY2" fmla="*/ 51130 h 1489405"/>
            </a:gdLst>
            <a:ahLst/>
            <a:cxnLst>
              <a:cxn ang="0">
                <a:pos x="connsiteX0" y="connsiteY0"/>
              </a:cxn>
              <a:cxn ang="0">
                <a:pos x="connsiteX1" y="connsiteY1"/>
              </a:cxn>
              <a:cxn ang="0">
                <a:pos x="connsiteX2" y="connsiteY2"/>
              </a:cxn>
            </a:cxnLst>
            <a:rect l="l" t="t" r="r" b="b"/>
            <a:pathLst>
              <a:path w="2609850" h="1489405">
                <a:moveTo>
                  <a:pt x="0" y="1489405"/>
                </a:moveTo>
                <a:cubicBezTo>
                  <a:pt x="354012" y="952036"/>
                  <a:pt x="708025" y="414667"/>
                  <a:pt x="1143000" y="174955"/>
                </a:cubicBezTo>
                <a:cubicBezTo>
                  <a:pt x="1577975" y="-64757"/>
                  <a:pt x="2093912" y="-6814"/>
                  <a:pt x="2609850" y="51130"/>
                </a:cubicBezTo>
              </a:path>
            </a:pathLst>
          </a:cu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36" name="Picture 2">
            <a:extLst>
              <a:ext uri="{FF2B5EF4-FFF2-40B4-BE49-F238E27FC236}">
                <a16:creationId xmlns:a16="http://schemas.microsoft.com/office/drawing/2014/main" id="{2AE0DEAF-9AA5-0855-5CC5-273C853A2C5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6173" t="36139" r="18395" b="30367"/>
          <a:stretch>
            <a:fillRect/>
          </a:stretch>
        </p:blipFill>
        <p:spPr bwMode="auto">
          <a:xfrm>
            <a:off x="10095484" y="4935473"/>
            <a:ext cx="1437480" cy="49056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1">
            <a:extLst>
              <a:ext uri="{FF2B5EF4-FFF2-40B4-BE49-F238E27FC236}">
                <a16:creationId xmlns:a16="http://schemas.microsoft.com/office/drawing/2014/main" id="{2EEA3021-8EB2-15DE-0282-B16AF27E8EA9}"/>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7230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a:extLst>
              <a:ext uri="{FF2B5EF4-FFF2-40B4-BE49-F238E27FC236}">
                <a16:creationId xmlns:a16="http://schemas.microsoft.com/office/drawing/2014/main" id="{9EBCE1F0-021F-4F07-A805-6AEEF4B12168}"/>
              </a:ext>
            </a:extLst>
          </p:cNvPr>
          <p:cNvSpPr>
            <a:spLocks noGrp="1" noChangeArrowheads="1"/>
          </p:cNvSpPr>
          <p:nvPr>
            <p:ph type="sldNum" sz="quarter" idx="12"/>
          </p:nvPr>
        </p:nvSpPr>
        <p:spPr bwMode="auto">
          <a:xfrm>
            <a:off x="9448800" y="6469304"/>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377" fontAlgn="base">
              <a:spcBef>
                <a:spcPct val="0"/>
              </a:spcBef>
              <a:spcAft>
                <a:spcPct val="0"/>
              </a:spcAft>
              <a:buNone/>
              <a:defRPr/>
            </a:pPr>
            <a:fld id="{902B7193-513C-402B-A297-AC69A86C402A}" type="slidenum">
              <a:rPr lang="en-US" altLang="zh-CN" sz="1200">
                <a:solidFill>
                  <a:srgbClr val="898989"/>
                </a:solidFill>
              </a:rPr>
              <a:pPr defTabSz="914377" fontAlgn="base">
                <a:spcBef>
                  <a:spcPct val="0"/>
                </a:spcBef>
                <a:spcAft>
                  <a:spcPct val="0"/>
                </a:spcAft>
                <a:buNone/>
                <a:defRPr/>
              </a:pPr>
              <a:t>4</a:t>
            </a:fld>
            <a:endParaRPr lang="en-US" altLang="zh-CN" sz="1200" dirty="0">
              <a:solidFill>
                <a:srgbClr val="898989"/>
              </a:solidFill>
            </a:endParaRPr>
          </a:p>
        </p:txBody>
      </p:sp>
      <p:sp>
        <p:nvSpPr>
          <p:cNvPr id="4" name="矩形 3">
            <a:extLst>
              <a:ext uri="{FF2B5EF4-FFF2-40B4-BE49-F238E27FC236}">
                <a16:creationId xmlns:a16="http://schemas.microsoft.com/office/drawing/2014/main" id="{F54EE763-63A9-45AA-BA84-322CF9B439B0}"/>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研究背景与意义</a:t>
            </a:r>
            <a:endParaRPr lang="zh-CN" altLang="en-US" sz="32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grpSp>
        <p:nvGrpSpPr>
          <p:cNvPr id="2" name="组合 1">
            <a:extLst>
              <a:ext uri="{FF2B5EF4-FFF2-40B4-BE49-F238E27FC236}">
                <a16:creationId xmlns:a16="http://schemas.microsoft.com/office/drawing/2014/main" id="{AF37E521-6702-37DC-89AD-DAF193B30739}"/>
              </a:ext>
            </a:extLst>
          </p:cNvPr>
          <p:cNvGrpSpPr/>
          <p:nvPr/>
        </p:nvGrpSpPr>
        <p:grpSpPr>
          <a:xfrm>
            <a:off x="551047" y="590961"/>
            <a:ext cx="10802753" cy="3289048"/>
            <a:chOff x="551047" y="590961"/>
            <a:chExt cx="10802753" cy="3289048"/>
          </a:xfrm>
        </p:grpSpPr>
        <p:sp>
          <p:nvSpPr>
            <p:cNvPr id="32" name="文本框 31">
              <a:extLst>
                <a:ext uri="{FF2B5EF4-FFF2-40B4-BE49-F238E27FC236}">
                  <a16:creationId xmlns:a16="http://schemas.microsoft.com/office/drawing/2014/main" id="{1939F417-8CC6-E1F8-3ACC-583D5168C615}"/>
                </a:ext>
              </a:extLst>
            </p:cNvPr>
            <p:cNvSpPr txBox="1"/>
            <p:nvPr/>
          </p:nvSpPr>
          <p:spPr>
            <a:xfrm>
              <a:off x="1246554" y="3479899"/>
              <a:ext cx="9698892" cy="400110"/>
            </a:xfrm>
            <a:prstGeom prst="rect">
              <a:avLst/>
            </a:prstGeom>
            <a:noFill/>
            <a:ln w="9525">
              <a:noFill/>
              <a:miter lim="800000"/>
              <a:headEnd/>
              <a:tailEnd/>
            </a:ln>
          </p:spPr>
          <p:txBody>
            <a:bodyPr wrap="square">
              <a:spAutoFit/>
            </a:bodyPr>
            <a:lstStyle>
              <a:defPPr>
                <a:defRPr lang="zh-CN"/>
              </a:defPPr>
              <a:lvl1pPr algn="just">
                <a:defRPr sz="2000" b="1">
                  <a:solidFill>
                    <a:srgbClr val="003399"/>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dirty="0">
                  <a:solidFill>
                    <a:srgbClr val="C00000"/>
                  </a:solidFill>
                </a:rPr>
                <a:t>薄壁结构凭借其轻质高强等方面的优势，而被广泛应用于诸多重大工业装备中</a:t>
              </a:r>
              <a:endParaRPr lang="en-US" altLang="zh-CN" dirty="0">
                <a:solidFill>
                  <a:srgbClr val="C00000"/>
                </a:solidFill>
              </a:endParaRPr>
            </a:p>
          </p:txBody>
        </p:sp>
        <p:grpSp>
          <p:nvGrpSpPr>
            <p:cNvPr id="9" name="组合 8">
              <a:extLst>
                <a:ext uri="{FF2B5EF4-FFF2-40B4-BE49-F238E27FC236}">
                  <a16:creationId xmlns:a16="http://schemas.microsoft.com/office/drawing/2014/main" id="{66AE94F1-FBE6-8F0E-796A-F1A8D30C1309}"/>
                </a:ext>
              </a:extLst>
            </p:cNvPr>
            <p:cNvGrpSpPr/>
            <p:nvPr/>
          </p:nvGrpSpPr>
          <p:grpSpPr>
            <a:xfrm>
              <a:off x="551047" y="590961"/>
              <a:ext cx="10802753" cy="2929884"/>
              <a:chOff x="551047" y="590961"/>
              <a:chExt cx="10802753" cy="2929884"/>
            </a:xfrm>
          </p:grpSpPr>
          <p:pic>
            <p:nvPicPr>
              <p:cNvPr id="6" name="Picture 2">
                <a:extLst>
                  <a:ext uri="{FF2B5EF4-FFF2-40B4-BE49-F238E27FC236}">
                    <a16:creationId xmlns:a16="http://schemas.microsoft.com/office/drawing/2014/main" id="{4C8B17F3-29A6-2F20-6526-88ABEAFC81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9" r="19184" b="21455"/>
              <a:stretch/>
            </p:blipFill>
            <p:spPr bwMode="auto">
              <a:xfrm>
                <a:off x="3161100" y="1152068"/>
                <a:ext cx="2891071" cy="1965231"/>
              </a:xfrm>
              <a:prstGeom prst="roundRect">
                <a:avLst>
                  <a:gd name="adj" fmla="val 4167"/>
                </a:avLst>
              </a:prstGeom>
              <a:solidFill>
                <a:srgbClr val="FFFFFF"/>
              </a:solidFill>
              <a:ln w="76200" cap="sq">
                <a:no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8" name="组合 7">
                <a:extLst>
                  <a:ext uri="{FF2B5EF4-FFF2-40B4-BE49-F238E27FC236}">
                    <a16:creationId xmlns:a16="http://schemas.microsoft.com/office/drawing/2014/main" id="{EBA74A5B-992D-08C3-AFD7-571C26D6E74B}"/>
                  </a:ext>
                </a:extLst>
              </p:cNvPr>
              <p:cNvGrpSpPr/>
              <p:nvPr/>
            </p:nvGrpSpPr>
            <p:grpSpPr>
              <a:xfrm>
                <a:off x="551047" y="590961"/>
                <a:ext cx="10802753" cy="2929884"/>
                <a:chOff x="551047" y="590961"/>
                <a:chExt cx="10802753" cy="2929884"/>
              </a:xfrm>
            </p:grpSpPr>
            <p:sp>
              <p:nvSpPr>
                <p:cNvPr id="53" name="TextBox 19">
                  <a:extLst>
                    <a:ext uri="{FF2B5EF4-FFF2-40B4-BE49-F238E27FC236}">
                      <a16:creationId xmlns:a16="http://schemas.microsoft.com/office/drawing/2014/main" id="{8D086CC8-B0BA-4D38-90C3-8395889D6F51}"/>
                    </a:ext>
                  </a:extLst>
                </p:cNvPr>
                <p:cNvSpPr txBox="1"/>
                <p:nvPr/>
              </p:nvSpPr>
              <p:spPr>
                <a:xfrm>
                  <a:off x="551047" y="590961"/>
                  <a:ext cx="1762021"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工业背景</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2AE4DCE9-91B3-5E3F-9D31-733A2FDAE596}"/>
                    </a:ext>
                  </a:extLst>
                </p:cNvPr>
                <p:cNvGrpSpPr/>
                <p:nvPr/>
              </p:nvGrpSpPr>
              <p:grpSpPr>
                <a:xfrm>
                  <a:off x="726083" y="1149407"/>
                  <a:ext cx="10627717" cy="2371438"/>
                  <a:chOff x="726083" y="1149407"/>
                  <a:chExt cx="10627717" cy="2371438"/>
                </a:xfrm>
              </p:grpSpPr>
              <p:sp>
                <p:nvSpPr>
                  <p:cNvPr id="29" name="文本框 28">
                    <a:extLst>
                      <a:ext uri="{FF2B5EF4-FFF2-40B4-BE49-F238E27FC236}">
                        <a16:creationId xmlns:a16="http://schemas.microsoft.com/office/drawing/2014/main" id="{F4FB0267-DC34-C8A6-2F81-45D4B467B73F}"/>
                      </a:ext>
                    </a:extLst>
                  </p:cNvPr>
                  <p:cNvSpPr txBox="1"/>
                  <p:nvPr/>
                </p:nvSpPr>
                <p:spPr>
                  <a:xfrm>
                    <a:off x="4128808" y="3151513"/>
                    <a:ext cx="877823" cy="369332"/>
                  </a:xfrm>
                  <a:prstGeom prst="rect">
                    <a:avLst/>
                  </a:prstGeom>
                  <a:noFill/>
                </p:spPr>
                <p:txBody>
                  <a:bodyPr wrap="square">
                    <a:spAutoFit/>
                  </a:bodyPr>
                  <a:lstStyle>
                    <a:defPPr>
                      <a:defRPr lang="zh-CN"/>
                    </a:defPPr>
                    <a:lvl1pPr algn="ctr">
                      <a:defRPr b="1" i="0">
                        <a:solidFill>
                          <a:srgbClr val="202122"/>
                        </a:solidFill>
                        <a:effectLst/>
                        <a:latin typeface="微软雅黑" panose="020B0503020204020204" pitchFamily="34" charset="-122"/>
                        <a:ea typeface="微软雅黑" panose="020B0503020204020204" pitchFamily="34" charset="-122"/>
                      </a:defRPr>
                    </a:lvl1pPr>
                  </a:lstStyle>
                  <a:p>
                    <a:r>
                      <a:rPr lang="zh-CN" altLang="en-US" dirty="0"/>
                      <a:t>和谐号</a:t>
                    </a:r>
                  </a:p>
                </p:txBody>
              </p:sp>
              <p:grpSp>
                <p:nvGrpSpPr>
                  <p:cNvPr id="13" name="组合 12">
                    <a:extLst>
                      <a:ext uri="{FF2B5EF4-FFF2-40B4-BE49-F238E27FC236}">
                        <a16:creationId xmlns:a16="http://schemas.microsoft.com/office/drawing/2014/main" id="{F031F9A9-7A08-E099-FB0B-3F33202B3D66}"/>
                      </a:ext>
                    </a:extLst>
                  </p:cNvPr>
                  <p:cNvGrpSpPr/>
                  <p:nvPr/>
                </p:nvGrpSpPr>
                <p:grpSpPr>
                  <a:xfrm>
                    <a:off x="726083" y="1149407"/>
                    <a:ext cx="10627717" cy="1962522"/>
                    <a:chOff x="726083" y="1149407"/>
                    <a:chExt cx="10627717" cy="1962522"/>
                  </a:xfrm>
                </p:grpSpPr>
                <p:pic>
                  <p:nvPicPr>
                    <p:cNvPr id="12" name="Picture 8" descr="Airbus reveals hydrogen 'plane pods' concept – EURACTIV.com">
                      <a:extLst>
                        <a:ext uri="{FF2B5EF4-FFF2-40B4-BE49-F238E27FC236}">
                          <a16:creationId xmlns:a16="http://schemas.microsoft.com/office/drawing/2014/main" id="{4100D5DC-2241-3F54-07EC-F3687EACD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961" y="1149407"/>
                      <a:ext cx="3157839" cy="1957226"/>
                    </a:xfrm>
                    <a:prstGeom prst="roundRect">
                      <a:avLst>
                        <a:gd name="adj" fmla="val 4167"/>
                      </a:avLst>
                    </a:prstGeom>
                    <a:solidFill>
                      <a:srgbClr val="FFFFFF"/>
                    </a:solidFill>
                    <a:ln w="76200" cap="sq">
                      <a:no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3" name="组合 2">
                      <a:extLst>
                        <a:ext uri="{FF2B5EF4-FFF2-40B4-BE49-F238E27FC236}">
                          <a16:creationId xmlns:a16="http://schemas.microsoft.com/office/drawing/2014/main" id="{8DAEAC5F-FA95-8AD5-FC47-98CA1FB0E7F8}"/>
                        </a:ext>
                      </a:extLst>
                    </p:cNvPr>
                    <p:cNvGrpSpPr/>
                    <p:nvPr/>
                  </p:nvGrpSpPr>
                  <p:grpSpPr>
                    <a:xfrm>
                      <a:off x="726083" y="1149407"/>
                      <a:ext cx="7374453" cy="1962522"/>
                      <a:chOff x="-102847" y="1314618"/>
                      <a:chExt cx="7374453" cy="1962522"/>
                    </a:xfrm>
                  </p:grpSpPr>
                  <p:pic>
                    <p:nvPicPr>
                      <p:cNvPr id="1026" name="Picture 2" descr="Readers reply: how do spacecraft manoeuvre in the vacuum of space? | Space  | The Guardian">
                        <a:extLst>
                          <a:ext uri="{FF2B5EF4-FFF2-40B4-BE49-F238E27FC236}">
                            <a16:creationId xmlns:a16="http://schemas.microsoft.com/office/drawing/2014/main" id="{366B32B9-7E69-39E4-66AE-D0FD13EDA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8666" y="1314618"/>
                        <a:ext cx="1952940" cy="1952940"/>
                      </a:xfrm>
                      <a:prstGeom prst="roundRect">
                        <a:avLst>
                          <a:gd name="adj" fmla="val 4167"/>
                        </a:avLst>
                      </a:prstGeom>
                      <a:solidFill>
                        <a:srgbClr val="FFFFFF"/>
                      </a:solidFill>
                      <a:ln w="76200" cap="sq">
                        <a:no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28" name="Picture 4" descr="集大“极地人”驾驶“雪龙2”号首航南极-中青在线">
                        <a:extLst>
                          <a:ext uri="{FF2B5EF4-FFF2-40B4-BE49-F238E27FC236}">
                            <a16:creationId xmlns:a16="http://schemas.microsoft.com/office/drawing/2014/main" id="{3C15AE62-CD15-E3A7-1984-6A383A38846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98" r="2434"/>
                      <a:stretch/>
                    </p:blipFill>
                    <p:spPr bwMode="auto">
                      <a:xfrm>
                        <a:off x="-102847" y="1322650"/>
                        <a:ext cx="2326278" cy="1954490"/>
                      </a:xfrm>
                      <a:prstGeom prst="roundRect">
                        <a:avLst>
                          <a:gd name="adj" fmla="val 4167"/>
                        </a:avLst>
                      </a:prstGeom>
                      <a:solidFill>
                        <a:srgbClr val="FFFFFF"/>
                      </a:solidFill>
                      <a:ln w="76200" cap="sq">
                        <a:no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grpSp>
              <p:sp>
                <p:nvSpPr>
                  <p:cNvPr id="33" name="文本框 32">
                    <a:extLst>
                      <a:ext uri="{FF2B5EF4-FFF2-40B4-BE49-F238E27FC236}">
                        <a16:creationId xmlns:a16="http://schemas.microsoft.com/office/drawing/2014/main" id="{E51520E0-B0CA-871F-3543-5AB916272973}"/>
                      </a:ext>
                    </a:extLst>
                  </p:cNvPr>
                  <p:cNvSpPr txBox="1"/>
                  <p:nvPr/>
                </p:nvSpPr>
                <p:spPr>
                  <a:xfrm>
                    <a:off x="1246554" y="3151513"/>
                    <a:ext cx="1240315" cy="369332"/>
                  </a:xfrm>
                  <a:prstGeom prst="rect">
                    <a:avLst/>
                  </a:prstGeom>
                  <a:noFill/>
                </p:spPr>
                <p:txBody>
                  <a:bodyPr wrap="square">
                    <a:spAutoFit/>
                  </a:bodyPr>
                  <a:lstStyle>
                    <a:defPPr>
                      <a:defRPr lang="zh-CN"/>
                    </a:defPPr>
                    <a:lvl1pPr>
                      <a:defRPr b="1" i="1">
                        <a:solidFill>
                          <a:srgbClr val="202122"/>
                        </a:solidFill>
                        <a:effectLst/>
                        <a:latin typeface="inherit"/>
                      </a:defRPr>
                    </a:lvl1pPr>
                  </a:lstStyle>
                  <a:p>
                    <a:pPr algn="ctr"/>
                    <a:r>
                      <a:rPr lang="zh-CN" altLang="en-US" i="0" dirty="0">
                        <a:latin typeface="微软雅黑" panose="020B0503020204020204" pitchFamily="34" charset="-122"/>
                        <a:ea typeface="微软雅黑" panose="020B0503020204020204" pitchFamily="34" charset="-122"/>
                      </a:rPr>
                      <a:t>雪龙</a:t>
                    </a:r>
                    <a:r>
                      <a:rPr lang="en-US" altLang="zh-CN" i="0" dirty="0">
                        <a:latin typeface="微软雅黑" panose="020B0503020204020204" pitchFamily="34" charset="-122"/>
                        <a:ea typeface="微软雅黑" panose="020B0503020204020204" pitchFamily="34" charset="-122"/>
                      </a:rPr>
                      <a:t>2</a:t>
                    </a:r>
                    <a:r>
                      <a:rPr lang="zh-CN" altLang="en-US" i="0" dirty="0">
                        <a:latin typeface="微软雅黑" panose="020B0503020204020204" pitchFamily="34" charset="-122"/>
                        <a:ea typeface="微软雅黑" panose="020B0503020204020204" pitchFamily="34" charset="-122"/>
                      </a:rPr>
                      <a:t>号</a:t>
                    </a:r>
                  </a:p>
                </p:txBody>
              </p:sp>
              <p:sp>
                <p:nvSpPr>
                  <p:cNvPr id="34" name="文本框 33">
                    <a:extLst>
                      <a:ext uri="{FF2B5EF4-FFF2-40B4-BE49-F238E27FC236}">
                        <a16:creationId xmlns:a16="http://schemas.microsoft.com/office/drawing/2014/main" id="{7F97D691-5D7B-A701-ED64-FEA2BEC053AB}"/>
                      </a:ext>
                    </a:extLst>
                  </p:cNvPr>
                  <p:cNvSpPr txBox="1"/>
                  <p:nvPr/>
                </p:nvSpPr>
                <p:spPr>
                  <a:xfrm>
                    <a:off x="6648570" y="3151513"/>
                    <a:ext cx="1054916" cy="369332"/>
                  </a:xfrm>
                  <a:prstGeom prst="rect">
                    <a:avLst/>
                  </a:prstGeom>
                  <a:noFill/>
                </p:spPr>
                <p:txBody>
                  <a:bodyPr wrap="square">
                    <a:spAutoFit/>
                  </a:bodyPr>
                  <a:lstStyle>
                    <a:defPPr>
                      <a:defRPr lang="zh-CN"/>
                    </a:defPPr>
                    <a:lvl1pPr algn="ctr">
                      <a:defRPr b="1" i="0">
                        <a:solidFill>
                          <a:srgbClr val="202122"/>
                        </a:solidFill>
                        <a:effectLst/>
                        <a:latin typeface="微软雅黑" panose="020B0503020204020204" pitchFamily="34" charset="-122"/>
                        <a:ea typeface="微软雅黑" panose="020B0503020204020204" pitchFamily="34" charset="-122"/>
                      </a:defRPr>
                    </a:lvl1pPr>
                  </a:lstStyle>
                  <a:p>
                    <a:r>
                      <a:rPr lang="zh-CN" altLang="en-US" dirty="0"/>
                      <a:t>龙飞船</a:t>
                    </a:r>
                  </a:p>
                </p:txBody>
              </p:sp>
              <p:sp>
                <p:nvSpPr>
                  <p:cNvPr id="35" name="文本框 34">
                    <a:extLst>
                      <a:ext uri="{FF2B5EF4-FFF2-40B4-BE49-F238E27FC236}">
                        <a16:creationId xmlns:a16="http://schemas.microsoft.com/office/drawing/2014/main" id="{BED43326-0E30-2509-D4FC-70E716B93C70}"/>
                      </a:ext>
                    </a:extLst>
                  </p:cNvPr>
                  <p:cNvSpPr txBox="1"/>
                  <p:nvPr/>
                </p:nvSpPr>
                <p:spPr>
                  <a:xfrm>
                    <a:off x="9033151" y="3147739"/>
                    <a:ext cx="1483458" cy="369332"/>
                  </a:xfrm>
                  <a:prstGeom prst="rect">
                    <a:avLst/>
                  </a:prstGeom>
                  <a:noFill/>
                </p:spPr>
                <p:txBody>
                  <a:bodyPr wrap="square">
                    <a:spAutoFit/>
                  </a:bodyPr>
                  <a:lstStyle>
                    <a:defPPr>
                      <a:defRPr lang="zh-CN"/>
                    </a:defPPr>
                    <a:lvl1pPr algn="ctr">
                      <a:defRPr b="1" i="0">
                        <a:solidFill>
                          <a:srgbClr val="202122"/>
                        </a:solidFill>
                        <a:effectLst/>
                        <a:latin typeface="微软雅黑" panose="020B0503020204020204" pitchFamily="34" charset="-122"/>
                        <a:ea typeface="微软雅黑" panose="020B0503020204020204" pitchFamily="34" charset="-122"/>
                      </a:defRPr>
                    </a:lvl1pPr>
                  </a:lstStyle>
                  <a:p>
                    <a:r>
                      <a:rPr lang="zh-CN" altLang="en-US" dirty="0"/>
                      <a:t>空客</a:t>
                    </a:r>
                    <a:r>
                      <a:rPr lang="en-US" altLang="zh-CN" dirty="0" err="1"/>
                      <a:t>ZEROe</a:t>
                    </a:r>
                    <a:endParaRPr lang="zh-CN" altLang="en-US" dirty="0"/>
                  </a:p>
                </p:txBody>
              </p:sp>
            </p:grpSp>
          </p:grpSp>
        </p:grpSp>
      </p:grpSp>
      <p:grpSp>
        <p:nvGrpSpPr>
          <p:cNvPr id="31" name="组合 30">
            <a:extLst>
              <a:ext uri="{FF2B5EF4-FFF2-40B4-BE49-F238E27FC236}">
                <a16:creationId xmlns:a16="http://schemas.microsoft.com/office/drawing/2014/main" id="{B9AF23D6-95D8-D8A3-A88B-E877B5007A4F}"/>
              </a:ext>
            </a:extLst>
          </p:cNvPr>
          <p:cNvGrpSpPr/>
          <p:nvPr/>
        </p:nvGrpSpPr>
        <p:grpSpPr>
          <a:xfrm>
            <a:off x="551047" y="3910787"/>
            <a:ext cx="10932723" cy="2793586"/>
            <a:chOff x="551047" y="3910787"/>
            <a:chExt cx="10932723" cy="2793586"/>
          </a:xfrm>
        </p:grpSpPr>
        <p:grpSp>
          <p:nvGrpSpPr>
            <p:cNvPr id="5" name="组合 4">
              <a:extLst>
                <a:ext uri="{FF2B5EF4-FFF2-40B4-BE49-F238E27FC236}">
                  <a16:creationId xmlns:a16="http://schemas.microsoft.com/office/drawing/2014/main" id="{F53ECDB8-8CF8-8516-8E9C-14AB116EA5AB}"/>
                </a:ext>
              </a:extLst>
            </p:cNvPr>
            <p:cNvGrpSpPr/>
            <p:nvPr/>
          </p:nvGrpSpPr>
          <p:grpSpPr>
            <a:xfrm>
              <a:off x="551047" y="3910787"/>
              <a:ext cx="10879697" cy="2793586"/>
              <a:chOff x="551047" y="3910787"/>
              <a:chExt cx="10879697" cy="2793586"/>
            </a:xfrm>
          </p:grpSpPr>
          <p:sp>
            <p:nvSpPr>
              <p:cNvPr id="54" name="TextBox 19">
                <a:extLst>
                  <a:ext uri="{FF2B5EF4-FFF2-40B4-BE49-F238E27FC236}">
                    <a16:creationId xmlns:a16="http://schemas.microsoft.com/office/drawing/2014/main" id="{1062ECF6-01A9-4665-9842-0B5B6824847D}"/>
                  </a:ext>
                </a:extLst>
              </p:cNvPr>
              <p:cNvSpPr txBox="1"/>
              <p:nvPr/>
            </p:nvSpPr>
            <p:spPr>
              <a:xfrm>
                <a:off x="551047" y="3910787"/>
                <a:ext cx="1762021" cy="461665"/>
              </a:xfrm>
              <a:prstGeom prst="rect">
                <a:avLst/>
              </a:prstGeom>
              <a:noFill/>
            </p:spPr>
            <p:txBody>
              <a:bodyPr wrap="none" rtlCol="0">
                <a:spAutoFit/>
              </a:bodyPr>
              <a:lstStyle>
                <a:defPPr>
                  <a:defRPr lang="zh-CN"/>
                </a:defPPr>
                <a:lvl1pPr marL="342900" indent="-342900">
                  <a:buClr>
                    <a:srgbClr val="C00000"/>
                  </a:buClr>
                  <a:buFont typeface="Wingdings" panose="05000000000000000000" pitchFamily="2" charset="2"/>
                  <a:buChar char="p"/>
                  <a:defRPr sz="2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lumMod val="50000"/>
                      </a:schemeClr>
                    </a:solidFill>
                  </a:rPr>
                  <a:t>痛点问题</a:t>
                </a:r>
              </a:p>
            </p:txBody>
          </p:sp>
          <p:sp>
            <p:nvSpPr>
              <p:cNvPr id="18" name="文本框 17">
                <a:extLst>
                  <a:ext uri="{FF2B5EF4-FFF2-40B4-BE49-F238E27FC236}">
                    <a16:creationId xmlns:a16="http://schemas.microsoft.com/office/drawing/2014/main" id="{F9757805-6D0F-41F9-EEAF-F5812F51B3C0}"/>
                  </a:ext>
                </a:extLst>
              </p:cNvPr>
              <p:cNvSpPr txBox="1"/>
              <p:nvPr/>
            </p:nvSpPr>
            <p:spPr>
              <a:xfrm>
                <a:off x="761256" y="6273486"/>
                <a:ext cx="10669488" cy="430887"/>
              </a:xfrm>
              <a:prstGeom prst="rect">
                <a:avLst/>
              </a:prstGeom>
              <a:noFill/>
              <a:ln w="9525">
                <a:noFill/>
                <a:miter lim="800000"/>
                <a:headEnd/>
                <a:tailEnd/>
              </a:ln>
            </p:spPr>
            <p:txBody>
              <a:bodyPr wrap="square">
                <a:spAutoFit/>
              </a:bodyPr>
              <a:lstStyle>
                <a:defPPr>
                  <a:defRPr lang="zh-CN"/>
                </a:defPPr>
                <a:lvl1pPr algn="just">
                  <a:defRPr sz="2000" b="1">
                    <a:solidFill>
                      <a:srgbClr val="003399"/>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sz="2200" dirty="0">
                    <a:solidFill>
                      <a:srgbClr val="C00000"/>
                    </a:solidFill>
                  </a:rPr>
                  <a:t>对薄壁结构进行设计能够提升装备性能，但传统经验式设计已逐渐难以满足工程需求</a:t>
                </a:r>
                <a:r>
                  <a:rPr lang="en-US" altLang="zh-CN" sz="2200" dirty="0">
                    <a:solidFill>
                      <a:srgbClr val="C00000"/>
                    </a:solidFill>
                  </a:rPr>
                  <a:t>!</a:t>
                </a:r>
              </a:p>
            </p:txBody>
          </p:sp>
        </p:grpSp>
        <p:grpSp>
          <p:nvGrpSpPr>
            <p:cNvPr id="30" name="组合 29">
              <a:extLst>
                <a:ext uri="{FF2B5EF4-FFF2-40B4-BE49-F238E27FC236}">
                  <a16:creationId xmlns:a16="http://schemas.microsoft.com/office/drawing/2014/main" id="{913E4A09-7D9D-8CAD-8618-0786C3DAD774}"/>
                </a:ext>
              </a:extLst>
            </p:cNvPr>
            <p:cNvGrpSpPr/>
            <p:nvPr/>
          </p:nvGrpSpPr>
          <p:grpSpPr>
            <a:xfrm>
              <a:off x="726083" y="4190168"/>
              <a:ext cx="10757687" cy="2047013"/>
              <a:chOff x="726083" y="4190168"/>
              <a:chExt cx="10757687" cy="2047013"/>
            </a:xfrm>
          </p:grpSpPr>
          <p:grpSp>
            <p:nvGrpSpPr>
              <p:cNvPr id="24" name="组合 23">
                <a:extLst>
                  <a:ext uri="{FF2B5EF4-FFF2-40B4-BE49-F238E27FC236}">
                    <a16:creationId xmlns:a16="http://schemas.microsoft.com/office/drawing/2014/main" id="{C8E86611-35A5-81A3-AC1C-19C46BBF251A}"/>
                  </a:ext>
                </a:extLst>
              </p:cNvPr>
              <p:cNvGrpSpPr/>
              <p:nvPr/>
            </p:nvGrpSpPr>
            <p:grpSpPr>
              <a:xfrm>
                <a:off x="3505795" y="5099177"/>
                <a:ext cx="6758131" cy="475527"/>
                <a:chOff x="3614307" y="5120295"/>
                <a:chExt cx="6758131" cy="475527"/>
              </a:xfrm>
            </p:grpSpPr>
            <p:sp>
              <p:nvSpPr>
                <p:cNvPr id="15" name="箭头: 右 14">
                  <a:extLst>
                    <a:ext uri="{FF2B5EF4-FFF2-40B4-BE49-F238E27FC236}">
                      <a16:creationId xmlns:a16="http://schemas.microsoft.com/office/drawing/2014/main" id="{971108BC-038B-76D0-FD2A-5A6F8B1BEEE9}"/>
                    </a:ext>
                  </a:extLst>
                </p:cNvPr>
                <p:cNvSpPr/>
                <p:nvPr/>
              </p:nvSpPr>
              <p:spPr>
                <a:xfrm>
                  <a:off x="6384564" y="5120295"/>
                  <a:ext cx="484094" cy="397626"/>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E32D06EE-CB90-3055-AB76-C481D957E466}"/>
                    </a:ext>
                  </a:extLst>
                </p:cNvPr>
                <p:cNvSpPr/>
                <p:nvPr/>
              </p:nvSpPr>
              <p:spPr>
                <a:xfrm>
                  <a:off x="9888344" y="5120295"/>
                  <a:ext cx="484094" cy="397626"/>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14714E1B-1691-01E4-60EF-FF327B8D272C}"/>
                    </a:ext>
                  </a:extLst>
                </p:cNvPr>
                <p:cNvSpPr/>
                <p:nvPr/>
              </p:nvSpPr>
              <p:spPr>
                <a:xfrm>
                  <a:off x="3614307" y="5198196"/>
                  <a:ext cx="484094" cy="397626"/>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30" name="Picture 6">
                <a:extLst>
                  <a:ext uri="{FF2B5EF4-FFF2-40B4-BE49-F238E27FC236}">
                    <a16:creationId xmlns:a16="http://schemas.microsoft.com/office/drawing/2014/main" id="{EB85A0E9-4652-6866-1465-2C2E2EDE0D2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747" r="3894"/>
              <a:stretch>
                <a:fillRect/>
              </a:stretch>
            </p:blipFill>
            <p:spPr bwMode="auto">
              <a:xfrm>
                <a:off x="7070932" y="4337811"/>
                <a:ext cx="2522341" cy="1767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8" name="组合 27">
                <a:extLst>
                  <a:ext uri="{FF2B5EF4-FFF2-40B4-BE49-F238E27FC236}">
                    <a16:creationId xmlns:a16="http://schemas.microsoft.com/office/drawing/2014/main" id="{505B95BE-879C-3F9E-89AD-D6FEFC3C29A6}"/>
                  </a:ext>
                </a:extLst>
              </p:cNvPr>
              <p:cNvGrpSpPr/>
              <p:nvPr/>
            </p:nvGrpSpPr>
            <p:grpSpPr>
              <a:xfrm>
                <a:off x="10516609" y="4794754"/>
                <a:ext cx="967161" cy="967826"/>
                <a:chOff x="11029100" y="3550265"/>
                <a:chExt cx="967161" cy="967826"/>
              </a:xfrm>
            </p:grpSpPr>
            <p:sp>
              <p:nvSpPr>
                <p:cNvPr id="25" name="矩形 24">
                  <a:extLst>
                    <a:ext uri="{FF2B5EF4-FFF2-40B4-BE49-F238E27FC236}">
                      <a16:creationId xmlns:a16="http://schemas.microsoft.com/office/drawing/2014/main" id="{8FC1192B-D939-8C7D-EC7E-0135F80F184D}"/>
                    </a:ext>
                  </a:extLst>
                </p:cNvPr>
                <p:cNvSpPr/>
                <p:nvPr/>
              </p:nvSpPr>
              <p:spPr>
                <a:xfrm>
                  <a:off x="11029100" y="3550265"/>
                  <a:ext cx="847725" cy="90702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49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400" b="1" dirty="0">
                    <a:ln w="22225">
                      <a:solidFill>
                        <a:schemeClr val="accent2"/>
                      </a:solidFill>
                      <a:prstDash val="solid"/>
                    </a:ln>
                    <a:solidFill>
                      <a:schemeClr val="accent2">
                        <a:lumMod val="40000"/>
                        <a:lumOff val="60000"/>
                      </a:schemeClr>
                    </a:solidFill>
                  </a:endParaRPr>
                </a:p>
              </p:txBody>
            </p:sp>
            <p:sp>
              <p:nvSpPr>
                <p:cNvPr id="27" name="文本框 26">
                  <a:extLst>
                    <a:ext uri="{FF2B5EF4-FFF2-40B4-BE49-F238E27FC236}">
                      <a16:creationId xmlns:a16="http://schemas.microsoft.com/office/drawing/2014/main" id="{219234CD-ABBC-C520-D48C-232F895FD86C}"/>
                    </a:ext>
                  </a:extLst>
                </p:cNvPr>
                <p:cNvSpPr txBox="1"/>
                <p:nvPr/>
              </p:nvSpPr>
              <p:spPr>
                <a:xfrm>
                  <a:off x="11190058" y="3594761"/>
                  <a:ext cx="806203" cy="923330"/>
                </a:xfrm>
                <a:prstGeom prst="rect">
                  <a:avLst/>
                </a:prstGeom>
                <a:noFill/>
                <a:ln>
                  <a:noFill/>
                </a:ln>
              </p:spPr>
              <p:txBody>
                <a:bodyPr wrap="square">
                  <a:spAutoFit/>
                </a:bodyPr>
                <a:lstStyle/>
                <a:p>
                  <a:pPr algn="ctr"/>
                  <a:r>
                    <a:rPr lang="zh-CN" alt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pic>
            <p:nvPicPr>
              <p:cNvPr id="1032" name="Picture 8" descr="Demonstration of fuselage crack arrest capability [11] | Download ...">
                <a:extLst>
                  <a:ext uri="{FF2B5EF4-FFF2-40B4-BE49-F238E27FC236}">
                    <a16:creationId xmlns:a16="http://schemas.microsoft.com/office/drawing/2014/main" id="{F859EF3F-837E-2CEA-BF80-05665558AF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5558" y="4190168"/>
                <a:ext cx="1942038" cy="2047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Fuselage Frame - an overview | ScienceDirect Topics">
                <a:extLst>
                  <a:ext uri="{FF2B5EF4-FFF2-40B4-BE49-F238E27FC236}">
                    <a16:creationId xmlns:a16="http://schemas.microsoft.com/office/drawing/2014/main" id="{08372406-26ED-6164-5636-62B6AEE4B4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083" y="4471678"/>
                <a:ext cx="2469189" cy="168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60195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FD1E2-91BB-467D-A808-CF8787CF8CA0}"/>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5439F243-4CA9-180C-B94A-A067D540ED0F}"/>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数值实验一：平板算例验证</a:t>
            </a:r>
          </a:p>
        </p:txBody>
      </p:sp>
      <p:grpSp>
        <p:nvGrpSpPr>
          <p:cNvPr id="3" name="组合 2">
            <a:extLst>
              <a:ext uri="{FF2B5EF4-FFF2-40B4-BE49-F238E27FC236}">
                <a16:creationId xmlns:a16="http://schemas.microsoft.com/office/drawing/2014/main" id="{3BA9F711-D6FE-701A-2933-BB95BE251BDF}"/>
              </a:ext>
            </a:extLst>
          </p:cNvPr>
          <p:cNvGrpSpPr/>
          <p:nvPr/>
        </p:nvGrpSpPr>
        <p:grpSpPr>
          <a:xfrm>
            <a:off x="1126606" y="3170216"/>
            <a:ext cx="4775753" cy="3159440"/>
            <a:chOff x="770078" y="3800870"/>
            <a:chExt cx="4775753" cy="3159440"/>
          </a:xfrm>
        </p:grpSpPr>
        <p:sp>
          <p:nvSpPr>
            <p:cNvPr id="34" name="文本框 33">
              <a:extLst>
                <a:ext uri="{FF2B5EF4-FFF2-40B4-BE49-F238E27FC236}">
                  <a16:creationId xmlns:a16="http://schemas.microsoft.com/office/drawing/2014/main" id="{0E64152C-E207-5DAC-BA0E-23A9DEF23AA9}"/>
                </a:ext>
              </a:extLst>
            </p:cNvPr>
            <p:cNvSpPr txBox="1"/>
            <p:nvPr/>
          </p:nvSpPr>
          <p:spPr>
            <a:xfrm>
              <a:off x="1234752" y="6652533"/>
              <a:ext cx="3606937"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摆线形平板结构的</a:t>
              </a:r>
              <a:r>
                <a:rPr lang="zh-CN" altLang="en-US" sz="1400" b="1" dirty="0">
                  <a:solidFill>
                    <a:srgbClr val="C00000"/>
                  </a:solidFill>
                  <a:latin typeface="微软雅黑" panose="020B0503020204020204" pitchFamily="34" charset="-122"/>
                  <a:ea typeface="微软雅黑" panose="020B0503020204020204" pitchFamily="34" charset="-122"/>
                </a:rPr>
                <a:t>映射与初始组件布局</a:t>
              </a:r>
              <a:r>
                <a:rPr lang="zh-CN" altLang="en-US" sz="1400" b="1" dirty="0">
                  <a:solidFill>
                    <a:srgbClr val="203864"/>
                  </a:solidFill>
                  <a:latin typeface="微软雅黑" panose="020B0503020204020204" pitchFamily="34" charset="-122"/>
                  <a:ea typeface="微软雅黑" panose="020B0503020204020204" pitchFamily="34" charset="-122"/>
                </a:rPr>
                <a:t>设置</a:t>
              </a:r>
            </a:p>
          </p:txBody>
        </p:sp>
        <p:grpSp>
          <p:nvGrpSpPr>
            <p:cNvPr id="464" name="画布 564">
              <a:extLst>
                <a:ext uri="{FF2B5EF4-FFF2-40B4-BE49-F238E27FC236}">
                  <a16:creationId xmlns:a16="http://schemas.microsoft.com/office/drawing/2014/main" id="{B3B2C4D6-B051-9D1E-623C-309091A4DC85}"/>
                </a:ext>
              </a:extLst>
            </p:cNvPr>
            <p:cNvGrpSpPr/>
            <p:nvPr/>
          </p:nvGrpSpPr>
          <p:grpSpPr>
            <a:xfrm>
              <a:off x="770078" y="3800870"/>
              <a:ext cx="4775753" cy="2728600"/>
              <a:chOff x="267085" y="102765"/>
              <a:chExt cx="4842057" cy="2766483"/>
            </a:xfrm>
          </p:grpSpPr>
          <p:pic>
            <p:nvPicPr>
              <p:cNvPr id="465" name="图片 464">
                <a:extLst>
                  <a:ext uri="{FF2B5EF4-FFF2-40B4-BE49-F238E27FC236}">
                    <a16:creationId xmlns:a16="http://schemas.microsoft.com/office/drawing/2014/main" id="{C45696E1-8264-59AB-930A-69E8BCF30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226" y="284125"/>
                <a:ext cx="2232200" cy="1292324"/>
              </a:xfrm>
              <a:prstGeom prst="rect">
                <a:avLst/>
              </a:prstGeom>
            </p:spPr>
          </p:pic>
          <p:grpSp>
            <p:nvGrpSpPr>
              <p:cNvPr id="466" name="组合 465">
                <a:extLst>
                  <a:ext uri="{FF2B5EF4-FFF2-40B4-BE49-F238E27FC236}">
                    <a16:creationId xmlns:a16="http://schemas.microsoft.com/office/drawing/2014/main" id="{EBD365C5-DA9B-A40E-D123-D8CC00D3891B}"/>
                  </a:ext>
                </a:extLst>
              </p:cNvPr>
              <p:cNvGrpSpPr>
                <a:grpSpLocks noChangeAspect="1"/>
              </p:cNvGrpSpPr>
              <p:nvPr/>
            </p:nvGrpSpPr>
            <p:grpSpPr>
              <a:xfrm>
                <a:off x="3611319" y="102765"/>
                <a:ext cx="1397783" cy="1490002"/>
                <a:chOff x="4017699" y="-331503"/>
                <a:chExt cx="2695585" cy="2873428"/>
              </a:xfrm>
            </p:grpSpPr>
            <p:pic>
              <p:nvPicPr>
                <p:cNvPr id="495" name="图片 494">
                  <a:extLst>
                    <a:ext uri="{FF2B5EF4-FFF2-40B4-BE49-F238E27FC236}">
                      <a16:creationId xmlns:a16="http://schemas.microsoft.com/office/drawing/2014/main" id="{C35D0CB0-8C0C-06DA-12A8-B111FF22F397}"/>
                    </a:ext>
                  </a:extLst>
                </p:cNvPr>
                <p:cNvPicPr>
                  <a:picLocks noChangeAspect="1"/>
                </p:cNvPicPr>
                <p:nvPr/>
              </p:nvPicPr>
              <p:blipFill rotWithShape="1">
                <a:blip r:embed="rId4"/>
                <a:srcRect t="1232"/>
                <a:stretch/>
              </p:blipFill>
              <p:spPr>
                <a:xfrm>
                  <a:off x="4302860" y="481624"/>
                  <a:ext cx="1640075" cy="1640237"/>
                </a:xfrm>
                <a:prstGeom prst="rect">
                  <a:avLst/>
                </a:prstGeom>
              </p:spPr>
            </p:pic>
            <p:grpSp>
              <p:nvGrpSpPr>
                <p:cNvPr id="496" name="组合 495">
                  <a:extLst>
                    <a:ext uri="{FF2B5EF4-FFF2-40B4-BE49-F238E27FC236}">
                      <a16:creationId xmlns:a16="http://schemas.microsoft.com/office/drawing/2014/main" id="{C5013D7E-3249-C9E2-CB92-142DC5419D00}"/>
                    </a:ext>
                  </a:extLst>
                </p:cNvPr>
                <p:cNvGrpSpPr/>
                <p:nvPr/>
              </p:nvGrpSpPr>
              <p:grpSpPr>
                <a:xfrm>
                  <a:off x="4017699" y="-331503"/>
                  <a:ext cx="2695585" cy="2873428"/>
                  <a:chOff x="4017699" y="-331503"/>
                  <a:chExt cx="2695585" cy="2873428"/>
                </a:xfrm>
              </p:grpSpPr>
              <p:grpSp>
                <p:nvGrpSpPr>
                  <p:cNvPr id="497" name="组合 496">
                    <a:extLst>
                      <a:ext uri="{FF2B5EF4-FFF2-40B4-BE49-F238E27FC236}">
                        <a16:creationId xmlns:a16="http://schemas.microsoft.com/office/drawing/2014/main" id="{7CC20E79-08DF-0D98-33E1-AAECA5D77E47}"/>
                      </a:ext>
                    </a:extLst>
                  </p:cNvPr>
                  <p:cNvGrpSpPr/>
                  <p:nvPr/>
                </p:nvGrpSpPr>
                <p:grpSpPr>
                  <a:xfrm>
                    <a:off x="4296143" y="115877"/>
                    <a:ext cx="2030556" cy="2023115"/>
                    <a:chOff x="4295803" y="115877"/>
                    <a:chExt cx="1541335" cy="1578110"/>
                  </a:xfrm>
                </p:grpSpPr>
                <p:cxnSp>
                  <p:nvCxnSpPr>
                    <p:cNvPr id="502" name="直接箭头连接符 501">
                      <a:extLst>
                        <a:ext uri="{FF2B5EF4-FFF2-40B4-BE49-F238E27FC236}">
                          <a16:creationId xmlns:a16="http://schemas.microsoft.com/office/drawing/2014/main" id="{75E84725-F890-F4C5-CC38-46BA8D3C19AE}"/>
                        </a:ext>
                      </a:extLst>
                    </p:cNvPr>
                    <p:cNvCxnSpPr>
                      <a:cxnSpLocks/>
                    </p:cNvCxnSpPr>
                    <p:nvPr/>
                  </p:nvCxnSpPr>
                  <p:spPr>
                    <a:xfrm flipV="1">
                      <a:off x="4295803" y="115877"/>
                      <a:ext cx="5356" cy="1578110"/>
                    </a:xfrm>
                    <a:prstGeom prst="straightConnector1">
                      <a:avLst/>
                    </a:prstGeom>
                    <a:noFill/>
                    <a:ln w="12700" cap="flat" cmpd="sng" algn="ctr">
                      <a:solidFill>
                        <a:sysClr val="windowText" lastClr="000000"/>
                      </a:solidFill>
                      <a:prstDash val="solid"/>
                      <a:miter lim="800000"/>
                      <a:headEnd type="none" w="med" len="med"/>
                      <a:tailEnd type="stealth" w="med" len="med"/>
                    </a:ln>
                    <a:effectLst/>
                  </p:spPr>
                </p:cxnSp>
                <p:cxnSp>
                  <p:nvCxnSpPr>
                    <p:cNvPr id="503" name="直接箭头连接符 502">
                      <a:extLst>
                        <a:ext uri="{FF2B5EF4-FFF2-40B4-BE49-F238E27FC236}">
                          <a16:creationId xmlns:a16="http://schemas.microsoft.com/office/drawing/2014/main" id="{10E3BEED-00CB-CA30-C201-F7FEFE6E74F5}"/>
                        </a:ext>
                      </a:extLst>
                    </p:cNvPr>
                    <p:cNvCxnSpPr>
                      <a:cxnSpLocks/>
                    </p:cNvCxnSpPr>
                    <p:nvPr/>
                  </p:nvCxnSpPr>
                  <p:spPr>
                    <a:xfrm flipV="1">
                      <a:off x="4303538" y="1682327"/>
                      <a:ext cx="1533600" cy="5056"/>
                    </a:xfrm>
                    <a:prstGeom prst="straightConnector1">
                      <a:avLst/>
                    </a:prstGeom>
                    <a:noFill/>
                    <a:ln w="12700" cap="flat" cmpd="sng" algn="ctr">
                      <a:solidFill>
                        <a:sysClr val="windowText" lastClr="000000"/>
                      </a:solidFill>
                      <a:prstDash val="solid"/>
                      <a:miter lim="800000"/>
                      <a:headEnd type="none" w="med" len="med"/>
                      <a:tailEnd type="stealth" w="med" len="med"/>
                    </a:ln>
                    <a:effectLst/>
                  </p:spPr>
                </p:cxnSp>
              </p:grpSp>
              <mc:AlternateContent xmlns:mc="http://schemas.openxmlformats.org/markup-compatibility/2006" xmlns:a14="http://schemas.microsoft.com/office/drawing/2010/main">
                <mc:Choice Requires="a14">
                  <p:sp>
                    <p:nvSpPr>
                      <p:cNvPr id="498" name="文本框 103">
                        <a:extLst>
                          <a:ext uri="{FF2B5EF4-FFF2-40B4-BE49-F238E27FC236}">
                            <a16:creationId xmlns:a16="http://schemas.microsoft.com/office/drawing/2014/main" id="{1B08511E-2495-8342-CE86-EF5EF90E6365}"/>
                          </a:ext>
                        </a:extLst>
                      </p:cNvPr>
                      <p:cNvSpPr txBox="1"/>
                      <p:nvPr/>
                    </p:nvSpPr>
                    <p:spPr>
                      <a:xfrm>
                        <a:off x="6264029" y="1914036"/>
                        <a:ext cx="449255" cy="474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宋体" panose="02010600030101010101" pitchFamily="2" charset="-122"/>
                                </a:rPr>
                                <m:t>𝑢</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38" name="文本框 103">
                        <a:extLst>
                          <a:ext uri="{FF2B5EF4-FFF2-40B4-BE49-F238E27FC236}">
                            <a16:creationId xmlns:a16="http://schemas.microsoft.com/office/drawing/2014/main" id="{C1E024E5-176A-AC83-EF19-4C9E175BFA7C}"/>
                          </a:ext>
                        </a:extLst>
                      </p:cNvPr>
                      <p:cNvSpPr txBox="1">
                        <a:spLocks noRot="1" noChangeAspect="1" noMove="1" noResize="1" noEditPoints="1" noAdjustHandles="1" noChangeArrowheads="1" noChangeShapeType="1" noTextEdit="1"/>
                      </p:cNvSpPr>
                      <p:nvPr/>
                    </p:nvSpPr>
                    <p:spPr>
                      <a:xfrm>
                        <a:off x="6264029" y="1914036"/>
                        <a:ext cx="449255" cy="47483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9" name="文本框 104">
                        <a:extLst>
                          <a:ext uri="{FF2B5EF4-FFF2-40B4-BE49-F238E27FC236}">
                            <a16:creationId xmlns:a16="http://schemas.microsoft.com/office/drawing/2014/main" id="{6C198869-B429-8A6E-1B1E-BE33EB472546}"/>
                          </a:ext>
                        </a:extLst>
                      </p:cNvPr>
                      <p:cNvSpPr txBox="1"/>
                      <p:nvPr/>
                    </p:nvSpPr>
                    <p:spPr>
                      <a:xfrm>
                        <a:off x="4017699" y="-331503"/>
                        <a:ext cx="429827" cy="474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宋体" panose="02010600030101010101" pitchFamily="2" charset="-122"/>
                                </a:rPr>
                                <m:t>𝑣</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39" name="文本框 104">
                        <a:extLst>
                          <a:ext uri="{FF2B5EF4-FFF2-40B4-BE49-F238E27FC236}">
                            <a16:creationId xmlns:a16="http://schemas.microsoft.com/office/drawing/2014/main" id="{7C11BA3F-82F1-B13C-124E-EFB937CC522E}"/>
                          </a:ext>
                        </a:extLst>
                      </p:cNvPr>
                      <p:cNvSpPr txBox="1">
                        <a:spLocks noRot="1" noChangeAspect="1" noMove="1" noResize="1" noEditPoints="1" noAdjustHandles="1" noChangeArrowheads="1" noChangeShapeType="1" noTextEdit="1"/>
                      </p:cNvSpPr>
                      <p:nvPr/>
                    </p:nvSpPr>
                    <p:spPr>
                      <a:xfrm>
                        <a:off x="4017699" y="-331503"/>
                        <a:ext cx="429827" cy="47483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0" name="文本框 105">
                        <a:extLst>
                          <a:ext uri="{FF2B5EF4-FFF2-40B4-BE49-F238E27FC236}">
                            <a16:creationId xmlns:a16="http://schemas.microsoft.com/office/drawing/2014/main" id="{D2804D2B-F23F-4288-C35E-0B268836F001}"/>
                          </a:ext>
                        </a:extLst>
                      </p:cNvPr>
                      <p:cNvSpPr txBox="1"/>
                      <p:nvPr/>
                    </p:nvSpPr>
                    <p:spPr>
                      <a:xfrm>
                        <a:off x="4135376" y="2067095"/>
                        <a:ext cx="429827" cy="474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宋体" panose="02010600030101010101" pitchFamily="2" charset="-122"/>
                                </a:rPr>
                                <m:t>𝑜</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0" name="文本框 105">
                        <a:extLst>
                          <a:ext uri="{FF2B5EF4-FFF2-40B4-BE49-F238E27FC236}">
                            <a16:creationId xmlns:a16="http://schemas.microsoft.com/office/drawing/2014/main" id="{4370DF67-B7B1-55DC-A687-4FD96874DE4F}"/>
                          </a:ext>
                        </a:extLst>
                      </p:cNvPr>
                      <p:cNvSpPr txBox="1">
                        <a:spLocks noRot="1" noChangeAspect="1" noMove="1" noResize="1" noEditPoints="1" noAdjustHandles="1" noChangeArrowheads="1" noChangeShapeType="1" noTextEdit="1"/>
                      </p:cNvSpPr>
                      <p:nvPr/>
                    </p:nvSpPr>
                    <p:spPr>
                      <a:xfrm>
                        <a:off x="4135376" y="2067095"/>
                        <a:ext cx="429827" cy="47483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1" name="文本框 106">
                        <a:extLst>
                          <a:ext uri="{FF2B5EF4-FFF2-40B4-BE49-F238E27FC236}">
                            <a16:creationId xmlns:a16="http://schemas.microsoft.com/office/drawing/2014/main" id="{0359B72D-26BC-AF2F-1F7A-333B5F35B5C3}"/>
                          </a:ext>
                        </a:extLst>
                      </p:cNvPr>
                      <p:cNvSpPr txBox="1"/>
                      <p:nvPr/>
                    </p:nvSpPr>
                    <p:spPr>
                      <a:xfrm>
                        <a:off x="4985813" y="1619598"/>
                        <a:ext cx="1394796" cy="474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宋体" panose="02010600030101010101" pitchFamily="2" charset="-122"/>
                                </a:rPr>
                                <m:t>ℳ</m:t>
                              </m:r>
                            </m:oMath>
                          </m:oMathPara>
                        </a14:m>
                        <a:endParaRPr lang="zh-CN" sz="1200" dirty="0">
                          <a:effectLst/>
                          <a:latin typeface="Times New Roman" panose="02020603050405020304" pitchFamily="18" charset="0"/>
                          <a:ea typeface="宋体" panose="02010600030101010101" pitchFamily="2" charset="-122"/>
                        </a:endParaRPr>
                      </a:p>
                    </p:txBody>
                  </p:sp>
                </mc:Choice>
                <mc:Fallback xmlns="">
                  <p:sp>
                    <p:nvSpPr>
                      <p:cNvPr id="41" name="文本框 106">
                        <a:extLst>
                          <a:ext uri="{FF2B5EF4-FFF2-40B4-BE49-F238E27FC236}">
                            <a16:creationId xmlns:a16="http://schemas.microsoft.com/office/drawing/2014/main" id="{993F20F1-E1B0-2CF9-4279-341C8C51E917}"/>
                          </a:ext>
                        </a:extLst>
                      </p:cNvPr>
                      <p:cNvSpPr txBox="1">
                        <a:spLocks noRot="1" noChangeAspect="1" noMove="1" noResize="1" noEditPoints="1" noAdjustHandles="1" noChangeArrowheads="1" noChangeShapeType="1" noTextEdit="1"/>
                      </p:cNvSpPr>
                      <p:nvPr/>
                    </p:nvSpPr>
                    <p:spPr>
                      <a:xfrm>
                        <a:off x="4985813" y="1619598"/>
                        <a:ext cx="1394796" cy="474830"/>
                      </a:xfrm>
                      <a:prstGeom prst="rect">
                        <a:avLst/>
                      </a:prstGeom>
                      <a:blipFill>
                        <a:blip r:embed="rId30"/>
                        <a:stretch>
                          <a:fillRect/>
                        </a:stretch>
                      </a:blipFill>
                    </p:spPr>
                    <p:txBody>
                      <a:bodyPr/>
                      <a:lstStyle/>
                      <a:p>
                        <a:r>
                          <a:rPr lang="zh-CN" altLang="en-US">
                            <a:noFill/>
                          </a:rPr>
                          <a:t> </a:t>
                        </a:r>
                      </a:p>
                    </p:txBody>
                  </p:sp>
                </mc:Fallback>
              </mc:AlternateContent>
            </p:grpSp>
          </p:grpSp>
          <p:grpSp>
            <p:nvGrpSpPr>
              <p:cNvPr id="467" name="组合 466">
                <a:extLst>
                  <a:ext uri="{FF2B5EF4-FFF2-40B4-BE49-F238E27FC236}">
                    <a16:creationId xmlns:a16="http://schemas.microsoft.com/office/drawing/2014/main" id="{313232BF-FA25-324D-DE30-E1FD7D765258}"/>
                  </a:ext>
                </a:extLst>
              </p:cNvPr>
              <p:cNvGrpSpPr>
                <a:grpSpLocks noChangeAspect="1"/>
              </p:cNvGrpSpPr>
              <p:nvPr/>
            </p:nvGrpSpPr>
            <p:grpSpPr>
              <a:xfrm>
                <a:off x="2597222" y="610575"/>
                <a:ext cx="1014094" cy="1010874"/>
                <a:chOff x="2903746" y="594061"/>
                <a:chExt cx="1955653" cy="1010874"/>
              </a:xfrm>
            </p:grpSpPr>
            <p:cxnSp>
              <p:nvCxnSpPr>
                <p:cNvPr id="491" name="直接箭头连接符 490">
                  <a:extLst>
                    <a:ext uri="{FF2B5EF4-FFF2-40B4-BE49-F238E27FC236}">
                      <a16:creationId xmlns:a16="http://schemas.microsoft.com/office/drawing/2014/main" id="{B6430E14-1669-98A3-2531-6D15A906FE4E}"/>
                    </a:ext>
                  </a:extLst>
                </p:cNvPr>
                <p:cNvCxnSpPr>
                  <a:cxnSpLocks/>
                </p:cNvCxnSpPr>
                <p:nvPr/>
              </p:nvCxnSpPr>
              <p:spPr>
                <a:xfrm>
                  <a:off x="3145562" y="961603"/>
                  <a:ext cx="1501616" cy="0"/>
                </a:xfrm>
                <a:prstGeom prst="straightConnector1">
                  <a:avLst/>
                </a:prstGeom>
                <a:noFill/>
                <a:ln w="63500" cap="flat" cmpd="sng" algn="ctr">
                  <a:solidFill>
                    <a:srgbClr val="F38032"/>
                  </a:solidFill>
                  <a:prstDash val="solid"/>
                  <a:miter lim="800000"/>
                  <a:tailEnd type="triangle"/>
                </a:ln>
                <a:effectLst/>
              </p:spPr>
            </p:cxnSp>
            <p:cxnSp>
              <p:nvCxnSpPr>
                <p:cNvPr id="492" name="直接箭头连接符 491">
                  <a:extLst>
                    <a:ext uri="{FF2B5EF4-FFF2-40B4-BE49-F238E27FC236}">
                      <a16:creationId xmlns:a16="http://schemas.microsoft.com/office/drawing/2014/main" id="{B4EB614D-FD36-494A-C5DC-6E2FF2E40669}"/>
                    </a:ext>
                  </a:extLst>
                </p:cNvPr>
                <p:cNvCxnSpPr>
                  <a:cxnSpLocks/>
                </p:cNvCxnSpPr>
                <p:nvPr/>
              </p:nvCxnSpPr>
              <p:spPr>
                <a:xfrm flipH="1">
                  <a:off x="3133306" y="1248831"/>
                  <a:ext cx="1513871" cy="0"/>
                </a:xfrm>
                <a:prstGeom prst="straightConnector1">
                  <a:avLst/>
                </a:prstGeom>
                <a:noFill/>
                <a:ln w="63500" cap="flat" cmpd="sng" algn="ctr">
                  <a:solidFill>
                    <a:srgbClr val="FFC000"/>
                  </a:solidFill>
                  <a:prstDash val="solid"/>
                  <a:miter lim="800000"/>
                  <a:tailEnd type="triangle"/>
                </a:ln>
                <a:effectLst/>
              </p:spPr>
            </p:cxnSp>
            <mc:AlternateContent xmlns:mc="http://schemas.openxmlformats.org/markup-compatibility/2006" xmlns:a14="http://schemas.microsoft.com/office/drawing/2010/main">
              <mc:Choice Requires="a14">
                <p:sp>
                  <p:nvSpPr>
                    <p:cNvPr id="493" name="文本框 112">
                      <a:extLst>
                        <a:ext uri="{FF2B5EF4-FFF2-40B4-BE49-F238E27FC236}">
                          <a16:creationId xmlns:a16="http://schemas.microsoft.com/office/drawing/2014/main" id="{42D05334-AF83-9682-3052-E91A64D1AA8F}"/>
                        </a:ext>
                      </a:extLst>
                    </p:cNvPr>
                    <p:cNvSpPr txBox="1"/>
                    <p:nvPr/>
                  </p:nvSpPr>
                  <p:spPr>
                    <a:xfrm>
                      <a:off x="3196729" y="594061"/>
                      <a:ext cx="1389897"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宋体" panose="02010600030101010101" pitchFamily="2" charset="-122"/>
                              </a:rPr>
                              <m:t>𝑓</m:t>
                            </m:r>
                            <m:r>
                              <a:rPr lang="en-US" sz="1000" i="1" kern="1200">
                                <a:solidFill>
                                  <a:srgbClr val="000000"/>
                                </a:solidFill>
                                <a:effectLst/>
                                <a:latin typeface="Cambria Math" panose="02040503050406030204" pitchFamily="18" charset="0"/>
                                <a:ea typeface="宋体" panose="02010600030101010101" pitchFamily="2" charset="-122"/>
                              </a:rPr>
                              <m:t>:</m:t>
                            </m:r>
                            <m:r>
                              <a:rPr lang="en-US" sz="1000" i="1" kern="1200">
                                <a:solidFill>
                                  <a:srgbClr val="000000"/>
                                </a:solidFill>
                                <a:effectLst/>
                                <a:latin typeface="Cambria Math" panose="02040503050406030204" pitchFamily="18" charset="0"/>
                                <a:ea typeface="宋体" panose="02010600030101010101" pitchFamily="2" charset="-122"/>
                              </a:rPr>
                              <m:t>𝒮</m:t>
                            </m:r>
                            <m:r>
                              <a:rPr lang="en-US" sz="1000" i="1" kern="1200">
                                <a:solidFill>
                                  <a:srgbClr val="000000"/>
                                </a:solidFill>
                                <a:effectLst/>
                                <a:latin typeface="Cambria Math" panose="02040503050406030204" pitchFamily="18" charset="0"/>
                                <a:ea typeface="宋体" panose="02010600030101010101" pitchFamily="2" charset="-122"/>
                              </a:rPr>
                              <m:t>→</m:t>
                            </m:r>
                            <m:r>
                              <a:rPr lang="en-US" sz="1000" i="1" kern="1200">
                                <a:solidFill>
                                  <a:srgbClr val="000000"/>
                                </a:solidFill>
                                <a:effectLst/>
                                <a:latin typeface="Cambria Math" panose="02040503050406030204" pitchFamily="18" charset="0"/>
                                <a:ea typeface="宋体" panose="02010600030101010101" pitchFamily="2" charset="-122"/>
                              </a:rPr>
                              <m:t>ℳ</m:t>
                            </m:r>
                          </m:oMath>
                        </m:oMathPara>
                      </a14:m>
                      <a:endParaRPr lang="zh-CN" sz="1200" dirty="0">
                        <a:effectLst/>
                        <a:latin typeface="Times New Roman" panose="02020603050405020304" pitchFamily="18" charset="0"/>
                        <a:ea typeface="宋体" panose="02010600030101010101" pitchFamily="2" charset="-122"/>
                      </a:endParaRPr>
                    </a:p>
                  </p:txBody>
                </p:sp>
              </mc:Choice>
              <mc:Fallback xmlns="">
                <p:sp>
                  <p:nvSpPr>
                    <p:cNvPr id="33" name="文本框 112">
                      <a:extLst>
                        <a:ext uri="{FF2B5EF4-FFF2-40B4-BE49-F238E27FC236}">
                          <a16:creationId xmlns:a16="http://schemas.microsoft.com/office/drawing/2014/main" id="{CFB91918-B5E7-D91E-78F9-1EEF5E0EEE00}"/>
                        </a:ext>
                      </a:extLst>
                    </p:cNvPr>
                    <p:cNvSpPr txBox="1">
                      <a:spLocks noRot="1" noChangeAspect="1" noMove="1" noResize="1" noEditPoints="1" noAdjustHandles="1" noChangeArrowheads="1" noChangeShapeType="1" noTextEdit="1"/>
                    </p:cNvSpPr>
                    <p:nvPr/>
                  </p:nvSpPr>
                  <p:spPr>
                    <a:xfrm>
                      <a:off x="3196729" y="594061"/>
                      <a:ext cx="1389897" cy="153888"/>
                    </a:xfrm>
                    <a:prstGeom prst="rect">
                      <a:avLst/>
                    </a:prstGeom>
                    <a:blipFill>
                      <a:blip r:embed="rId31"/>
                      <a:stretch>
                        <a:fillRect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4" name="文本框 113">
                      <a:extLst>
                        <a:ext uri="{FF2B5EF4-FFF2-40B4-BE49-F238E27FC236}">
                          <a16:creationId xmlns:a16="http://schemas.microsoft.com/office/drawing/2014/main" id="{B3A8B13F-760B-19C9-3BB3-B5DDBEE5585C}"/>
                        </a:ext>
                      </a:extLst>
                    </p:cNvPr>
                    <p:cNvSpPr txBox="1"/>
                    <p:nvPr/>
                  </p:nvSpPr>
                  <p:spPr>
                    <a:xfrm>
                      <a:off x="2903746" y="1332168"/>
                      <a:ext cx="1955653"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宋体" panose="02010600030101010101" pitchFamily="2" charset="-122"/>
                                  </a:rPr>
                                  <m:t>𝑓</m:t>
                                </m:r>
                              </m:e>
                              <m:sup>
                                <m:r>
                                  <a:rPr lang="en-US" sz="1000" i="1" kern="1200">
                                    <a:solidFill>
                                      <a:srgbClr val="000000"/>
                                    </a:solidFill>
                                    <a:effectLst/>
                                    <a:latin typeface="Cambria Math" panose="02040503050406030204" pitchFamily="18" charset="0"/>
                                    <a:ea typeface="宋体" panose="02010600030101010101" pitchFamily="2" charset="-122"/>
                                  </a:rPr>
                                  <m:t>−1</m:t>
                                </m:r>
                              </m:sup>
                            </m:sSup>
                            <m:r>
                              <a:rPr lang="en-US" sz="1000" kern="1200">
                                <a:solidFill>
                                  <a:srgbClr val="000000"/>
                                </a:solidFill>
                                <a:effectLst/>
                                <a:latin typeface="Cambria Math" panose="02040503050406030204" pitchFamily="18" charset="0"/>
                                <a:ea typeface="宋体" panose="02010600030101010101" pitchFamily="2" charset="-122"/>
                              </a:rPr>
                              <m:t>:</m:t>
                            </m:r>
                            <m:r>
                              <a:rPr lang="en-US" sz="1000" i="1" kern="1200">
                                <a:solidFill>
                                  <a:srgbClr val="000000"/>
                                </a:solidFill>
                                <a:effectLst/>
                                <a:latin typeface="Cambria Math" panose="02040503050406030204" pitchFamily="18" charset="0"/>
                                <a:ea typeface="宋体" panose="02010600030101010101" pitchFamily="2" charset="-122"/>
                              </a:rPr>
                              <m:t>ℳ</m:t>
                            </m:r>
                            <m:r>
                              <a:rPr lang="en-US" sz="1000" kern="1200">
                                <a:solidFill>
                                  <a:srgbClr val="000000"/>
                                </a:solidFill>
                                <a:effectLst/>
                                <a:latin typeface="Cambria Math" panose="02040503050406030204" pitchFamily="18" charset="0"/>
                                <a:ea typeface="宋体" panose="02010600030101010101" pitchFamily="2" charset="-122"/>
                              </a:rPr>
                              <m:t>→</m:t>
                            </m:r>
                            <m:r>
                              <a:rPr lang="en-US" sz="1000" i="1" kern="1200">
                                <a:solidFill>
                                  <a:srgbClr val="000000"/>
                                </a:solidFill>
                                <a:effectLst/>
                                <a:latin typeface="Cambria Math" panose="02040503050406030204" pitchFamily="18" charset="0"/>
                                <a:ea typeface="宋体" panose="02010600030101010101" pitchFamily="2" charset="-122"/>
                              </a:rPr>
                              <m:t>𝒮</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34" name="文本框 113">
                      <a:extLst>
                        <a:ext uri="{FF2B5EF4-FFF2-40B4-BE49-F238E27FC236}">
                          <a16:creationId xmlns:a16="http://schemas.microsoft.com/office/drawing/2014/main" id="{4F822234-5F3A-CD36-34D6-DCF8239E6E17}"/>
                        </a:ext>
                      </a:extLst>
                    </p:cNvPr>
                    <p:cNvSpPr txBox="1">
                      <a:spLocks noRot="1" noChangeAspect="1" noMove="1" noResize="1" noEditPoints="1" noAdjustHandles="1" noChangeArrowheads="1" noChangeShapeType="1" noTextEdit="1"/>
                    </p:cNvSpPr>
                    <p:nvPr/>
                  </p:nvSpPr>
                  <p:spPr>
                    <a:xfrm>
                      <a:off x="2903746" y="1332168"/>
                      <a:ext cx="1955653" cy="272767"/>
                    </a:xfrm>
                    <a:prstGeom prst="rect">
                      <a:avLst/>
                    </a:prstGeom>
                    <a:blipFill>
                      <a:blip r:embed="rId9"/>
                      <a:stretch>
                        <a:fillRect b="-2222"/>
                      </a:stretch>
                    </a:blipFill>
                  </p:spPr>
                  <p:txBody>
                    <a:bodyPr/>
                    <a:lstStyle/>
                    <a:p>
                      <a:r>
                        <a:rPr lang="zh-CN" altLang="en-US">
                          <a:noFill/>
                        </a:rPr>
                        <a:t> </a:t>
                      </a:r>
                    </a:p>
                  </p:txBody>
                </p:sp>
              </mc:Fallback>
            </mc:AlternateContent>
          </p:grpSp>
          <p:sp>
            <p:nvSpPr>
              <p:cNvPr id="468" name="椭圆 467">
                <a:extLst>
                  <a:ext uri="{FF2B5EF4-FFF2-40B4-BE49-F238E27FC236}">
                    <a16:creationId xmlns:a16="http://schemas.microsoft.com/office/drawing/2014/main" id="{49F5DF60-4911-98AB-AAF4-856A645E83CF}"/>
                  </a:ext>
                </a:extLst>
              </p:cNvPr>
              <p:cNvSpPr>
                <a:spLocks noChangeAspect="1"/>
              </p:cNvSpPr>
              <p:nvPr/>
            </p:nvSpPr>
            <p:spPr>
              <a:xfrm>
                <a:off x="4566630" y="500673"/>
                <a:ext cx="93338" cy="93338"/>
              </a:xfrm>
              <a:prstGeom prst="ellipse">
                <a:avLst/>
              </a:prstGeom>
              <a:solidFill>
                <a:srgbClr val="4472C4"/>
              </a:solidFill>
              <a:ln w="12700" cap="flat" cmpd="sng" algn="ctr">
                <a:noFill/>
                <a:prstDash val="solid"/>
                <a:miter lim="800000"/>
              </a:ln>
              <a:effectLst/>
            </p:spPr>
            <p:txBody>
              <a:bodyPr rtlCol="0" anchor="ctr"/>
              <a:lstStyle/>
              <a:p>
                <a:endParaRPr lang="zh-CN" altLang="en-US"/>
              </a:p>
            </p:txBody>
          </p:sp>
          <p:sp>
            <p:nvSpPr>
              <p:cNvPr id="469" name="椭圆 468">
                <a:extLst>
                  <a:ext uri="{FF2B5EF4-FFF2-40B4-BE49-F238E27FC236}">
                    <a16:creationId xmlns:a16="http://schemas.microsoft.com/office/drawing/2014/main" id="{2E0E18DA-99F4-AE31-CC6B-AB2198BF4B58}"/>
                  </a:ext>
                </a:extLst>
              </p:cNvPr>
              <p:cNvSpPr>
                <a:spLocks noChangeAspect="1"/>
              </p:cNvSpPr>
              <p:nvPr/>
            </p:nvSpPr>
            <p:spPr>
              <a:xfrm>
                <a:off x="4566630" y="1332767"/>
                <a:ext cx="93338" cy="93338"/>
              </a:xfrm>
              <a:prstGeom prst="ellipse">
                <a:avLst/>
              </a:prstGeom>
              <a:solidFill>
                <a:srgbClr val="FF0000"/>
              </a:solidFill>
              <a:ln w="12700" cap="flat" cmpd="sng" algn="ctr">
                <a:noFill/>
                <a:prstDash val="solid"/>
                <a:miter lim="800000"/>
              </a:ln>
              <a:effectLst/>
            </p:spPr>
            <p:txBody>
              <a:bodyPr rtlCol="0" anchor="ctr"/>
              <a:lstStyle/>
              <a:p>
                <a:endParaRPr lang="zh-CN" altLang="en-US"/>
              </a:p>
            </p:txBody>
          </p:sp>
          <p:sp>
            <p:nvSpPr>
              <p:cNvPr id="470" name="椭圆 469">
                <a:extLst>
                  <a:ext uri="{FF2B5EF4-FFF2-40B4-BE49-F238E27FC236}">
                    <a16:creationId xmlns:a16="http://schemas.microsoft.com/office/drawing/2014/main" id="{46F5D085-5593-E80A-7FB8-DB8272D02D7A}"/>
                  </a:ext>
                </a:extLst>
              </p:cNvPr>
              <p:cNvSpPr>
                <a:spLocks noChangeAspect="1"/>
              </p:cNvSpPr>
              <p:nvPr/>
            </p:nvSpPr>
            <p:spPr>
              <a:xfrm>
                <a:off x="3702596" y="1319752"/>
                <a:ext cx="93338" cy="93338"/>
              </a:xfrm>
              <a:prstGeom prst="ellipse">
                <a:avLst/>
              </a:prstGeom>
              <a:solidFill>
                <a:srgbClr val="FFFF00"/>
              </a:solidFill>
              <a:ln w="12700" cap="flat" cmpd="sng" algn="ctr">
                <a:noFill/>
                <a:prstDash val="solid"/>
                <a:miter lim="800000"/>
              </a:ln>
              <a:effectLst/>
            </p:spPr>
            <p:txBody>
              <a:bodyPr rtlCol="0" anchor="ctr"/>
              <a:lstStyle/>
              <a:p>
                <a:endParaRPr lang="zh-CN" altLang="en-US"/>
              </a:p>
            </p:txBody>
          </p:sp>
          <p:sp>
            <p:nvSpPr>
              <p:cNvPr id="471" name="椭圆 470">
                <a:extLst>
                  <a:ext uri="{FF2B5EF4-FFF2-40B4-BE49-F238E27FC236}">
                    <a16:creationId xmlns:a16="http://schemas.microsoft.com/office/drawing/2014/main" id="{50EFCB5D-F921-94DC-F501-5660EDEB9EAB}"/>
                  </a:ext>
                </a:extLst>
              </p:cNvPr>
              <p:cNvSpPr>
                <a:spLocks noChangeAspect="1"/>
              </p:cNvSpPr>
              <p:nvPr/>
            </p:nvSpPr>
            <p:spPr>
              <a:xfrm>
                <a:off x="3712517" y="498077"/>
                <a:ext cx="93338" cy="93338"/>
              </a:xfrm>
              <a:prstGeom prst="ellipse">
                <a:avLst/>
              </a:prstGeom>
              <a:solidFill>
                <a:srgbClr val="E7E6E6">
                  <a:lumMod val="50000"/>
                </a:srgbClr>
              </a:solidFill>
              <a:ln w="12700" cap="flat" cmpd="sng" algn="ctr">
                <a:noFill/>
                <a:prstDash val="solid"/>
                <a:miter lim="800000"/>
              </a:ln>
              <a:effectLst/>
            </p:spPr>
            <p:txBody>
              <a:bodyPr rtlCol="0" anchor="ctr"/>
              <a:lstStyle/>
              <a:p>
                <a:endParaRPr lang="zh-CN" altLang="en-US"/>
              </a:p>
            </p:txBody>
          </p:sp>
          <p:sp>
            <p:nvSpPr>
              <p:cNvPr id="472" name="椭圆 471">
                <a:extLst>
                  <a:ext uri="{FF2B5EF4-FFF2-40B4-BE49-F238E27FC236}">
                    <a16:creationId xmlns:a16="http://schemas.microsoft.com/office/drawing/2014/main" id="{653456CA-C259-48E9-4692-8A460EF33A0F}"/>
                  </a:ext>
                </a:extLst>
              </p:cNvPr>
              <p:cNvSpPr>
                <a:spLocks noChangeAspect="1"/>
              </p:cNvSpPr>
              <p:nvPr/>
            </p:nvSpPr>
            <p:spPr>
              <a:xfrm>
                <a:off x="1369457" y="249444"/>
                <a:ext cx="93338" cy="93338"/>
              </a:xfrm>
              <a:prstGeom prst="ellipse">
                <a:avLst/>
              </a:prstGeom>
              <a:solidFill>
                <a:srgbClr val="4472C4"/>
              </a:solidFill>
              <a:ln w="12700" cap="flat" cmpd="sng" algn="ctr">
                <a:noFill/>
                <a:prstDash val="solid"/>
                <a:miter lim="800000"/>
              </a:ln>
              <a:effectLst/>
            </p:spPr>
            <p:txBody>
              <a:bodyPr rtlCol="0" anchor="ctr"/>
              <a:lstStyle/>
              <a:p>
                <a:endParaRPr lang="zh-CN" altLang="en-US"/>
              </a:p>
            </p:txBody>
          </p:sp>
          <p:sp>
            <p:nvSpPr>
              <p:cNvPr id="473" name="椭圆 472">
                <a:extLst>
                  <a:ext uri="{FF2B5EF4-FFF2-40B4-BE49-F238E27FC236}">
                    <a16:creationId xmlns:a16="http://schemas.microsoft.com/office/drawing/2014/main" id="{41D68638-5C57-3F32-F632-2810B7739249}"/>
                  </a:ext>
                </a:extLst>
              </p:cNvPr>
              <p:cNvSpPr>
                <a:spLocks noChangeAspect="1"/>
              </p:cNvSpPr>
              <p:nvPr/>
            </p:nvSpPr>
            <p:spPr>
              <a:xfrm>
                <a:off x="2473380" y="901530"/>
                <a:ext cx="93338" cy="93338"/>
              </a:xfrm>
              <a:prstGeom prst="ellipse">
                <a:avLst/>
              </a:prstGeom>
              <a:solidFill>
                <a:srgbClr val="FF0000"/>
              </a:solidFill>
              <a:ln w="12700" cap="flat" cmpd="sng" algn="ctr">
                <a:noFill/>
                <a:prstDash val="solid"/>
                <a:miter lim="800000"/>
              </a:ln>
              <a:effectLst/>
            </p:spPr>
            <p:txBody>
              <a:bodyPr rtlCol="0" anchor="ctr"/>
              <a:lstStyle/>
              <a:p>
                <a:endParaRPr lang="zh-CN" altLang="en-US"/>
              </a:p>
            </p:txBody>
          </p:sp>
          <p:sp>
            <p:nvSpPr>
              <p:cNvPr id="474" name="椭圆 473">
                <a:extLst>
                  <a:ext uri="{FF2B5EF4-FFF2-40B4-BE49-F238E27FC236}">
                    <a16:creationId xmlns:a16="http://schemas.microsoft.com/office/drawing/2014/main" id="{CBF03262-C35A-EBBD-9526-26F9D146A2D9}"/>
                  </a:ext>
                </a:extLst>
              </p:cNvPr>
              <p:cNvSpPr>
                <a:spLocks noChangeAspect="1"/>
              </p:cNvSpPr>
              <p:nvPr/>
            </p:nvSpPr>
            <p:spPr>
              <a:xfrm>
                <a:off x="1369457" y="1531912"/>
                <a:ext cx="93338" cy="93338"/>
              </a:xfrm>
              <a:prstGeom prst="ellipse">
                <a:avLst/>
              </a:prstGeom>
              <a:solidFill>
                <a:srgbClr val="FFFF00"/>
              </a:solidFill>
              <a:ln w="12700" cap="flat" cmpd="sng" algn="ctr">
                <a:noFill/>
                <a:prstDash val="solid"/>
                <a:miter lim="800000"/>
              </a:ln>
              <a:effectLst/>
            </p:spPr>
            <p:txBody>
              <a:bodyPr rtlCol="0" anchor="ctr"/>
              <a:lstStyle/>
              <a:p>
                <a:endParaRPr lang="zh-CN" altLang="en-US"/>
              </a:p>
            </p:txBody>
          </p:sp>
          <p:sp>
            <p:nvSpPr>
              <p:cNvPr id="475" name="椭圆 474">
                <a:extLst>
                  <a:ext uri="{FF2B5EF4-FFF2-40B4-BE49-F238E27FC236}">
                    <a16:creationId xmlns:a16="http://schemas.microsoft.com/office/drawing/2014/main" id="{FAB8371C-0D70-0F41-7EC5-46C3D822C404}"/>
                  </a:ext>
                </a:extLst>
              </p:cNvPr>
              <p:cNvSpPr>
                <a:spLocks noChangeAspect="1"/>
              </p:cNvSpPr>
              <p:nvPr/>
            </p:nvSpPr>
            <p:spPr>
              <a:xfrm>
                <a:off x="267085" y="925797"/>
                <a:ext cx="93338" cy="93338"/>
              </a:xfrm>
              <a:prstGeom prst="ellipse">
                <a:avLst/>
              </a:prstGeom>
              <a:solidFill>
                <a:srgbClr val="E7E6E6">
                  <a:lumMod val="50000"/>
                </a:srgbClr>
              </a:solidFill>
              <a:ln w="12700" cap="flat" cmpd="sng" algn="ctr">
                <a:noFill/>
                <a:prstDash val="solid"/>
                <a:miter lim="800000"/>
              </a:ln>
              <a:effectLst/>
            </p:spPr>
            <p:txBody>
              <a:bodyPr rtlCol="0" anchor="ctr"/>
              <a:lstStyle/>
              <a:p>
                <a:endParaRPr lang="zh-CN" altLang="en-US"/>
              </a:p>
            </p:txBody>
          </p:sp>
          <p:cxnSp>
            <p:nvCxnSpPr>
              <p:cNvPr id="476" name="直接箭头连接符 475">
                <a:extLst>
                  <a:ext uri="{FF2B5EF4-FFF2-40B4-BE49-F238E27FC236}">
                    <a16:creationId xmlns:a16="http://schemas.microsoft.com/office/drawing/2014/main" id="{F84145D6-E693-AC3C-88CE-F1B8D222CF5D}"/>
                  </a:ext>
                </a:extLst>
              </p:cNvPr>
              <p:cNvCxnSpPr>
                <a:cxnSpLocks noChangeAspect="1"/>
              </p:cNvCxnSpPr>
              <p:nvPr/>
            </p:nvCxnSpPr>
            <p:spPr>
              <a:xfrm flipH="1">
                <a:off x="1008122" y="933254"/>
                <a:ext cx="412249" cy="234188"/>
              </a:xfrm>
              <a:prstGeom prst="straightConnector1">
                <a:avLst/>
              </a:prstGeom>
              <a:noFill/>
              <a:ln w="12700" cap="flat" cmpd="sng" algn="ctr">
                <a:solidFill>
                  <a:sysClr val="windowText" lastClr="000000"/>
                </a:solidFill>
                <a:prstDash val="solid"/>
                <a:miter lim="800000"/>
                <a:headEnd type="none" w="med" len="med"/>
                <a:tailEnd type="stealth" w="med" len="med"/>
              </a:ln>
              <a:effectLst/>
            </p:spPr>
          </p:cxnSp>
          <p:cxnSp>
            <p:nvCxnSpPr>
              <p:cNvPr id="477" name="直接箭头连接符 476">
                <a:extLst>
                  <a:ext uri="{FF2B5EF4-FFF2-40B4-BE49-F238E27FC236}">
                    <a16:creationId xmlns:a16="http://schemas.microsoft.com/office/drawing/2014/main" id="{655C85C9-9FD8-9F13-D3E7-2E4514DCA330}"/>
                  </a:ext>
                </a:extLst>
              </p:cNvPr>
              <p:cNvCxnSpPr>
                <a:cxnSpLocks noChangeAspect="1"/>
              </p:cNvCxnSpPr>
              <p:nvPr/>
            </p:nvCxnSpPr>
            <p:spPr>
              <a:xfrm flipV="1">
                <a:off x="1420371" y="505753"/>
                <a:ext cx="0" cy="427500"/>
              </a:xfrm>
              <a:prstGeom prst="straightConnector1">
                <a:avLst/>
              </a:prstGeom>
              <a:noFill/>
              <a:ln w="12700" cap="flat" cmpd="sng" algn="ctr">
                <a:solidFill>
                  <a:sysClr val="windowText" lastClr="000000"/>
                </a:solidFill>
                <a:prstDash val="solid"/>
                <a:miter lim="800000"/>
                <a:headEnd type="none" w="med" len="med"/>
                <a:tailEnd type="stealth" w="med" len="med"/>
              </a:ln>
              <a:effectLst/>
            </p:spPr>
          </p:cxnSp>
          <p:cxnSp>
            <p:nvCxnSpPr>
              <p:cNvPr id="478" name="直接箭头连接符 477">
                <a:extLst>
                  <a:ext uri="{FF2B5EF4-FFF2-40B4-BE49-F238E27FC236}">
                    <a16:creationId xmlns:a16="http://schemas.microsoft.com/office/drawing/2014/main" id="{7E66BA08-3CFF-3B76-23EC-2504B53B8B97}"/>
                  </a:ext>
                </a:extLst>
              </p:cNvPr>
              <p:cNvCxnSpPr>
                <a:cxnSpLocks noChangeAspect="1"/>
              </p:cNvCxnSpPr>
              <p:nvPr/>
            </p:nvCxnSpPr>
            <p:spPr>
              <a:xfrm>
                <a:off x="1420371" y="933254"/>
                <a:ext cx="454907" cy="254537"/>
              </a:xfrm>
              <a:prstGeom prst="straightConnector1">
                <a:avLst/>
              </a:prstGeom>
              <a:noFill/>
              <a:ln w="12700" cap="flat" cmpd="sng" algn="ctr">
                <a:solidFill>
                  <a:sysClr val="windowText" lastClr="000000"/>
                </a:solidFill>
                <a:prstDash val="solid"/>
                <a:miter lim="800000"/>
                <a:headEnd type="none" w="med" len="med"/>
                <a:tailEnd type="stealth" w="med" len="med"/>
              </a:ln>
              <a:effectLst/>
            </p:spPr>
          </p:cxnSp>
          <mc:AlternateContent xmlns:mc="http://schemas.openxmlformats.org/markup-compatibility/2006" xmlns:a14="http://schemas.microsoft.com/office/drawing/2010/main">
            <mc:Choice Requires="a14">
              <p:sp>
                <p:nvSpPr>
                  <p:cNvPr id="480" name="文本框 163">
                    <a:extLst>
                      <a:ext uri="{FF2B5EF4-FFF2-40B4-BE49-F238E27FC236}">
                        <a16:creationId xmlns:a16="http://schemas.microsoft.com/office/drawing/2014/main" id="{67AC36AE-15AA-D5E0-BE0C-F62617D99B45}"/>
                      </a:ext>
                    </a:extLst>
                  </p:cNvPr>
                  <p:cNvSpPr txBox="1">
                    <a:spLocks noChangeAspect="1"/>
                  </p:cNvSpPr>
                  <p:nvPr/>
                </p:nvSpPr>
                <p:spPr>
                  <a:xfrm>
                    <a:off x="1351466" y="311383"/>
                    <a:ext cx="222885"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Cambria Math" panose="02040503050406030204" pitchFamily="18" charset="0"/>
                                </a:rPr>
                                <m:t>𝑥</m:t>
                              </m:r>
                            </m:e>
                            <m:sup>
                              <m:r>
                                <a:rPr lang="en-US" sz="1000" kern="1200">
                                  <a:solidFill>
                                    <a:srgbClr val="000000"/>
                                  </a:solidFill>
                                  <a:effectLst/>
                                  <a:latin typeface="Cambria Math" panose="02040503050406030204" pitchFamily="18" charset="0"/>
                                  <a:ea typeface="宋体" panose="02010600030101010101" pitchFamily="2" charset="-122"/>
                                </a:rPr>
                                <m:t>3</m:t>
                              </m:r>
                            </m:sup>
                          </m:sSup>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20" name="文本框 163">
                    <a:extLst>
                      <a:ext uri="{FF2B5EF4-FFF2-40B4-BE49-F238E27FC236}">
                        <a16:creationId xmlns:a16="http://schemas.microsoft.com/office/drawing/2014/main" id="{4F8A7A6D-6B03-3588-FBBD-529A9EA5312F}"/>
                      </a:ext>
                    </a:extLst>
                  </p:cNvPr>
                  <p:cNvSpPr txBox="1">
                    <a:spLocks noRot="1" noChangeAspect="1" noMove="1" noResize="1" noEditPoints="1" noAdjustHandles="1" noChangeArrowheads="1" noChangeShapeType="1" noTextEdit="1"/>
                  </p:cNvSpPr>
                  <p:nvPr/>
                </p:nvSpPr>
                <p:spPr>
                  <a:xfrm>
                    <a:off x="1351466" y="311383"/>
                    <a:ext cx="222885" cy="272767"/>
                  </a:xfrm>
                  <a:prstGeom prst="rect">
                    <a:avLst/>
                  </a:prstGeom>
                  <a:blipFill>
                    <a:blip r:embed="rId10"/>
                    <a:stretch>
                      <a:fillRect r="-13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 name="文本框 164">
                    <a:extLst>
                      <a:ext uri="{FF2B5EF4-FFF2-40B4-BE49-F238E27FC236}">
                        <a16:creationId xmlns:a16="http://schemas.microsoft.com/office/drawing/2014/main" id="{8C715281-40C2-B203-24E6-3CDF00CAC019}"/>
                      </a:ext>
                    </a:extLst>
                  </p:cNvPr>
                  <p:cNvSpPr txBox="1">
                    <a:spLocks noChangeAspect="1"/>
                  </p:cNvSpPr>
                  <p:nvPr/>
                </p:nvSpPr>
                <p:spPr>
                  <a:xfrm>
                    <a:off x="797729" y="1155315"/>
                    <a:ext cx="222885"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Cambria Math" panose="02040503050406030204" pitchFamily="18" charset="0"/>
                                </a:rPr>
                                <m:t>𝑥</m:t>
                              </m:r>
                            </m:e>
                            <m:sup>
                              <m:r>
                                <a:rPr lang="en-US" sz="1000" kern="1200">
                                  <a:solidFill>
                                    <a:srgbClr val="000000"/>
                                  </a:solidFill>
                                  <a:effectLst/>
                                  <a:latin typeface="Cambria Math" panose="02040503050406030204" pitchFamily="18" charset="0"/>
                                  <a:ea typeface="宋体" panose="02010600030101010101" pitchFamily="2" charset="-122"/>
                                </a:rPr>
                                <m:t>1</m:t>
                              </m:r>
                            </m:sup>
                          </m:sSup>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21" name="文本框 164">
                    <a:extLst>
                      <a:ext uri="{FF2B5EF4-FFF2-40B4-BE49-F238E27FC236}">
                        <a16:creationId xmlns:a16="http://schemas.microsoft.com/office/drawing/2014/main" id="{F963402D-26E5-40CD-EF1D-986046EC3858}"/>
                      </a:ext>
                    </a:extLst>
                  </p:cNvPr>
                  <p:cNvSpPr txBox="1">
                    <a:spLocks noRot="1" noChangeAspect="1" noMove="1" noResize="1" noEditPoints="1" noAdjustHandles="1" noChangeArrowheads="1" noChangeShapeType="1" noTextEdit="1"/>
                  </p:cNvSpPr>
                  <p:nvPr/>
                </p:nvSpPr>
                <p:spPr>
                  <a:xfrm>
                    <a:off x="797729" y="1155315"/>
                    <a:ext cx="222885" cy="272767"/>
                  </a:xfrm>
                  <a:prstGeom prst="rect">
                    <a:avLst/>
                  </a:prstGeom>
                  <a:blipFill>
                    <a:blip r:embed="rId11"/>
                    <a:stretch>
                      <a:fillRect r="-108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2" name="文本框 165">
                    <a:extLst>
                      <a:ext uri="{FF2B5EF4-FFF2-40B4-BE49-F238E27FC236}">
                        <a16:creationId xmlns:a16="http://schemas.microsoft.com/office/drawing/2014/main" id="{90806007-38A4-B90D-1A3C-DDF21467E79B}"/>
                      </a:ext>
                    </a:extLst>
                  </p:cNvPr>
                  <p:cNvSpPr txBox="1">
                    <a:spLocks noChangeAspect="1"/>
                  </p:cNvSpPr>
                  <p:nvPr/>
                </p:nvSpPr>
                <p:spPr>
                  <a:xfrm>
                    <a:off x="1824498" y="1155315"/>
                    <a:ext cx="222885"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Cambria Math" panose="02040503050406030204" pitchFamily="18" charset="0"/>
                                </a:rPr>
                                <m:t>𝑥</m:t>
                              </m:r>
                            </m:e>
                            <m:sup>
                              <m:r>
                                <a:rPr lang="en-US" sz="1000" kern="1200">
                                  <a:solidFill>
                                    <a:srgbClr val="000000"/>
                                  </a:solidFill>
                                  <a:effectLst/>
                                  <a:latin typeface="Cambria Math" panose="02040503050406030204" pitchFamily="18" charset="0"/>
                                  <a:ea typeface="宋体" panose="02010600030101010101" pitchFamily="2" charset="-122"/>
                                </a:rPr>
                                <m:t>2</m:t>
                              </m:r>
                            </m:sup>
                          </m:sSup>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22" name="文本框 165">
                    <a:extLst>
                      <a:ext uri="{FF2B5EF4-FFF2-40B4-BE49-F238E27FC236}">
                        <a16:creationId xmlns:a16="http://schemas.microsoft.com/office/drawing/2014/main" id="{5AE7C707-58E1-6AE6-96DE-7069E26CD6CB}"/>
                      </a:ext>
                    </a:extLst>
                  </p:cNvPr>
                  <p:cNvSpPr txBox="1">
                    <a:spLocks noRot="1" noChangeAspect="1" noMove="1" noResize="1" noEditPoints="1" noAdjustHandles="1" noChangeArrowheads="1" noChangeShapeType="1" noTextEdit="1"/>
                  </p:cNvSpPr>
                  <p:nvPr/>
                </p:nvSpPr>
                <p:spPr>
                  <a:xfrm>
                    <a:off x="1824498" y="1155315"/>
                    <a:ext cx="222885" cy="272767"/>
                  </a:xfrm>
                  <a:prstGeom prst="rect">
                    <a:avLst/>
                  </a:prstGeom>
                  <a:blipFill>
                    <a:blip r:embed="rId12"/>
                    <a:stretch>
                      <a:fillRect r="-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3" name="文本框 28">
                    <a:extLst>
                      <a:ext uri="{FF2B5EF4-FFF2-40B4-BE49-F238E27FC236}">
                        <a16:creationId xmlns:a16="http://schemas.microsoft.com/office/drawing/2014/main" id="{65C878DE-7971-8B82-7357-7811152891EA}"/>
                      </a:ext>
                    </a:extLst>
                  </p:cNvPr>
                  <p:cNvSpPr txBox="1">
                    <a:spLocks noChangeAspect="1"/>
                  </p:cNvSpPr>
                  <p:nvPr/>
                </p:nvSpPr>
                <p:spPr>
                  <a:xfrm>
                    <a:off x="1159136" y="738146"/>
                    <a:ext cx="182880"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b="1" i="1" kern="1200">
                              <a:solidFill>
                                <a:srgbClr val="000000"/>
                              </a:solidFill>
                              <a:effectLst/>
                              <a:latin typeface="Cambria Math" panose="02040503050406030204" pitchFamily="18" charset="0"/>
                              <a:ea typeface="Cambria Math" panose="02040503050406030204" pitchFamily="18" charset="0"/>
                            </a:rPr>
                            <m:t>𝑶</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23" name="文本框 28">
                    <a:extLst>
                      <a:ext uri="{FF2B5EF4-FFF2-40B4-BE49-F238E27FC236}">
                        <a16:creationId xmlns:a16="http://schemas.microsoft.com/office/drawing/2014/main" id="{7965AF45-D28F-BC32-64B9-439597CD952A}"/>
                      </a:ext>
                    </a:extLst>
                  </p:cNvPr>
                  <p:cNvSpPr txBox="1">
                    <a:spLocks noRot="1" noChangeAspect="1" noMove="1" noResize="1" noEditPoints="1" noAdjustHandles="1" noChangeArrowheads="1" noChangeShapeType="1" noTextEdit="1"/>
                  </p:cNvSpPr>
                  <p:nvPr/>
                </p:nvSpPr>
                <p:spPr>
                  <a:xfrm>
                    <a:off x="1159136" y="738146"/>
                    <a:ext cx="182880" cy="246221"/>
                  </a:xfrm>
                  <a:prstGeom prst="rect">
                    <a:avLst/>
                  </a:prstGeom>
                  <a:blipFill>
                    <a:blip r:embed="rId13"/>
                    <a:stretch>
                      <a:fillRect r="-23333"/>
                    </a:stretch>
                  </a:blipFill>
                </p:spPr>
                <p:txBody>
                  <a:bodyPr/>
                  <a:lstStyle/>
                  <a:p>
                    <a:r>
                      <a:rPr lang="zh-CN" altLang="en-US">
                        <a:noFill/>
                      </a:rPr>
                      <a:t> </a:t>
                    </a:r>
                  </a:p>
                </p:txBody>
              </p:sp>
            </mc:Fallback>
          </mc:AlternateContent>
          <p:pic>
            <p:nvPicPr>
              <p:cNvPr id="484" name="图片 483">
                <a:extLst>
                  <a:ext uri="{FF2B5EF4-FFF2-40B4-BE49-F238E27FC236}">
                    <a16:creationId xmlns:a16="http://schemas.microsoft.com/office/drawing/2014/main" id="{DCB056FB-45B0-4409-77B5-9DA1E2DCEA6C}"/>
                  </a:ext>
                </a:extLst>
              </p:cNvPr>
              <p:cNvPicPr>
                <a:picLocks noChangeAspect="1"/>
              </p:cNvPicPr>
              <p:nvPr/>
            </p:nvPicPr>
            <p:blipFill>
              <a:blip r:embed="rId32"/>
              <a:stretch>
                <a:fillRect/>
              </a:stretch>
            </p:blipFill>
            <p:spPr>
              <a:xfrm>
                <a:off x="1776027" y="1962468"/>
                <a:ext cx="1511300" cy="866140"/>
              </a:xfrm>
              <a:prstGeom prst="rect">
                <a:avLst/>
              </a:prstGeom>
            </p:spPr>
          </p:pic>
          <p:pic>
            <p:nvPicPr>
              <p:cNvPr id="485" name="图片 484">
                <a:extLst>
                  <a:ext uri="{FF2B5EF4-FFF2-40B4-BE49-F238E27FC236}">
                    <a16:creationId xmlns:a16="http://schemas.microsoft.com/office/drawing/2014/main" id="{7893988C-63F8-F2B8-5010-2A37FB3D456A}"/>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626417" y="1946593"/>
                <a:ext cx="1482725" cy="922655"/>
              </a:xfrm>
              <a:prstGeom prst="rect">
                <a:avLst/>
              </a:prstGeom>
            </p:spPr>
          </p:pic>
          <p:pic>
            <p:nvPicPr>
              <p:cNvPr id="486" name="图片 485">
                <a:extLst>
                  <a:ext uri="{FF2B5EF4-FFF2-40B4-BE49-F238E27FC236}">
                    <a16:creationId xmlns:a16="http://schemas.microsoft.com/office/drawing/2014/main" id="{95435CC2-866E-A33F-6487-0491CF0C8015}"/>
                  </a:ext>
                </a:extLst>
              </p:cNvPr>
              <p:cNvPicPr>
                <a:picLocks noChangeAspect="1"/>
              </p:cNvPicPr>
              <p:nvPr/>
            </p:nvPicPr>
            <p:blipFill rotWithShape="1">
              <a:blip r:embed="rId34"/>
              <a:srcRect l="1082" t="1464" r="2202" b="2440"/>
              <a:stretch/>
            </p:blipFill>
            <p:spPr>
              <a:xfrm>
                <a:off x="426355" y="1971088"/>
                <a:ext cx="880110" cy="882650"/>
              </a:xfrm>
              <a:prstGeom prst="rect">
                <a:avLst/>
              </a:prstGeom>
            </p:spPr>
          </p:pic>
        </p:grpSp>
      </p:grpSp>
      <p:grpSp>
        <p:nvGrpSpPr>
          <p:cNvPr id="13" name="组合 12">
            <a:extLst>
              <a:ext uri="{FF2B5EF4-FFF2-40B4-BE49-F238E27FC236}">
                <a16:creationId xmlns:a16="http://schemas.microsoft.com/office/drawing/2014/main" id="{B280222B-7D3E-0C1F-4339-8E98665D8FCD}"/>
              </a:ext>
            </a:extLst>
          </p:cNvPr>
          <p:cNvGrpSpPr/>
          <p:nvPr/>
        </p:nvGrpSpPr>
        <p:grpSpPr>
          <a:xfrm>
            <a:off x="6752131" y="879502"/>
            <a:ext cx="4885946" cy="3948430"/>
            <a:chOff x="6833045" y="899530"/>
            <a:chExt cx="4885946" cy="3948430"/>
          </a:xfrm>
        </p:grpSpPr>
        <p:grpSp>
          <p:nvGrpSpPr>
            <p:cNvPr id="504" name="画布 4818">
              <a:extLst>
                <a:ext uri="{FF2B5EF4-FFF2-40B4-BE49-F238E27FC236}">
                  <a16:creationId xmlns:a16="http://schemas.microsoft.com/office/drawing/2014/main" id="{9610F756-64E5-6AB9-8C51-536C6B5B4164}"/>
                </a:ext>
              </a:extLst>
            </p:cNvPr>
            <p:cNvGrpSpPr>
              <a:grpSpLocks noChangeAspect="1"/>
            </p:cNvGrpSpPr>
            <p:nvPr/>
          </p:nvGrpSpPr>
          <p:grpSpPr>
            <a:xfrm>
              <a:off x="6833045" y="899530"/>
              <a:ext cx="4885946" cy="3753080"/>
              <a:chOff x="574480" y="0"/>
              <a:chExt cx="4325168" cy="3151413"/>
            </a:xfrm>
          </p:grpSpPr>
          <p:pic>
            <p:nvPicPr>
              <p:cNvPr id="505" name="图片 504">
                <a:extLst>
                  <a:ext uri="{FF2B5EF4-FFF2-40B4-BE49-F238E27FC236}">
                    <a16:creationId xmlns:a16="http://schemas.microsoft.com/office/drawing/2014/main" id="{DC43A3D4-B086-4367-81EF-69B59217A49B}"/>
                  </a:ext>
                </a:extLst>
              </p:cNvPr>
              <p:cNvPicPr>
                <a:picLocks noChangeAspect="1"/>
              </p:cNvPicPr>
              <p:nvPr/>
            </p:nvPicPr>
            <p:blipFill>
              <a:blip r:embed="rId35"/>
              <a:stretch>
                <a:fillRect/>
              </a:stretch>
            </p:blipFill>
            <p:spPr>
              <a:xfrm>
                <a:off x="891988" y="0"/>
                <a:ext cx="3747247" cy="2892429"/>
              </a:xfrm>
              <a:prstGeom prst="rect">
                <a:avLst/>
              </a:prstGeom>
            </p:spPr>
          </p:pic>
          <p:grpSp>
            <p:nvGrpSpPr>
              <p:cNvPr id="506" name="组合 505">
                <a:extLst>
                  <a:ext uri="{FF2B5EF4-FFF2-40B4-BE49-F238E27FC236}">
                    <a16:creationId xmlns:a16="http://schemas.microsoft.com/office/drawing/2014/main" id="{F7C5E3EC-3650-2F36-D65D-301EEB7F3335}"/>
                  </a:ext>
                </a:extLst>
              </p:cNvPr>
              <p:cNvGrpSpPr/>
              <p:nvPr/>
            </p:nvGrpSpPr>
            <p:grpSpPr>
              <a:xfrm>
                <a:off x="1202838" y="1562340"/>
                <a:ext cx="3171735" cy="921778"/>
                <a:chOff x="1043788" y="3130756"/>
                <a:chExt cx="6355804" cy="1847141"/>
              </a:xfrm>
            </p:grpSpPr>
            <p:pic>
              <p:nvPicPr>
                <p:cNvPr id="512" name="图片 511">
                  <a:extLst>
                    <a:ext uri="{FF2B5EF4-FFF2-40B4-BE49-F238E27FC236}">
                      <a16:creationId xmlns:a16="http://schemas.microsoft.com/office/drawing/2014/main" id="{5FC08AC9-6E88-825E-C0D4-4280C560E933}"/>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970007" y="3924245"/>
                  <a:ext cx="1200538" cy="723690"/>
                </a:xfrm>
                <a:prstGeom prst="rect">
                  <a:avLst/>
                </a:prstGeom>
              </p:spPr>
            </p:pic>
            <p:pic>
              <p:nvPicPr>
                <p:cNvPr id="543" name="图片 542">
                  <a:extLst>
                    <a:ext uri="{FF2B5EF4-FFF2-40B4-BE49-F238E27FC236}">
                      <a16:creationId xmlns:a16="http://schemas.microsoft.com/office/drawing/2014/main" id="{E2796850-A666-A0FD-F9F1-40D3C7DD2858}"/>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240155" y="3130756"/>
                  <a:ext cx="1200538" cy="723690"/>
                </a:xfrm>
                <a:prstGeom prst="rect">
                  <a:avLst/>
                </a:prstGeom>
              </p:spPr>
            </p:pic>
            <p:pic>
              <p:nvPicPr>
                <p:cNvPr id="544" name="图片 543">
                  <a:extLst>
                    <a:ext uri="{FF2B5EF4-FFF2-40B4-BE49-F238E27FC236}">
                      <a16:creationId xmlns:a16="http://schemas.microsoft.com/office/drawing/2014/main" id="{0630F76F-FD32-D1F8-8975-6BBB00FF8E1C}"/>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389933" y="3987604"/>
                  <a:ext cx="1200538" cy="723690"/>
                </a:xfrm>
                <a:prstGeom prst="rect">
                  <a:avLst/>
                </a:prstGeom>
              </p:spPr>
            </p:pic>
            <p:pic>
              <p:nvPicPr>
                <p:cNvPr id="545" name="图片 544">
                  <a:extLst>
                    <a:ext uri="{FF2B5EF4-FFF2-40B4-BE49-F238E27FC236}">
                      <a16:creationId xmlns:a16="http://schemas.microsoft.com/office/drawing/2014/main" id="{FE79DE6A-2426-E24C-6B53-E9E5E2D938E5}"/>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668919" y="4079046"/>
                  <a:ext cx="1200538" cy="723688"/>
                </a:xfrm>
                <a:prstGeom prst="rect">
                  <a:avLst/>
                </a:prstGeom>
              </p:spPr>
            </p:pic>
            <p:pic>
              <p:nvPicPr>
                <p:cNvPr id="548" name="图片 547">
                  <a:extLst>
                    <a:ext uri="{FF2B5EF4-FFF2-40B4-BE49-F238E27FC236}">
                      <a16:creationId xmlns:a16="http://schemas.microsoft.com/office/drawing/2014/main" id="{B64122BA-6D69-ECA4-04D2-836DDCFC2469}"/>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45087" y="4171680"/>
                  <a:ext cx="1200540" cy="723690"/>
                </a:xfrm>
                <a:prstGeom prst="rect">
                  <a:avLst/>
                </a:prstGeom>
              </p:spPr>
            </p:pic>
            <p:cxnSp>
              <p:nvCxnSpPr>
                <p:cNvPr id="549" name="直接连接符 548">
                  <a:extLst>
                    <a:ext uri="{FF2B5EF4-FFF2-40B4-BE49-F238E27FC236}">
                      <a16:creationId xmlns:a16="http://schemas.microsoft.com/office/drawing/2014/main" id="{8BF66D6E-B091-AD99-4646-037CF092D98E}"/>
                    </a:ext>
                  </a:extLst>
                </p:cNvPr>
                <p:cNvCxnSpPr>
                  <a:cxnSpLocks/>
                </p:cNvCxnSpPr>
                <p:nvPr/>
              </p:nvCxnSpPr>
              <p:spPr>
                <a:xfrm flipV="1">
                  <a:off x="1043788" y="3707397"/>
                  <a:ext cx="431293" cy="52256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53" name="直接连接符 552">
                  <a:extLst>
                    <a:ext uri="{FF2B5EF4-FFF2-40B4-BE49-F238E27FC236}">
                      <a16:creationId xmlns:a16="http://schemas.microsoft.com/office/drawing/2014/main" id="{966D5DA1-9D8E-9D9F-5C22-176C50327317}"/>
                    </a:ext>
                  </a:extLst>
                </p:cNvPr>
                <p:cNvCxnSpPr>
                  <a:cxnSpLocks/>
                </p:cNvCxnSpPr>
                <p:nvPr/>
              </p:nvCxnSpPr>
              <p:spPr>
                <a:xfrm flipH="1" flipV="1">
                  <a:off x="2565263" y="4647936"/>
                  <a:ext cx="36028" cy="25427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54" name="直接连接符 553">
                  <a:extLst>
                    <a:ext uri="{FF2B5EF4-FFF2-40B4-BE49-F238E27FC236}">
                      <a16:creationId xmlns:a16="http://schemas.microsoft.com/office/drawing/2014/main" id="{27E95754-3CB1-A133-94DF-BEA190FF56EB}"/>
                    </a:ext>
                  </a:extLst>
                </p:cNvPr>
                <p:cNvCxnSpPr>
                  <a:cxnSpLocks/>
                  <a:endCxn id="544" idx="2"/>
                </p:cNvCxnSpPr>
                <p:nvPr/>
              </p:nvCxnSpPr>
              <p:spPr>
                <a:xfrm flipH="1" flipV="1">
                  <a:off x="3989913" y="4711295"/>
                  <a:ext cx="161245" cy="24881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68" name="直接连接符 567">
                  <a:extLst>
                    <a:ext uri="{FF2B5EF4-FFF2-40B4-BE49-F238E27FC236}">
                      <a16:creationId xmlns:a16="http://schemas.microsoft.com/office/drawing/2014/main" id="{5C8EF155-7050-C3DA-1235-3ED37BE7EBDA}"/>
                    </a:ext>
                  </a:extLst>
                </p:cNvPr>
                <p:cNvCxnSpPr>
                  <a:cxnSpLocks/>
                </p:cNvCxnSpPr>
                <p:nvPr/>
              </p:nvCxnSpPr>
              <p:spPr>
                <a:xfrm flipH="1" flipV="1">
                  <a:off x="5319027" y="4786957"/>
                  <a:ext cx="458347" cy="1909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69" name="直接连接符 568">
                  <a:extLst>
                    <a:ext uri="{FF2B5EF4-FFF2-40B4-BE49-F238E27FC236}">
                      <a16:creationId xmlns:a16="http://schemas.microsoft.com/office/drawing/2014/main" id="{5250D7CC-EA6F-96FF-2C41-536116A98B49}"/>
                    </a:ext>
                  </a:extLst>
                </p:cNvPr>
                <p:cNvCxnSpPr>
                  <a:cxnSpLocks/>
                </p:cNvCxnSpPr>
                <p:nvPr/>
              </p:nvCxnSpPr>
              <p:spPr>
                <a:xfrm flipH="1" flipV="1">
                  <a:off x="6841295" y="4641639"/>
                  <a:ext cx="558297" cy="32792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
            <p:nvSpPr>
              <p:cNvPr id="507" name="文本框 2">
                <a:extLst>
                  <a:ext uri="{FF2B5EF4-FFF2-40B4-BE49-F238E27FC236}">
                    <a16:creationId xmlns:a16="http://schemas.microsoft.com/office/drawing/2014/main" id="{680295B0-CD92-52BE-6BC9-D86B0E52048E}"/>
                  </a:ext>
                </a:extLst>
              </p:cNvPr>
              <p:cNvSpPr txBox="1"/>
              <p:nvPr/>
            </p:nvSpPr>
            <p:spPr>
              <a:xfrm>
                <a:off x="2215884" y="2874414"/>
                <a:ext cx="1055097" cy="276999"/>
              </a:xfrm>
              <a:prstGeom prst="rect">
                <a:avLst/>
              </a:prstGeom>
              <a:noFill/>
            </p:spPr>
            <p:txBody>
              <a:bodyPr wrap="none" rtlCol="0">
                <a:spAutoFit/>
              </a:bodyPr>
              <a:lstStyle/>
              <a:p>
                <a:pPr algn="just"/>
                <a:r>
                  <a:rPr lang="en-US" sz="1200" kern="1200" dirty="0">
                    <a:solidFill>
                      <a:srgbClr val="000000"/>
                    </a:solidFill>
                    <a:effectLst/>
                    <a:latin typeface="Times New Roman" panose="02020603050405020304" pitchFamily="18" charset="0"/>
                    <a:ea typeface="宋体" panose="02010600030101010101" pitchFamily="2" charset="-122"/>
                  </a:rPr>
                  <a:t>Iteration steps</a:t>
                </a:r>
                <a:endParaRPr lang="zh-CN" sz="1200" dirty="0">
                  <a:effectLst/>
                  <a:latin typeface="Times New Roman" panose="02020603050405020304" pitchFamily="18" charset="0"/>
                  <a:ea typeface="宋体" panose="02010600030101010101" pitchFamily="2" charset="-122"/>
                </a:endParaRPr>
              </a:p>
            </p:txBody>
          </p:sp>
          <p:sp>
            <p:nvSpPr>
              <p:cNvPr id="508" name="文本框 2">
                <a:extLst>
                  <a:ext uri="{FF2B5EF4-FFF2-40B4-BE49-F238E27FC236}">
                    <a16:creationId xmlns:a16="http://schemas.microsoft.com/office/drawing/2014/main" id="{97DF7C64-5DE5-8606-C669-3D2ED2DFD3E2}"/>
                  </a:ext>
                </a:extLst>
              </p:cNvPr>
              <p:cNvSpPr txBox="1"/>
              <p:nvPr/>
            </p:nvSpPr>
            <p:spPr>
              <a:xfrm rot="16200000">
                <a:off x="4170570" y="1227825"/>
                <a:ext cx="1181157" cy="276999"/>
              </a:xfrm>
              <a:prstGeom prst="rect">
                <a:avLst/>
              </a:prstGeom>
              <a:noFill/>
            </p:spPr>
            <p:txBody>
              <a:bodyPr wrap="none" rtlCol="0">
                <a:spAutoFit/>
              </a:bodyPr>
              <a:lstStyle/>
              <a:p>
                <a:pPr algn="just"/>
                <a:r>
                  <a:rPr lang="en-US" sz="1200" kern="1200" dirty="0">
                    <a:solidFill>
                      <a:srgbClr val="000000"/>
                    </a:solidFill>
                    <a:effectLst/>
                    <a:latin typeface="Times New Roman" panose="02020603050405020304" pitchFamily="18" charset="0"/>
                    <a:ea typeface="宋体" panose="02010600030101010101" pitchFamily="2" charset="-122"/>
                  </a:rPr>
                  <a:t>Volume fraction</a:t>
                </a:r>
                <a:endParaRPr lang="zh-CN" sz="1200" dirty="0">
                  <a:effectLst/>
                  <a:latin typeface="Times New Roman" panose="02020603050405020304" pitchFamily="18" charset="0"/>
                  <a:ea typeface="宋体" panose="02010600030101010101" pitchFamily="2" charset="-122"/>
                </a:endParaRPr>
              </a:p>
            </p:txBody>
          </p:sp>
          <p:sp>
            <p:nvSpPr>
              <p:cNvPr id="509" name="文本框 2">
                <a:extLst>
                  <a:ext uri="{FF2B5EF4-FFF2-40B4-BE49-F238E27FC236}">
                    <a16:creationId xmlns:a16="http://schemas.microsoft.com/office/drawing/2014/main" id="{FA3EF380-0E3B-2A63-2884-20988EDFC4C5}"/>
                  </a:ext>
                </a:extLst>
              </p:cNvPr>
              <p:cNvSpPr txBox="1"/>
              <p:nvPr/>
            </p:nvSpPr>
            <p:spPr>
              <a:xfrm rot="16200000">
                <a:off x="247147" y="1186533"/>
                <a:ext cx="931665" cy="276999"/>
              </a:xfrm>
              <a:prstGeom prst="rect">
                <a:avLst/>
              </a:prstGeom>
              <a:noFill/>
            </p:spPr>
            <p:txBody>
              <a:bodyPr wrap="none" rtlCol="0">
                <a:spAutoFit/>
              </a:bodyPr>
              <a:lstStyle/>
              <a:p>
                <a:pPr algn="just"/>
                <a:r>
                  <a:rPr lang="en-US" sz="1200" kern="1200">
                    <a:solidFill>
                      <a:srgbClr val="000000"/>
                    </a:solidFill>
                    <a:effectLst/>
                    <a:latin typeface="Times New Roman" panose="02020603050405020304" pitchFamily="18" charset="0"/>
                    <a:ea typeface="宋体" panose="02010600030101010101" pitchFamily="2" charset="-122"/>
                  </a:rPr>
                  <a:t>Compliance</a:t>
                </a:r>
                <a:endParaRPr lang="zh-CN" sz="1200">
                  <a:effectLst/>
                  <a:latin typeface="Times New Roman" panose="02020603050405020304" pitchFamily="18" charset="0"/>
                  <a:ea typeface="宋体" panose="02010600030101010101" pitchFamily="2" charset="-122"/>
                </a:endParaRPr>
              </a:p>
            </p:txBody>
          </p:sp>
          <p:sp>
            <p:nvSpPr>
              <p:cNvPr id="510" name="文本框 2">
                <a:extLst>
                  <a:ext uri="{FF2B5EF4-FFF2-40B4-BE49-F238E27FC236}">
                    <a16:creationId xmlns:a16="http://schemas.microsoft.com/office/drawing/2014/main" id="{0FDE5BC2-8B81-0A5C-F3BE-D7E8F2BF1387}"/>
                  </a:ext>
                </a:extLst>
              </p:cNvPr>
              <p:cNvSpPr txBox="1"/>
              <p:nvPr/>
            </p:nvSpPr>
            <p:spPr>
              <a:xfrm>
                <a:off x="3313919" y="145115"/>
                <a:ext cx="742511" cy="230832"/>
              </a:xfrm>
              <a:prstGeom prst="rect">
                <a:avLst/>
              </a:prstGeom>
              <a:noFill/>
            </p:spPr>
            <p:txBody>
              <a:bodyPr wrap="none" rtlCol="0">
                <a:spAutoFit/>
              </a:bodyPr>
              <a:lstStyle/>
              <a:p>
                <a:pPr algn="just"/>
                <a:r>
                  <a:rPr lang="en-US" sz="900" kern="1200" dirty="0">
                    <a:solidFill>
                      <a:srgbClr val="000000"/>
                    </a:solidFill>
                    <a:effectLst/>
                    <a:latin typeface="Times New Roman" panose="02020603050405020304" pitchFamily="18" charset="0"/>
                    <a:ea typeface="等线" panose="02010600030101010101" pitchFamily="2" charset="-122"/>
                  </a:rPr>
                  <a:t>Compliance</a:t>
                </a:r>
                <a:endParaRPr lang="zh-CN" sz="1200" dirty="0">
                  <a:effectLst/>
                  <a:latin typeface="Times New Roman" panose="02020603050405020304" pitchFamily="18" charset="0"/>
                  <a:ea typeface="宋体" panose="02010600030101010101" pitchFamily="2" charset="-122"/>
                </a:endParaRPr>
              </a:p>
            </p:txBody>
          </p:sp>
          <p:sp>
            <p:nvSpPr>
              <p:cNvPr id="511" name="文本框 2">
                <a:extLst>
                  <a:ext uri="{FF2B5EF4-FFF2-40B4-BE49-F238E27FC236}">
                    <a16:creationId xmlns:a16="http://schemas.microsoft.com/office/drawing/2014/main" id="{62CABDF4-8EE1-B282-B415-7B589312A046}"/>
                  </a:ext>
                </a:extLst>
              </p:cNvPr>
              <p:cNvSpPr txBox="1"/>
              <p:nvPr/>
            </p:nvSpPr>
            <p:spPr>
              <a:xfrm>
                <a:off x="3316552" y="304551"/>
                <a:ext cx="944489" cy="230832"/>
              </a:xfrm>
              <a:prstGeom prst="rect">
                <a:avLst/>
              </a:prstGeom>
              <a:noFill/>
            </p:spPr>
            <p:txBody>
              <a:bodyPr wrap="none" rtlCol="0">
                <a:spAutoFit/>
              </a:bodyPr>
              <a:lstStyle/>
              <a:p>
                <a:pPr algn="just"/>
                <a:r>
                  <a:rPr lang="en-US" sz="900" kern="1200">
                    <a:solidFill>
                      <a:srgbClr val="000000"/>
                    </a:solidFill>
                    <a:effectLst/>
                    <a:latin typeface="Times New Roman" panose="02020603050405020304" pitchFamily="18" charset="0"/>
                    <a:ea typeface="宋体" panose="02010600030101010101" pitchFamily="2" charset="-122"/>
                  </a:rPr>
                  <a:t>Volume fraction</a:t>
                </a:r>
                <a:endParaRPr lang="zh-CN" sz="1200">
                  <a:effectLst/>
                  <a:latin typeface="Times New Roman" panose="02020603050405020304" pitchFamily="18" charset="0"/>
                  <a:ea typeface="宋体" panose="02010600030101010101" pitchFamily="2" charset="-122"/>
                </a:endParaRPr>
              </a:p>
            </p:txBody>
          </p:sp>
        </p:grpSp>
        <p:sp>
          <p:nvSpPr>
            <p:cNvPr id="570" name="文本框 569">
              <a:extLst>
                <a:ext uri="{FF2B5EF4-FFF2-40B4-BE49-F238E27FC236}">
                  <a16:creationId xmlns:a16="http://schemas.microsoft.com/office/drawing/2014/main" id="{BF9D9065-7775-5F18-B6E2-CABD632DA7E9}"/>
                </a:ext>
              </a:extLst>
            </p:cNvPr>
            <p:cNvSpPr txBox="1"/>
            <p:nvPr/>
          </p:nvSpPr>
          <p:spPr>
            <a:xfrm>
              <a:off x="7245568" y="4540183"/>
              <a:ext cx="4271306"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摆线形壳体算例 迭代历史及中间设计（</a:t>
              </a:r>
              <a:r>
                <a:rPr lang="en-US" altLang="zh-CN" sz="1400" b="1" dirty="0">
                  <a:solidFill>
                    <a:srgbClr val="203864"/>
                  </a:solidFill>
                  <a:latin typeface="微软雅黑" panose="020B0503020204020204" pitchFamily="34" charset="-122"/>
                  <a:ea typeface="微软雅黑" panose="020B0503020204020204" pitchFamily="34" charset="-122"/>
                </a:rPr>
                <a:t>160</a:t>
              </a:r>
              <a:r>
                <a:rPr lang="zh-CN" altLang="en-US" sz="1400" b="1" dirty="0">
                  <a:solidFill>
                    <a:srgbClr val="203864"/>
                  </a:solidFill>
                  <a:latin typeface="微软雅黑" panose="020B0503020204020204" pitchFamily="34" charset="-122"/>
                  <a:ea typeface="微软雅黑" panose="020B0503020204020204" pitchFamily="34" charset="-122"/>
                </a:rPr>
                <a:t>步停止）</a:t>
              </a:r>
            </a:p>
          </p:txBody>
        </p:sp>
      </p:grpSp>
      <p:grpSp>
        <p:nvGrpSpPr>
          <p:cNvPr id="12" name="组合 11">
            <a:extLst>
              <a:ext uri="{FF2B5EF4-FFF2-40B4-BE49-F238E27FC236}">
                <a16:creationId xmlns:a16="http://schemas.microsoft.com/office/drawing/2014/main" id="{7912F462-EBEB-B725-92E0-FD31AF6B7351}"/>
              </a:ext>
            </a:extLst>
          </p:cNvPr>
          <p:cNvGrpSpPr/>
          <p:nvPr/>
        </p:nvGrpSpPr>
        <p:grpSpPr>
          <a:xfrm>
            <a:off x="7482715" y="5037309"/>
            <a:ext cx="3566095" cy="1314209"/>
            <a:chOff x="7559743" y="5095466"/>
            <a:chExt cx="3566095" cy="1314209"/>
          </a:xfrm>
        </p:grpSpPr>
        <p:grpSp>
          <p:nvGrpSpPr>
            <p:cNvPr id="24" name="画布 4861">
              <a:extLst>
                <a:ext uri="{FF2B5EF4-FFF2-40B4-BE49-F238E27FC236}">
                  <a16:creationId xmlns:a16="http://schemas.microsoft.com/office/drawing/2014/main" id="{B51EEAD6-8976-4819-E26E-0D7F5C2AFE43}"/>
                </a:ext>
              </a:extLst>
            </p:cNvPr>
            <p:cNvGrpSpPr/>
            <p:nvPr/>
          </p:nvGrpSpPr>
          <p:grpSpPr>
            <a:xfrm>
              <a:off x="7559743" y="5095466"/>
              <a:ext cx="3566095" cy="987154"/>
              <a:chOff x="351855" y="32658"/>
              <a:chExt cx="3566095" cy="987154"/>
            </a:xfrm>
          </p:grpSpPr>
          <p:pic>
            <p:nvPicPr>
              <p:cNvPr id="25" name="图片 24">
                <a:extLst>
                  <a:ext uri="{FF2B5EF4-FFF2-40B4-BE49-F238E27FC236}">
                    <a16:creationId xmlns:a16="http://schemas.microsoft.com/office/drawing/2014/main" id="{30A16A8D-CE96-6E27-20EA-90435A1C6FAB}"/>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386269" y="32658"/>
                <a:ext cx="1531681" cy="941189"/>
              </a:xfrm>
              <a:prstGeom prst="rect">
                <a:avLst/>
              </a:prstGeom>
            </p:spPr>
          </p:pic>
          <p:pic>
            <p:nvPicPr>
              <p:cNvPr id="26" name="图片 25">
                <a:extLst>
                  <a:ext uri="{FF2B5EF4-FFF2-40B4-BE49-F238E27FC236}">
                    <a16:creationId xmlns:a16="http://schemas.microsoft.com/office/drawing/2014/main" id="{3460A25B-E65A-7837-0AEB-AB8A338088B7}"/>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51855" y="86116"/>
                <a:ext cx="935146" cy="933696"/>
              </a:xfrm>
              <a:prstGeom prst="rect">
                <a:avLst/>
              </a:prstGeom>
            </p:spPr>
          </p:pic>
        </p:grpSp>
        <p:sp>
          <p:nvSpPr>
            <p:cNvPr id="573" name="文本框 572">
              <a:extLst>
                <a:ext uri="{FF2B5EF4-FFF2-40B4-BE49-F238E27FC236}">
                  <a16:creationId xmlns:a16="http://schemas.microsoft.com/office/drawing/2014/main" id="{BAED839E-3C8D-80DB-6D28-0D147C94DF41}"/>
                </a:ext>
              </a:extLst>
            </p:cNvPr>
            <p:cNvSpPr txBox="1"/>
            <p:nvPr/>
          </p:nvSpPr>
          <p:spPr>
            <a:xfrm>
              <a:off x="7672162" y="6101898"/>
              <a:ext cx="3315520"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摆线形壳体算例 最终设计（柔度</a:t>
              </a:r>
              <a:r>
                <a:rPr lang="en-US" altLang="zh-CN" sz="1400" b="1" dirty="0">
                  <a:solidFill>
                    <a:srgbClr val="203864"/>
                  </a:solidFill>
                  <a:latin typeface="微软雅黑" panose="020B0503020204020204" pitchFamily="34" charset="-122"/>
                  <a:ea typeface="微软雅黑" panose="020B0503020204020204" pitchFamily="34" charset="-122"/>
                </a:rPr>
                <a:t>=5.34</a:t>
              </a:r>
              <a:r>
                <a:rPr lang="zh-CN" altLang="en-US" sz="1400" b="1" dirty="0">
                  <a:solidFill>
                    <a:srgbClr val="203864"/>
                  </a:solidFill>
                  <a:latin typeface="微软雅黑" panose="020B0503020204020204" pitchFamily="34" charset="-122"/>
                  <a:ea typeface="微软雅黑" panose="020B0503020204020204" pitchFamily="34" charset="-122"/>
                </a:rPr>
                <a:t>）</a:t>
              </a:r>
            </a:p>
          </p:txBody>
        </p:sp>
      </p:grpSp>
      <p:sp>
        <p:nvSpPr>
          <p:cNvPr id="7" name="矩形 4">
            <a:extLst>
              <a:ext uri="{FF2B5EF4-FFF2-40B4-BE49-F238E27FC236}">
                <a16:creationId xmlns:a16="http://schemas.microsoft.com/office/drawing/2014/main" id="{014ECE8C-4D77-7227-0659-A73FF3462DB1}"/>
              </a:ext>
            </a:extLst>
          </p:cNvPr>
          <p:cNvSpPr>
            <a:spLocks noChangeArrowheads="1"/>
          </p:cNvSpPr>
          <p:nvPr/>
        </p:nvSpPr>
        <p:spPr bwMode="auto">
          <a:xfrm>
            <a:off x="578336" y="575568"/>
            <a:ext cx="4224233"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网格生成与边界条件的施加</a:t>
            </a:r>
          </a:p>
        </p:txBody>
      </p:sp>
      <p:grpSp>
        <p:nvGrpSpPr>
          <p:cNvPr id="11" name="组合 10">
            <a:extLst>
              <a:ext uri="{FF2B5EF4-FFF2-40B4-BE49-F238E27FC236}">
                <a16:creationId xmlns:a16="http://schemas.microsoft.com/office/drawing/2014/main" id="{7FDA4B37-EDC4-F97C-68BE-2F7937BF1799}"/>
              </a:ext>
            </a:extLst>
          </p:cNvPr>
          <p:cNvGrpSpPr/>
          <p:nvPr/>
        </p:nvGrpSpPr>
        <p:grpSpPr>
          <a:xfrm>
            <a:off x="915826" y="1426397"/>
            <a:ext cx="5195513" cy="1404590"/>
            <a:chOff x="641989" y="1373583"/>
            <a:chExt cx="5195513" cy="1404590"/>
          </a:xfrm>
        </p:grpSpPr>
        <p:cxnSp>
          <p:nvCxnSpPr>
            <p:cNvPr id="535" name="直接箭头连接符 534">
              <a:extLst>
                <a:ext uri="{FF2B5EF4-FFF2-40B4-BE49-F238E27FC236}">
                  <a16:creationId xmlns:a16="http://schemas.microsoft.com/office/drawing/2014/main" id="{1B87554F-42C1-26D9-091F-D4A2E4421476}"/>
                </a:ext>
              </a:extLst>
            </p:cNvPr>
            <p:cNvCxnSpPr>
              <a:cxnSpLocks/>
            </p:cNvCxnSpPr>
            <p:nvPr/>
          </p:nvCxnSpPr>
          <p:spPr>
            <a:xfrm>
              <a:off x="2786654" y="1838139"/>
              <a:ext cx="633649" cy="0"/>
            </a:xfrm>
            <a:prstGeom prst="straightConnector1">
              <a:avLst/>
            </a:prstGeom>
            <a:ln w="76200">
              <a:solidFill>
                <a:srgbClr val="F38032"/>
              </a:solidFill>
              <a:tailEnd type="triangle"/>
            </a:ln>
          </p:spPr>
          <p:style>
            <a:lnRef idx="1">
              <a:schemeClr val="accent4"/>
            </a:lnRef>
            <a:fillRef idx="0">
              <a:schemeClr val="accent4"/>
            </a:fillRef>
            <a:effectRef idx="0">
              <a:schemeClr val="accent4"/>
            </a:effectRef>
            <a:fontRef idx="minor">
              <a:schemeClr val="tx1"/>
            </a:fontRef>
          </p:style>
        </p:cxnSp>
        <p:grpSp>
          <p:nvGrpSpPr>
            <p:cNvPr id="9" name="组合 8">
              <a:extLst>
                <a:ext uri="{FF2B5EF4-FFF2-40B4-BE49-F238E27FC236}">
                  <a16:creationId xmlns:a16="http://schemas.microsoft.com/office/drawing/2014/main" id="{A3E0F0CF-2804-151F-DF93-531C2559E740}"/>
                </a:ext>
              </a:extLst>
            </p:cNvPr>
            <p:cNvGrpSpPr/>
            <p:nvPr/>
          </p:nvGrpSpPr>
          <p:grpSpPr>
            <a:xfrm>
              <a:off x="641989" y="1373583"/>
              <a:ext cx="2571597" cy="1404590"/>
              <a:chOff x="701080" y="1115301"/>
              <a:chExt cx="2571597" cy="1404590"/>
            </a:xfrm>
          </p:grpSpPr>
          <p:sp>
            <p:nvSpPr>
              <p:cNvPr id="32" name="文本框 31">
                <a:extLst>
                  <a:ext uri="{FF2B5EF4-FFF2-40B4-BE49-F238E27FC236}">
                    <a16:creationId xmlns:a16="http://schemas.microsoft.com/office/drawing/2014/main" id="{7D619B36-ECCE-BEB8-B8FD-C4359084BE59}"/>
                  </a:ext>
                </a:extLst>
              </p:cNvPr>
              <p:cNvSpPr txBox="1"/>
              <p:nvPr/>
            </p:nvSpPr>
            <p:spPr>
              <a:xfrm>
                <a:off x="701080" y="2212114"/>
                <a:ext cx="2571597"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从中面生成</a:t>
                </a:r>
                <a:r>
                  <a:rPr lang="zh-CN" altLang="en-US" sz="1400" b="1" dirty="0">
                    <a:solidFill>
                      <a:srgbClr val="C00000"/>
                    </a:solidFill>
                    <a:latin typeface="微软雅黑" panose="020B0503020204020204" pitchFamily="34" charset="-122"/>
                    <a:ea typeface="微软雅黑" panose="020B0503020204020204" pitchFamily="34" charset="-122"/>
                  </a:rPr>
                  <a:t>结构化的实体网格</a:t>
                </a:r>
              </a:p>
            </p:txBody>
          </p:sp>
          <p:grpSp>
            <p:nvGrpSpPr>
              <p:cNvPr id="8" name="组合 7">
                <a:extLst>
                  <a:ext uri="{FF2B5EF4-FFF2-40B4-BE49-F238E27FC236}">
                    <a16:creationId xmlns:a16="http://schemas.microsoft.com/office/drawing/2014/main" id="{025E82D7-086C-6C1F-88BC-A3EF94C824D6}"/>
                  </a:ext>
                </a:extLst>
              </p:cNvPr>
              <p:cNvGrpSpPr/>
              <p:nvPr/>
            </p:nvGrpSpPr>
            <p:grpSpPr>
              <a:xfrm>
                <a:off x="839905" y="1115301"/>
                <a:ext cx="2247237" cy="1051661"/>
                <a:chOff x="917256" y="1122883"/>
                <a:chExt cx="2247237" cy="1051661"/>
              </a:xfrm>
            </p:grpSpPr>
            <p:pic>
              <p:nvPicPr>
                <p:cNvPr id="524" name="图片 523">
                  <a:extLst>
                    <a:ext uri="{FF2B5EF4-FFF2-40B4-BE49-F238E27FC236}">
                      <a16:creationId xmlns:a16="http://schemas.microsoft.com/office/drawing/2014/main" id="{AE3CFF04-33B4-C380-3C6F-CFDA5761E5D3}"/>
                    </a:ext>
                  </a:extLst>
                </p:cNvPr>
                <p:cNvPicPr>
                  <a:picLocks noChangeAspect="1"/>
                </p:cNvPicPr>
                <p:nvPr/>
              </p:nvPicPr>
              <p:blipFill>
                <a:blip r:embed="rId43" cstate="print"/>
                <a:stretch>
                  <a:fillRect/>
                </a:stretch>
              </p:blipFill>
              <p:spPr>
                <a:xfrm>
                  <a:off x="917256" y="1122883"/>
                  <a:ext cx="1816504" cy="1051661"/>
                </a:xfrm>
                <a:prstGeom prst="rect">
                  <a:avLst/>
                </a:prstGeom>
              </p:spPr>
            </p:pic>
            <p:pic>
              <p:nvPicPr>
                <p:cNvPr id="525" name="图片 524">
                  <a:extLst>
                    <a:ext uri="{FF2B5EF4-FFF2-40B4-BE49-F238E27FC236}">
                      <a16:creationId xmlns:a16="http://schemas.microsoft.com/office/drawing/2014/main" id="{DF169D93-1E5B-BBAF-5853-781234CAF370}"/>
                    </a:ext>
                  </a:extLst>
                </p:cNvPr>
                <p:cNvPicPr>
                  <a:picLocks noChangeAspect="1"/>
                </p:cNvPicPr>
                <p:nvPr/>
              </p:nvPicPr>
              <p:blipFill>
                <a:blip r:embed="rId44"/>
                <a:stretch>
                  <a:fillRect/>
                </a:stretch>
              </p:blipFill>
              <p:spPr>
                <a:xfrm>
                  <a:off x="2460858" y="2001442"/>
                  <a:ext cx="155149" cy="157730"/>
                </a:xfrm>
                <a:prstGeom prst="rect">
                  <a:avLst/>
                </a:prstGeom>
              </p:spPr>
            </p:pic>
            <p:cxnSp>
              <p:nvCxnSpPr>
                <p:cNvPr id="526" name="直接连接符 525">
                  <a:extLst>
                    <a:ext uri="{FF2B5EF4-FFF2-40B4-BE49-F238E27FC236}">
                      <a16:creationId xmlns:a16="http://schemas.microsoft.com/office/drawing/2014/main" id="{8474FAE0-7CF4-5AB1-129C-D2FFA128F258}"/>
                    </a:ext>
                  </a:extLst>
                </p:cNvPr>
                <p:cNvCxnSpPr>
                  <a:cxnSpLocks/>
                  <a:stCxn id="528" idx="0"/>
                </p:cNvCxnSpPr>
                <p:nvPr/>
              </p:nvCxnSpPr>
              <p:spPr>
                <a:xfrm>
                  <a:off x="2359263" y="1897060"/>
                  <a:ext cx="418265" cy="1694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7" name="直接连接符 526">
                  <a:extLst>
                    <a:ext uri="{FF2B5EF4-FFF2-40B4-BE49-F238E27FC236}">
                      <a16:creationId xmlns:a16="http://schemas.microsoft.com/office/drawing/2014/main" id="{10CFE83B-3048-4F49-56D8-C8B6A3C0C848}"/>
                    </a:ext>
                  </a:extLst>
                </p:cNvPr>
                <p:cNvCxnSpPr>
                  <a:cxnSpLocks/>
                  <a:stCxn id="528" idx="2"/>
                </p:cNvCxnSpPr>
                <p:nvPr/>
              </p:nvCxnSpPr>
              <p:spPr>
                <a:xfrm flipV="1">
                  <a:off x="2359263" y="1712068"/>
                  <a:ext cx="416744" cy="11627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8" name="矩形 527">
                  <a:extLst>
                    <a:ext uri="{FF2B5EF4-FFF2-40B4-BE49-F238E27FC236}">
                      <a16:creationId xmlns:a16="http://schemas.microsoft.com/office/drawing/2014/main" id="{57887129-6F31-FE27-14A2-902ED0950D0E}"/>
                    </a:ext>
                  </a:extLst>
                </p:cNvPr>
                <p:cNvSpPr>
                  <a:spLocks noChangeAspect="1"/>
                </p:cNvSpPr>
                <p:nvPr/>
              </p:nvSpPr>
              <p:spPr>
                <a:xfrm flipV="1">
                  <a:off x="2325791" y="1828339"/>
                  <a:ext cx="66942" cy="68722"/>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529" name="图片 528">
                  <a:extLst>
                    <a:ext uri="{FF2B5EF4-FFF2-40B4-BE49-F238E27FC236}">
                      <a16:creationId xmlns:a16="http://schemas.microsoft.com/office/drawing/2014/main" id="{A63F919E-B44B-3161-FD31-9F63870E524D}"/>
                    </a:ext>
                  </a:extLst>
                </p:cNvPr>
                <p:cNvPicPr>
                  <a:picLocks noChangeAspect="1"/>
                </p:cNvPicPr>
                <p:nvPr/>
              </p:nvPicPr>
              <p:blipFill>
                <a:blip r:embed="rId45" cstate="print"/>
                <a:stretch>
                  <a:fillRect/>
                </a:stretch>
              </p:blipFill>
              <p:spPr>
                <a:xfrm>
                  <a:off x="2773273" y="1704671"/>
                  <a:ext cx="391220" cy="371413"/>
                </a:xfrm>
                <a:prstGeom prst="rect">
                  <a:avLst/>
                </a:prstGeom>
              </p:spPr>
            </p:pic>
            <p:cxnSp>
              <p:nvCxnSpPr>
                <p:cNvPr id="536" name="直接箭头连接符 535">
                  <a:extLst>
                    <a:ext uri="{FF2B5EF4-FFF2-40B4-BE49-F238E27FC236}">
                      <a16:creationId xmlns:a16="http://schemas.microsoft.com/office/drawing/2014/main" id="{2C93E5AD-43EE-2B15-CF22-E2FECBA2E8CA}"/>
                    </a:ext>
                  </a:extLst>
                </p:cNvPr>
                <p:cNvCxnSpPr>
                  <a:cxnSpLocks/>
                </p:cNvCxnSpPr>
                <p:nvPr/>
              </p:nvCxnSpPr>
              <p:spPr>
                <a:xfrm flipH="1">
                  <a:off x="1532648" y="1614355"/>
                  <a:ext cx="309912" cy="213984"/>
                </a:xfrm>
                <a:prstGeom prst="straightConnector1">
                  <a:avLst/>
                </a:prstGeom>
                <a:ln w="127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537" name="直接箭头连接符 536">
                  <a:extLst>
                    <a:ext uri="{FF2B5EF4-FFF2-40B4-BE49-F238E27FC236}">
                      <a16:creationId xmlns:a16="http://schemas.microsoft.com/office/drawing/2014/main" id="{280583D2-7E3C-AFD2-8281-1FEDBCBDD91D}"/>
                    </a:ext>
                  </a:extLst>
                </p:cNvPr>
                <p:cNvCxnSpPr>
                  <a:cxnSpLocks/>
                </p:cNvCxnSpPr>
                <p:nvPr/>
              </p:nvCxnSpPr>
              <p:spPr>
                <a:xfrm flipV="1">
                  <a:off x="1842901" y="1297426"/>
                  <a:ext cx="0" cy="316587"/>
                </a:xfrm>
                <a:prstGeom prst="straightConnector1">
                  <a:avLst/>
                </a:prstGeom>
                <a:ln w="127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538" name="直接箭头连接符 537">
                  <a:extLst>
                    <a:ext uri="{FF2B5EF4-FFF2-40B4-BE49-F238E27FC236}">
                      <a16:creationId xmlns:a16="http://schemas.microsoft.com/office/drawing/2014/main" id="{3D41C68C-DAF5-0511-7819-50B438305956}"/>
                    </a:ext>
                  </a:extLst>
                </p:cNvPr>
                <p:cNvCxnSpPr>
                  <a:cxnSpLocks/>
                </p:cNvCxnSpPr>
                <p:nvPr/>
              </p:nvCxnSpPr>
              <p:spPr>
                <a:xfrm>
                  <a:off x="1842901" y="1614355"/>
                  <a:ext cx="335666" cy="196610"/>
                </a:xfrm>
                <a:prstGeom prst="straightConnector1">
                  <a:avLst/>
                </a:prstGeom>
                <a:ln w="127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9" name="文本框 28">
                      <a:extLst>
                        <a:ext uri="{FF2B5EF4-FFF2-40B4-BE49-F238E27FC236}">
                          <a16:creationId xmlns:a16="http://schemas.microsoft.com/office/drawing/2014/main" id="{07C29443-CED5-C7EB-2E91-07FE28DB4F1D}"/>
                        </a:ext>
                      </a:extLst>
                    </p:cNvPr>
                    <p:cNvSpPr txBox="1"/>
                    <p:nvPr/>
                  </p:nvSpPr>
                  <p:spPr>
                    <a:xfrm>
                      <a:off x="1323203" y="1715338"/>
                      <a:ext cx="229903" cy="2612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宋体" panose="02010600030101010101" pitchFamily="2" charset="-122"/>
                                  </a:rPr>
                                  <m:t>𝑥</m:t>
                                </m:r>
                              </m:e>
                              <m:sup>
                                <m:r>
                                  <a:rPr lang="en-US" sz="1000" i="1" kern="1200">
                                    <a:solidFill>
                                      <a:srgbClr val="000000"/>
                                    </a:solidFill>
                                    <a:effectLst/>
                                    <a:latin typeface="Cambria Math" panose="02040503050406030204" pitchFamily="18" charset="0"/>
                                    <a:ea typeface="宋体" panose="02010600030101010101" pitchFamily="2" charset="-122"/>
                                  </a:rPr>
                                  <m:t>1</m:t>
                                </m:r>
                              </m:sup>
                            </m:sSup>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539" name="文本框 28">
                      <a:extLst>
                        <a:ext uri="{FF2B5EF4-FFF2-40B4-BE49-F238E27FC236}">
                          <a16:creationId xmlns:a16="http://schemas.microsoft.com/office/drawing/2014/main" id="{07C29443-CED5-C7EB-2E91-07FE28DB4F1D}"/>
                        </a:ext>
                      </a:extLst>
                    </p:cNvPr>
                    <p:cNvSpPr txBox="1">
                      <a:spLocks noRot="1" noChangeAspect="1" noMove="1" noResize="1" noEditPoints="1" noAdjustHandles="1" noChangeArrowheads="1" noChangeShapeType="1" noTextEdit="1"/>
                    </p:cNvSpPr>
                    <p:nvPr/>
                  </p:nvSpPr>
                  <p:spPr>
                    <a:xfrm>
                      <a:off x="1323203" y="1715338"/>
                      <a:ext cx="229903" cy="261259"/>
                    </a:xfrm>
                    <a:prstGeom prst="rect">
                      <a:avLst/>
                    </a:prstGeom>
                    <a:blipFill>
                      <a:blip r:embed="rId46"/>
                      <a:stretch>
                        <a:fillRect r="-108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0" name="文本框 28">
                      <a:extLst>
                        <a:ext uri="{FF2B5EF4-FFF2-40B4-BE49-F238E27FC236}">
                          <a16:creationId xmlns:a16="http://schemas.microsoft.com/office/drawing/2014/main" id="{1994358E-603E-9808-A959-D321592F40FB}"/>
                        </a:ext>
                      </a:extLst>
                    </p:cNvPr>
                    <p:cNvSpPr txBox="1"/>
                    <p:nvPr/>
                  </p:nvSpPr>
                  <p:spPr>
                    <a:xfrm>
                      <a:off x="2065067" y="1754741"/>
                      <a:ext cx="229296" cy="2612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宋体" panose="02010600030101010101" pitchFamily="2" charset="-122"/>
                                  </a:rPr>
                                  <m:t>𝑥</m:t>
                                </m:r>
                              </m:e>
                              <m:sup>
                                <m:r>
                                  <a:rPr lang="en-US" sz="1000" i="1" kern="1200">
                                    <a:solidFill>
                                      <a:srgbClr val="000000"/>
                                    </a:solidFill>
                                    <a:effectLst/>
                                    <a:latin typeface="Cambria Math" panose="02040503050406030204" pitchFamily="18" charset="0"/>
                                    <a:ea typeface="宋体" panose="02010600030101010101" pitchFamily="2" charset="-122"/>
                                  </a:rPr>
                                  <m:t>2</m:t>
                                </m:r>
                              </m:sup>
                            </m:sSup>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540" name="文本框 28">
                      <a:extLst>
                        <a:ext uri="{FF2B5EF4-FFF2-40B4-BE49-F238E27FC236}">
                          <a16:creationId xmlns:a16="http://schemas.microsoft.com/office/drawing/2014/main" id="{1994358E-603E-9808-A959-D321592F40FB}"/>
                        </a:ext>
                      </a:extLst>
                    </p:cNvPr>
                    <p:cNvSpPr txBox="1">
                      <a:spLocks noRot="1" noChangeAspect="1" noMove="1" noResize="1" noEditPoints="1" noAdjustHandles="1" noChangeArrowheads="1" noChangeShapeType="1" noTextEdit="1"/>
                    </p:cNvSpPr>
                    <p:nvPr/>
                  </p:nvSpPr>
                  <p:spPr>
                    <a:xfrm>
                      <a:off x="2065067" y="1754741"/>
                      <a:ext cx="229296" cy="261259"/>
                    </a:xfrm>
                    <a:prstGeom prst="rect">
                      <a:avLst/>
                    </a:prstGeom>
                    <a:blipFill>
                      <a:blip r:embed="rId47"/>
                      <a:stretch>
                        <a:fillRect r="-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1" name="文本框 28">
                      <a:extLst>
                        <a:ext uri="{FF2B5EF4-FFF2-40B4-BE49-F238E27FC236}">
                          <a16:creationId xmlns:a16="http://schemas.microsoft.com/office/drawing/2014/main" id="{77DE21E5-41C4-21FD-2062-8023064BEC0E}"/>
                        </a:ext>
                      </a:extLst>
                    </p:cNvPr>
                    <p:cNvSpPr txBox="1"/>
                    <p:nvPr/>
                  </p:nvSpPr>
                  <p:spPr>
                    <a:xfrm>
                      <a:off x="1825683" y="1147552"/>
                      <a:ext cx="229296" cy="2612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宋体" panose="02010600030101010101" pitchFamily="2" charset="-122"/>
                                  </a:rPr>
                                  <m:t>𝑥</m:t>
                                </m:r>
                              </m:e>
                              <m:sup>
                                <m:r>
                                  <a:rPr lang="en-US" sz="1000" i="1" kern="1200">
                                    <a:solidFill>
                                      <a:srgbClr val="000000"/>
                                    </a:solidFill>
                                    <a:effectLst/>
                                    <a:latin typeface="Cambria Math" panose="02040503050406030204" pitchFamily="18" charset="0"/>
                                    <a:ea typeface="宋体" panose="02010600030101010101" pitchFamily="2" charset="-122"/>
                                  </a:rPr>
                                  <m:t>3</m:t>
                                </m:r>
                              </m:sup>
                            </m:sSup>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541" name="文本框 28">
                      <a:extLst>
                        <a:ext uri="{FF2B5EF4-FFF2-40B4-BE49-F238E27FC236}">
                          <a16:creationId xmlns:a16="http://schemas.microsoft.com/office/drawing/2014/main" id="{77DE21E5-41C4-21FD-2062-8023064BEC0E}"/>
                        </a:ext>
                      </a:extLst>
                    </p:cNvPr>
                    <p:cNvSpPr txBox="1">
                      <a:spLocks noRot="1" noChangeAspect="1" noMove="1" noResize="1" noEditPoints="1" noAdjustHandles="1" noChangeArrowheads="1" noChangeShapeType="1" noTextEdit="1"/>
                    </p:cNvSpPr>
                    <p:nvPr/>
                  </p:nvSpPr>
                  <p:spPr>
                    <a:xfrm>
                      <a:off x="1825683" y="1147552"/>
                      <a:ext cx="229296" cy="261259"/>
                    </a:xfrm>
                    <a:prstGeom prst="rect">
                      <a:avLst/>
                    </a:prstGeom>
                    <a:blipFill>
                      <a:blip r:embed="rId48"/>
                      <a:stretch>
                        <a:fillRect r="-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 name="文本框 28">
                      <a:extLst>
                        <a:ext uri="{FF2B5EF4-FFF2-40B4-BE49-F238E27FC236}">
                          <a16:creationId xmlns:a16="http://schemas.microsoft.com/office/drawing/2014/main" id="{8D1F4944-CBFA-AE6C-AC9A-6F38A5B58203}"/>
                        </a:ext>
                      </a:extLst>
                    </p:cNvPr>
                    <p:cNvSpPr txBox="1"/>
                    <p:nvPr/>
                  </p:nvSpPr>
                  <p:spPr>
                    <a:xfrm>
                      <a:off x="1595171" y="1437990"/>
                      <a:ext cx="229903" cy="2358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b="1" i="1" kern="1200">
                                <a:solidFill>
                                  <a:srgbClr val="000000"/>
                                </a:solidFill>
                                <a:effectLst/>
                                <a:latin typeface="Cambria Math" panose="02040503050406030204" pitchFamily="18" charset="0"/>
                                <a:ea typeface="Cambria Math" panose="02040503050406030204" pitchFamily="18" charset="0"/>
                              </a:rPr>
                              <m:t>𝑶</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542" name="文本框 28">
                      <a:extLst>
                        <a:ext uri="{FF2B5EF4-FFF2-40B4-BE49-F238E27FC236}">
                          <a16:creationId xmlns:a16="http://schemas.microsoft.com/office/drawing/2014/main" id="{8D1F4944-CBFA-AE6C-AC9A-6F38A5B58203}"/>
                        </a:ext>
                      </a:extLst>
                    </p:cNvPr>
                    <p:cNvSpPr txBox="1">
                      <a:spLocks noRot="1" noChangeAspect="1" noMove="1" noResize="1" noEditPoints="1" noAdjustHandles="1" noChangeArrowheads="1" noChangeShapeType="1" noTextEdit="1"/>
                    </p:cNvSpPr>
                    <p:nvPr/>
                  </p:nvSpPr>
                  <p:spPr>
                    <a:xfrm>
                      <a:off x="1595171" y="1437990"/>
                      <a:ext cx="229903" cy="235833"/>
                    </a:xfrm>
                    <a:prstGeom prst="rect">
                      <a:avLst/>
                    </a:prstGeom>
                    <a:blipFill>
                      <a:blip r:embed="rId49"/>
                      <a:stretch>
                        <a:fillRect/>
                      </a:stretch>
                    </a:blipFill>
                  </p:spPr>
                  <p:txBody>
                    <a:bodyPr/>
                    <a:lstStyle/>
                    <a:p>
                      <a:r>
                        <a:rPr lang="zh-CN" altLang="en-US">
                          <a:noFill/>
                        </a:rPr>
                        <a:t> </a:t>
                      </a:r>
                    </a:p>
                  </p:txBody>
                </p:sp>
              </mc:Fallback>
            </mc:AlternateContent>
          </p:grpSp>
        </p:grpSp>
        <p:grpSp>
          <p:nvGrpSpPr>
            <p:cNvPr id="10" name="组合 9">
              <a:extLst>
                <a:ext uri="{FF2B5EF4-FFF2-40B4-BE49-F238E27FC236}">
                  <a16:creationId xmlns:a16="http://schemas.microsoft.com/office/drawing/2014/main" id="{5AD06C70-BCA6-B159-6043-095BCBD2D7FB}"/>
                </a:ext>
              </a:extLst>
            </p:cNvPr>
            <p:cNvGrpSpPr/>
            <p:nvPr/>
          </p:nvGrpSpPr>
          <p:grpSpPr>
            <a:xfrm>
              <a:off x="3456588" y="1386214"/>
              <a:ext cx="2380914" cy="1389856"/>
              <a:chOff x="3456588" y="1386214"/>
              <a:chExt cx="2380914" cy="1389856"/>
            </a:xfrm>
          </p:grpSpPr>
          <p:grpSp>
            <p:nvGrpSpPr>
              <p:cNvPr id="6" name="组合 5">
                <a:extLst>
                  <a:ext uri="{FF2B5EF4-FFF2-40B4-BE49-F238E27FC236}">
                    <a16:creationId xmlns:a16="http://schemas.microsoft.com/office/drawing/2014/main" id="{1D35AD03-7116-8FB7-FD07-4A4850C89C0B}"/>
                  </a:ext>
                </a:extLst>
              </p:cNvPr>
              <p:cNvGrpSpPr/>
              <p:nvPr/>
            </p:nvGrpSpPr>
            <p:grpSpPr>
              <a:xfrm>
                <a:off x="3456588" y="1386214"/>
                <a:ext cx="2380914" cy="1047400"/>
                <a:chOff x="3534796" y="1111770"/>
                <a:chExt cx="2380914" cy="1047400"/>
              </a:xfrm>
            </p:grpSpPr>
            <p:grpSp>
              <p:nvGrpSpPr>
                <p:cNvPr id="5" name="组合 4">
                  <a:extLst>
                    <a:ext uri="{FF2B5EF4-FFF2-40B4-BE49-F238E27FC236}">
                      <a16:creationId xmlns:a16="http://schemas.microsoft.com/office/drawing/2014/main" id="{5E2BEF76-C147-2902-214B-9B11AAD6AA6A}"/>
                    </a:ext>
                  </a:extLst>
                </p:cNvPr>
                <p:cNvGrpSpPr/>
                <p:nvPr/>
              </p:nvGrpSpPr>
              <p:grpSpPr>
                <a:xfrm>
                  <a:off x="3534796" y="1111770"/>
                  <a:ext cx="2380914" cy="1042974"/>
                  <a:chOff x="3849631" y="1140201"/>
                  <a:chExt cx="2380914" cy="1042974"/>
                </a:xfrm>
              </p:grpSpPr>
              <p:grpSp>
                <p:nvGrpSpPr>
                  <p:cNvPr id="488" name="组合 487">
                    <a:extLst>
                      <a:ext uri="{FF2B5EF4-FFF2-40B4-BE49-F238E27FC236}">
                        <a16:creationId xmlns:a16="http://schemas.microsoft.com/office/drawing/2014/main" id="{79D769A8-20A7-ADEF-676A-80B0C8FC1B76}"/>
                      </a:ext>
                    </a:extLst>
                  </p:cNvPr>
                  <p:cNvGrpSpPr>
                    <a:grpSpLocks noChangeAspect="1"/>
                  </p:cNvGrpSpPr>
                  <p:nvPr/>
                </p:nvGrpSpPr>
                <p:grpSpPr>
                  <a:xfrm>
                    <a:off x="3849631" y="1140201"/>
                    <a:ext cx="1745763" cy="1042974"/>
                    <a:chOff x="76837" y="118745"/>
                    <a:chExt cx="4197460" cy="2508722"/>
                  </a:xfrm>
                </p:grpSpPr>
                <p:grpSp>
                  <p:nvGrpSpPr>
                    <p:cNvPr id="519" name="组合 518">
                      <a:extLst>
                        <a:ext uri="{FF2B5EF4-FFF2-40B4-BE49-F238E27FC236}">
                          <a16:creationId xmlns:a16="http://schemas.microsoft.com/office/drawing/2014/main" id="{17DDB226-4262-8D3E-9CA2-710EAF0E45B6}"/>
                        </a:ext>
                      </a:extLst>
                    </p:cNvPr>
                    <p:cNvGrpSpPr/>
                    <p:nvPr/>
                  </p:nvGrpSpPr>
                  <p:grpSpPr>
                    <a:xfrm>
                      <a:off x="76837" y="118745"/>
                      <a:ext cx="4197460" cy="2508722"/>
                      <a:chOff x="76837" y="118745"/>
                      <a:chExt cx="4197460" cy="2508722"/>
                    </a:xfrm>
                  </p:grpSpPr>
                  <p:pic>
                    <p:nvPicPr>
                      <p:cNvPr id="521" name="图片 520">
                        <a:extLst>
                          <a:ext uri="{FF2B5EF4-FFF2-40B4-BE49-F238E27FC236}">
                            <a16:creationId xmlns:a16="http://schemas.microsoft.com/office/drawing/2014/main" id="{AFE4AECB-A088-5D52-F4C6-DEE653B732B4}"/>
                          </a:ext>
                        </a:extLst>
                      </p:cNvPr>
                      <p:cNvPicPr>
                        <a:picLocks noChangeAspect="1"/>
                      </p:cNvPicPr>
                      <p:nvPr/>
                    </p:nvPicPr>
                    <p:blipFill>
                      <a:blip r:embed="rId50"/>
                      <a:stretch>
                        <a:fillRect/>
                      </a:stretch>
                    </p:blipFill>
                    <p:spPr>
                      <a:xfrm>
                        <a:off x="76837" y="118745"/>
                        <a:ext cx="4197460" cy="2508722"/>
                      </a:xfrm>
                      <a:prstGeom prst="rect">
                        <a:avLst/>
                      </a:prstGeom>
                    </p:spPr>
                  </p:pic>
                  <p:cxnSp>
                    <p:nvCxnSpPr>
                      <p:cNvPr id="522" name="直接连接符 521">
                        <a:extLst>
                          <a:ext uri="{FF2B5EF4-FFF2-40B4-BE49-F238E27FC236}">
                            <a16:creationId xmlns:a16="http://schemas.microsoft.com/office/drawing/2014/main" id="{F51E7453-986B-991F-BC69-60B9E6FDC215}"/>
                          </a:ext>
                        </a:extLst>
                      </p:cNvPr>
                      <p:cNvCxnSpPr>
                        <a:cxnSpLocks/>
                      </p:cNvCxnSpPr>
                      <p:nvPr/>
                    </p:nvCxnSpPr>
                    <p:spPr>
                      <a:xfrm>
                        <a:off x="1032212" y="608473"/>
                        <a:ext cx="2295679" cy="133754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3" name="直接连接符 522">
                        <a:extLst>
                          <a:ext uri="{FF2B5EF4-FFF2-40B4-BE49-F238E27FC236}">
                            <a16:creationId xmlns:a16="http://schemas.microsoft.com/office/drawing/2014/main" id="{12BC7C43-2AE1-7EC5-4B79-91EAA28BCA91}"/>
                          </a:ext>
                        </a:extLst>
                      </p:cNvPr>
                      <p:cNvCxnSpPr>
                        <a:cxnSpLocks/>
                      </p:cNvCxnSpPr>
                      <p:nvPr/>
                    </p:nvCxnSpPr>
                    <p:spPr>
                      <a:xfrm flipH="1">
                        <a:off x="1017537" y="640716"/>
                        <a:ext cx="2327115" cy="132327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520" name="箭头: 右 519">
                      <a:extLst>
                        <a:ext uri="{FF2B5EF4-FFF2-40B4-BE49-F238E27FC236}">
                          <a16:creationId xmlns:a16="http://schemas.microsoft.com/office/drawing/2014/main" id="{700487E5-45AD-6C8C-D778-DBBCCFB00C18}"/>
                        </a:ext>
                      </a:extLst>
                    </p:cNvPr>
                    <p:cNvSpPr/>
                    <p:nvPr/>
                  </p:nvSpPr>
                  <p:spPr>
                    <a:xfrm rot="16200000" flipH="1">
                      <a:off x="1802989" y="786403"/>
                      <a:ext cx="802296" cy="273363"/>
                    </a:xfrm>
                    <a:prstGeom prst="rightArrow">
                      <a:avLst>
                        <a:gd name="adj1" fmla="val 44556"/>
                        <a:gd name="adj2" fmla="val 107386"/>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a:p>
                  </p:txBody>
                </p:sp>
              </p:grpSp>
              <p:cxnSp>
                <p:nvCxnSpPr>
                  <p:cNvPr id="532" name="直接连接符 531">
                    <a:extLst>
                      <a:ext uri="{FF2B5EF4-FFF2-40B4-BE49-F238E27FC236}">
                        <a16:creationId xmlns:a16="http://schemas.microsoft.com/office/drawing/2014/main" id="{526C5DD6-FADD-6155-0093-8957428AAD76}"/>
                      </a:ext>
                    </a:extLst>
                  </p:cNvPr>
                  <p:cNvCxnSpPr>
                    <a:cxnSpLocks/>
                  </p:cNvCxnSpPr>
                  <p:nvPr/>
                </p:nvCxnSpPr>
                <p:spPr>
                  <a:xfrm>
                    <a:off x="5275391" y="1942267"/>
                    <a:ext cx="387635" cy="12040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3" name="直接连接符 532">
                    <a:extLst>
                      <a:ext uri="{FF2B5EF4-FFF2-40B4-BE49-F238E27FC236}">
                        <a16:creationId xmlns:a16="http://schemas.microsoft.com/office/drawing/2014/main" id="{4EDA5A32-B6D2-DD68-5088-3E3D87E8D821}"/>
                      </a:ext>
                    </a:extLst>
                  </p:cNvPr>
                  <p:cNvCxnSpPr>
                    <a:cxnSpLocks/>
                    <a:stCxn id="534" idx="2"/>
                  </p:cNvCxnSpPr>
                  <p:nvPr/>
                </p:nvCxnSpPr>
                <p:spPr>
                  <a:xfrm flipV="1">
                    <a:off x="5241921" y="1503345"/>
                    <a:ext cx="422143" cy="37020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34" name="矩形 533">
                    <a:extLst>
                      <a:ext uri="{FF2B5EF4-FFF2-40B4-BE49-F238E27FC236}">
                        <a16:creationId xmlns:a16="http://schemas.microsoft.com/office/drawing/2014/main" id="{75AD84D4-7DAF-B19A-22A2-ECB656449446}"/>
                      </a:ext>
                    </a:extLst>
                  </p:cNvPr>
                  <p:cNvSpPr>
                    <a:spLocks noChangeAspect="1"/>
                  </p:cNvSpPr>
                  <p:nvPr/>
                </p:nvSpPr>
                <p:spPr>
                  <a:xfrm flipV="1">
                    <a:off x="5208449" y="1873547"/>
                    <a:ext cx="66942" cy="6872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487" name="图片 486">
                    <a:extLst>
                      <a:ext uri="{FF2B5EF4-FFF2-40B4-BE49-F238E27FC236}">
                        <a16:creationId xmlns:a16="http://schemas.microsoft.com/office/drawing/2014/main" id="{B9CA7F55-7BDA-A0E3-0FCF-1B72FE35EDD5}"/>
                      </a:ext>
                    </a:extLst>
                  </p:cNvPr>
                  <p:cNvPicPr>
                    <a:picLocks noChangeAspect="1"/>
                  </p:cNvPicPr>
                  <p:nvPr/>
                </p:nvPicPr>
                <p:blipFill>
                  <a:blip r:embed="rId51" cstate="print"/>
                  <a:stretch>
                    <a:fillRect/>
                  </a:stretch>
                </p:blipFill>
                <p:spPr>
                  <a:xfrm>
                    <a:off x="5656394" y="1498254"/>
                    <a:ext cx="574151" cy="573543"/>
                  </a:xfrm>
                  <a:prstGeom prst="rect">
                    <a:avLst/>
                  </a:prstGeom>
                </p:spPr>
              </p:pic>
            </p:grpSp>
            <p:pic>
              <p:nvPicPr>
                <p:cNvPr id="531" name="图片 530">
                  <a:extLst>
                    <a:ext uri="{FF2B5EF4-FFF2-40B4-BE49-F238E27FC236}">
                      <a16:creationId xmlns:a16="http://schemas.microsoft.com/office/drawing/2014/main" id="{CFE5BE56-13B8-6F65-3B3B-59CE9FF20784}"/>
                    </a:ext>
                  </a:extLst>
                </p:cNvPr>
                <p:cNvPicPr>
                  <a:picLocks noChangeAspect="1"/>
                </p:cNvPicPr>
                <p:nvPr/>
              </p:nvPicPr>
              <p:blipFill>
                <a:blip r:embed="rId44"/>
                <a:stretch>
                  <a:fillRect/>
                </a:stretch>
              </p:blipFill>
              <p:spPr>
                <a:xfrm>
                  <a:off x="5062502" y="2001442"/>
                  <a:ext cx="155149" cy="157728"/>
                </a:xfrm>
                <a:prstGeom prst="rect">
                  <a:avLst/>
                </a:prstGeom>
              </p:spPr>
            </p:pic>
          </p:grpSp>
          <p:sp>
            <p:nvSpPr>
              <p:cNvPr id="38" name="文本框 37">
                <a:extLst>
                  <a:ext uri="{FF2B5EF4-FFF2-40B4-BE49-F238E27FC236}">
                    <a16:creationId xmlns:a16="http://schemas.microsoft.com/office/drawing/2014/main" id="{0F111762-993C-3186-9B7D-2E07570BD13B}"/>
                  </a:ext>
                </a:extLst>
              </p:cNvPr>
              <p:cNvSpPr txBox="1"/>
              <p:nvPr/>
            </p:nvSpPr>
            <p:spPr>
              <a:xfrm>
                <a:off x="3575102" y="2468293"/>
                <a:ext cx="2201634" cy="307777"/>
              </a:xfrm>
              <a:prstGeom prst="rect">
                <a:avLst/>
              </a:prstGeom>
              <a:noFill/>
            </p:spPr>
            <p:txBody>
              <a:bodyPr wrap="square">
                <a:spAutoFit/>
              </a:bodyPr>
              <a:lstStyle/>
              <a:p>
                <a:pPr algn="ct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边界条件</a:t>
                </a:r>
                <a:r>
                  <a:rPr lang="zh-CN" altLang="en-US" sz="1400" b="1" dirty="0">
                    <a:solidFill>
                      <a:srgbClr val="C00000"/>
                    </a:solidFill>
                    <a:latin typeface="微软雅黑" panose="020B0503020204020204" pitchFamily="34" charset="-122"/>
                    <a:ea typeface="微软雅黑" panose="020B0503020204020204" pitchFamily="34" charset="-122"/>
                  </a:rPr>
                  <a:t>沿厚度均匀施加</a:t>
                </a:r>
              </a:p>
            </p:txBody>
          </p:sp>
        </p:grpSp>
      </p:grpSp>
      <p:sp>
        <p:nvSpPr>
          <p:cNvPr id="14" name="灯片编号占位符 1">
            <a:extLst>
              <a:ext uri="{FF2B5EF4-FFF2-40B4-BE49-F238E27FC236}">
                <a16:creationId xmlns:a16="http://schemas.microsoft.com/office/drawing/2014/main" id="{23ACF083-C81F-49C5-A080-6629358A821C}"/>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112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E840-3127-7F23-373A-E018F5C7D46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6E5EE9BF-8F59-644E-738C-15B72949CC02}"/>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数值实验二：曲体拓扑设计与算法特性测试</a:t>
            </a:r>
          </a:p>
        </p:txBody>
      </p:sp>
      <p:sp>
        <p:nvSpPr>
          <p:cNvPr id="479" name="TextBox 19">
            <a:extLst>
              <a:ext uri="{FF2B5EF4-FFF2-40B4-BE49-F238E27FC236}">
                <a16:creationId xmlns:a16="http://schemas.microsoft.com/office/drawing/2014/main" id="{1B0D5A4D-F5BD-7057-8BFE-D600AE9D2023}"/>
              </a:ext>
            </a:extLst>
          </p:cNvPr>
          <p:cNvSpPr txBox="1"/>
          <p:nvPr/>
        </p:nvSpPr>
        <p:spPr>
          <a:xfrm>
            <a:off x="349134" y="660591"/>
            <a:ext cx="3608680"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不同曲率下设计结果的测试</a:t>
            </a:r>
          </a:p>
        </p:txBody>
      </p:sp>
      <p:grpSp>
        <p:nvGrpSpPr>
          <p:cNvPr id="57" name="画布 19">
            <a:extLst>
              <a:ext uri="{FF2B5EF4-FFF2-40B4-BE49-F238E27FC236}">
                <a16:creationId xmlns:a16="http://schemas.microsoft.com/office/drawing/2014/main" id="{7BDE73F3-72D7-8C35-35F1-6561ED9AFAB1}"/>
              </a:ext>
            </a:extLst>
          </p:cNvPr>
          <p:cNvGrpSpPr>
            <a:grpSpLocks noChangeAspect="1"/>
          </p:cNvGrpSpPr>
          <p:nvPr/>
        </p:nvGrpSpPr>
        <p:grpSpPr>
          <a:xfrm>
            <a:off x="764942" y="3591754"/>
            <a:ext cx="5020220" cy="2314511"/>
            <a:chOff x="190830" y="0"/>
            <a:chExt cx="5274308" cy="2053708"/>
          </a:xfrm>
        </p:grpSpPr>
        <p:grpSp>
          <p:nvGrpSpPr>
            <p:cNvPr id="58" name="组合 57">
              <a:extLst>
                <a:ext uri="{FF2B5EF4-FFF2-40B4-BE49-F238E27FC236}">
                  <a16:creationId xmlns:a16="http://schemas.microsoft.com/office/drawing/2014/main" id="{90C1BA9F-9858-F83E-C65E-FB753750A3DE}"/>
                </a:ext>
              </a:extLst>
            </p:cNvPr>
            <p:cNvGrpSpPr/>
            <p:nvPr/>
          </p:nvGrpSpPr>
          <p:grpSpPr>
            <a:xfrm>
              <a:off x="190830" y="0"/>
              <a:ext cx="5274308" cy="1807921"/>
              <a:chOff x="0" y="0"/>
              <a:chExt cx="9410988" cy="3225887"/>
            </a:xfrm>
          </p:grpSpPr>
          <p:pic>
            <p:nvPicPr>
              <p:cNvPr id="449" name="图片 448">
                <a:extLst>
                  <a:ext uri="{FF2B5EF4-FFF2-40B4-BE49-F238E27FC236}">
                    <a16:creationId xmlns:a16="http://schemas.microsoft.com/office/drawing/2014/main" id="{50AAF4FD-4FA1-3869-0EA2-A34BEEA01A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104" y="155624"/>
                <a:ext cx="1529095" cy="939600"/>
              </a:xfrm>
              <a:prstGeom prst="rect">
                <a:avLst/>
              </a:prstGeom>
            </p:spPr>
          </p:pic>
          <p:pic>
            <p:nvPicPr>
              <p:cNvPr id="450" name="图片 449">
                <a:extLst>
                  <a:ext uri="{FF2B5EF4-FFF2-40B4-BE49-F238E27FC236}">
                    <a16:creationId xmlns:a16="http://schemas.microsoft.com/office/drawing/2014/main" id="{9BF4C44C-BCA9-DADD-BA06-A9F35FF7C4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295" y="155624"/>
                <a:ext cx="1552046" cy="939600"/>
              </a:xfrm>
              <a:prstGeom prst="rect">
                <a:avLst/>
              </a:prstGeom>
            </p:spPr>
          </p:pic>
          <p:pic>
            <p:nvPicPr>
              <p:cNvPr id="451" name="图片 450">
                <a:extLst>
                  <a:ext uri="{FF2B5EF4-FFF2-40B4-BE49-F238E27FC236}">
                    <a16:creationId xmlns:a16="http://schemas.microsoft.com/office/drawing/2014/main" id="{140AB3F7-C94A-158A-F076-D5AD33E8BD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8025" y="155624"/>
                <a:ext cx="1592963" cy="939600"/>
              </a:xfrm>
              <a:prstGeom prst="rect">
                <a:avLst/>
              </a:prstGeom>
            </p:spPr>
          </p:pic>
          <p:pic>
            <p:nvPicPr>
              <p:cNvPr id="452" name="图片 451">
                <a:extLst>
                  <a:ext uri="{FF2B5EF4-FFF2-40B4-BE49-F238E27FC236}">
                    <a16:creationId xmlns:a16="http://schemas.microsoft.com/office/drawing/2014/main" id="{0ADC4735-B35F-6C09-F895-F5148ABDF2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015475"/>
                <a:ext cx="1279962" cy="1157785"/>
              </a:xfrm>
              <a:prstGeom prst="rect">
                <a:avLst/>
              </a:prstGeom>
            </p:spPr>
          </p:pic>
          <p:pic>
            <p:nvPicPr>
              <p:cNvPr id="453" name="图片 452">
                <a:extLst>
                  <a:ext uri="{FF2B5EF4-FFF2-40B4-BE49-F238E27FC236}">
                    <a16:creationId xmlns:a16="http://schemas.microsoft.com/office/drawing/2014/main" id="{C30694B0-382B-EBEB-7E22-440886E9F0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0566" y="0"/>
                <a:ext cx="1221337" cy="1119232"/>
              </a:xfrm>
              <a:prstGeom prst="rect">
                <a:avLst/>
              </a:prstGeom>
            </p:spPr>
          </p:pic>
          <p:pic>
            <p:nvPicPr>
              <p:cNvPr id="454" name="图片 453">
                <a:extLst>
                  <a:ext uri="{FF2B5EF4-FFF2-40B4-BE49-F238E27FC236}">
                    <a16:creationId xmlns:a16="http://schemas.microsoft.com/office/drawing/2014/main" id="{1E0975B2-0AAF-6E78-313C-79610662604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0959" y="0"/>
                <a:ext cx="1221337" cy="1131533"/>
              </a:xfrm>
              <a:prstGeom prst="rect">
                <a:avLst/>
              </a:prstGeom>
            </p:spPr>
          </p:pic>
          <p:pic>
            <p:nvPicPr>
              <p:cNvPr id="455" name="图片 454">
                <a:extLst>
                  <a:ext uri="{FF2B5EF4-FFF2-40B4-BE49-F238E27FC236}">
                    <a16:creationId xmlns:a16="http://schemas.microsoft.com/office/drawing/2014/main" id="{3EE5B6CA-8656-738B-EDDE-FD2CB278E8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2105" y="2296054"/>
                <a:ext cx="1529096" cy="888317"/>
              </a:xfrm>
              <a:prstGeom prst="rect">
                <a:avLst/>
              </a:prstGeom>
            </p:spPr>
          </p:pic>
          <p:pic>
            <p:nvPicPr>
              <p:cNvPr id="456" name="图片 455">
                <a:extLst>
                  <a:ext uri="{FF2B5EF4-FFF2-40B4-BE49-F238E27FC236}">
                    <a16:creationId xmlns:a16="http://schemas.microsoft.com/office/drawing/2014/main" id="{11D79C5A-F778-40A9-38D3-8807F10638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04827" y="2244771"/>
                <a:ext cx="1512218" cy="939600"/>
              </a:xfrm>
              <a:prstGeom prst="rect">
                <a:avLst/>
              </a:prstGeom>
            </p:spPr>
          </p:pic>
          <p:pic>
            <p:nvPicPr>
              <p:cNvPr id="457" name="图片 456">
                <a:extLst>
                  <a:ext uri="{FF2B5EF4-FFF2-40B4-BE49-F238E27FC236}">
                    <a16:creationId xmlns:a16="http://schemas.microsoft.com/office/drawing/2014/main" id="{83F117DF-E3FA-3A4F-6DB1-D42D305F3C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50959" y="2015475"/>
                <a:ext cx="1221337" cy="1201542"/>
              </a:xfrm>
              <a:prstGeom prst="rect">
                <a:avLst/>
              </a:prstGeom>
            </p:spPr>
          </p:pic>
          <p:pic>
            <p:nvPicPr>
              <p:cNvPr id="458" name="图片 457">
                <a:extLst>
                  <a:ext uri="{FF2B5EF4-FFF2-40B4-BE49-F238E27FC236}">
                    <a16:creationId xmlns:a16="http://schemas.microsoft.com/office/drawing/2014/main" id="{F1EEFD46-9BD0-A96F-EB62-B067D89A27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5178" y="2015475"/>
                <a:ext cx="1286724" cy="1210412"/>
              </a:xfrm>
              <a:prstGeom prst="rect">
                <a:avLst/>
              </a:prstGeom>
            </p:spPr>
          </p:pic>
          <p:pic>
            <p:nvPicPr>
              <p:cNvPr id="459" name="图片 458">
                <a:extLst>
                  <a:ext uri="{FF2B5EF4-FFF2-40B4-BE49-F238E27FC236}">
                    <a16:creationId xmlns:a16="http://schemas.microsoft.com/office/drawing/2014/main" id="{C3F3D2F4-CA20-B6A8-A375-368F8377B63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50083" y="1957587"/>
                <a:ext cx="1286724" cy="1226784"/>
              </a:xfrm>
              <a:prstGeom prst="rect">
                <a:avLst/>
              </a:prstGeom>
            </p:spPr>
          </p:pic>
          <p:pic>
            <p:nvPicPr>
              <p:cNvPr id="460" name="图片 459">
                <a:extLst>
                  <a:ext uri="{FF2B5EF4-FFF2-40B4-BE49-F238E27FC236}">
                    <a16:creationId xmlns:a16="http://schemas.microsoft.com/office/drawing/2014/main" id="{30034EAC-05A0-8836-7B75-D7D6AA95485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0"/>
                <a:ext cx="1279962" cy="1131533"/>
              </a:xfrm>
              <a:prstGeom prst="rect">
                <a:avLst/>
              </a:prstGeom>
            </p:spPr>
          </p:pic>
        </p:grpSp>
        <mc:AlternateContent xmlns:mc="http://schemas.openxmlformats.org/markup-compatibility/2006" xmlns:a14="http://schemas.microsoft.com/office/drawing/2010/main">
          <mc:Choice Requires="a14">
            <p:sp>
              <p:nvSpPr>
                <p:cNvPr id="59" name="文本框 2">
                  <a:extLst>
                    <a:ext uri="{FF2B5EF4-FFF2-40B4-BE49-F238E27FC236}">
                      <a16:creationId xmlns:a16="http://schemas.microsoft.com/office/drawing/2014/main" id="{D57AA9DB-3167-E10B-72EE-8BC7C990CCBD}"/>
                    </a:ext>
                  </a:extLst>
                </p:cNvPr>
                <p:cNvSpPr txBox="1"/>
                <p:nvPr/>
              </p:nvSpPr>
              <p:spPr>
                <a:xfrm>
                  <a:off x="190832" y="664026"/>
                  <a:ext cx="1602422" cy="245786"/>
                </a:xfrm>
                <a:prstGeom prst="rect">
                  <a:avLst/>
                </a:prstGeom>
                <a:noFill/>
              </p:spPr>
              <p:txBody>
                <a:bodyPr wrap="none" rtlCol="0">
                  <a:spAutoFit/>
                </a:bodyPr>
                <a:lstStyle/>
                <a:p>
                  <a:r>
                    <a:rPr lang="en-US" sz="1200" kern="1200" dirty="0">
                      <a:solidFill>
                        <a:srgbClr val="000000"/>
                      </a:solidFill>
                      <a:effectLst/>
                      <a:latin typeface="Times New Roman" panose="02020603050405020304" pitchFamily="18" charset="0"/>
                      <a:ea typeface="等线" panose="02010600030101010101" pitchFamily="2" charset="-122"/>
                    </a:rPr>
                    <a:t>Result 1,</a:t>
                  </a:r>
                  <a:r>
                    <a:rPr lang="en-US" sz="1200" dirty="0">
                      <a:effectLst/>
                      <a:latin typeface="Times New Roman" panose="02020603050405020304" pitchFamily="18" charset="0"/>
                      <a:ea typeface="宋体" panose="02010600030101010101" pitchFamily="2" charset="-122"/>
                    </a:rPr>
                    <a:t> </a:t>
                  </a:r>
                  <a14:m>
                    <m:oMath xmlns:m="http://schemas.openxmlformats.org/officeDocument/2006/math">
                      <m:sSup>
                        <m:sSupPr>
                          <m:ctrlPr>
                            <a:rPr lang="zh-CN" sz="1200" i="1">
                              <a:effectLst/>
                              <a:latin typeface="Cambria Math" panose="02040503050406030204" pitchFamily="18" charset="0"/>
                              <a:ea typeface="Cambria Math" panose="02040503050406030204" pitchFamily="18" charset="0"/>
                            </a:rPr>
                          </m:ctrlPr>
                        </m:sSupPr>
                        <m:e>
                          <m:r>
                            <a:rPr lang="en-US" sz="1200" i="1">
                              <a:effectLst/>
                              <a:latin typeface="Cambria Math" panose="02040503050406030204" pitchFamily="18" charset="0"/>
                              <a:ea typeface="宋体" panose="02010600030101010101" pitchFamily="2" charset="-122"/>
                            </a:rPr>
                            <m:t>𝐶</m:t>
                          </m:r>
                        </m:e>
                        <m:sup>
                          <m:r>
                            <m:rPr>
                              <m:sty m:val="p"/>
                            </m:rPr>
                            <a:rPr lang="en-US" sz="1200">
                              <a:effectLst/>
                              <a:latin typeface="Cambria Math" panose="02040503050406030204" pitchFamily="18" charset="0"/>
                              <a:ea typeface="宋体" panose="02010600030101010101" pitchFamily="2" charset="-122"/>
                            </a:rPr>
                            <m:t>opt</m:t>
                          </m:r>
                        </m:sup>
                      </m:sSup>
                      <m:r>
                        <a:rPr lang="en-US" sz="1200">
                          <a:effectLst/>
                          <a:latin typeface="Cambria Math" panose="02040503050406030204" pitchFamily="18" charset="0"/>
                          <a:ea typeface="宋体" panose="02010600030101010101" pitchFamily="2" charset="-122"/>
                        </a:rPr>
                        <m:t>=</m:t>
                      </m:r>
                    </m:oMath>
                  </a14:m>
                  <a:r>
                    <a:rPr lang="en-US" sz="1200" dirty="0">
                      <a:effectLst/>
                      <a:latin typeface="Times New Roman" panose="02020603050405020304" pitchFamily="18" charset="0"/>
                      <a:ea typeface="宋体" panose="02010600030101010101" pitchFamily="2" charset="-122"/>
                    </a:rPr>
                    <a:t> 5.34</a:t>
                  </a:r>
                  <a:endParaRPr lang="zh-CN" sz="1200" dirty="0">
                    <a:effectLst/>
                    <a:latin typeface="Times New Roman" panose="02020603050405020304" pitchFamily="18" charset="0"/>
                    <a:ea typeface="宋体" panose="02010600030101010101" pitchFamily="2" charset="-122"/>
                  </a:endParaRPr>
                </a:p>
              </p:txBody>
            </p:sp>
          </mc:Choice>
          <mc:Fallback xmlns="">
            <p:sp>
              <p:nvSpPr>
                <p:cNvPr id="59" name="文本框 2">
                  <a:extLst>
                    <a:ext uri="{FF2B5EF4-FFF2-40B4-BE49-F238E27FC236}">
                      <a16:creationId xmlns:a16="http://schemas.microsoft.com/office/drawing/2014/main" id="{D57AA9DB-3167-E10B-72EE-8BC7C990CCBD}"/>
                    </a:ext>
                  </a:extLst>
                </p:cNvPr>
                <p:cNvSpPr txBox="1">
                  <a:spLocks noRot="1" noChangeAspect="1" noMove="1" noResize="1" noEditPoints="1" noAdjustHandles="1" noChangeArrowheads="1" noChangeShapeType="1" noTextEdit="1"/>
                </p:cNvSpPr>
                <p:nvPr/>
              </p:nvSpPr>
              <p:spPr>
                <a:xfrm>
                  <a:off x="190832" y="664026"/>
                  <a:ext cx="1602422" cy="245786"/>
                </a:xfrm>
                <a:prstGeom prst="rect">
                  <a:avLst/>
                </a:prstGeom>
                <a:blipFill>
                  <a:blip r:embed="rId15"/>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2">
                  <a:extLst>
                    <a:ext uri="{FF2B5EF4-FFF2-40B4-BE49-F238E27FC236}">
                      <a16:creationId xmlns:a16="http://schemas.microsoft.com/office/drawing/2014/main" id="{099F18E9-3B8F-553A-FD88-6BB0EB5F1CDA}"/>
                    </a:ext>
                  </a:extLst>
                </p:cNvPr>
                <p:cNvSpPr txBox="1"/>
                <p:nvPr/>
              </p:nvSpPr>
              <p:spPr>
                <a:xfrm>
                  <a:off x="1970958" y="659543"/>
                  <a:ext cx="1602422" cy="245786"/>
                </a:xfrm>
                <a:prstGeom prst="rect">
                  <a:avLst/>
                </a:prstGeom>
                <a:noFill/>
              </p:spPr>
              <p:txBody>
                <a:bodyPr wrap="none" rtlCol="0">
                  <a:spAutoFit/>
                </a:bodyPr>
                <a:lstStyle/>
                <a:p>
                  <a:r>
                    <a:rPr lang="en-US" sz="1200" kern="1200" dirty="0">
                      <a:solidFill>
                        <a:srgbClr val="000000"/>
                      </a:solidFill>
                      <a:effectLst/>
                      <a:latin typeface="Times New Roman" panose="02020603050405020304" pitchFamily="18" charset="0"/>
                      <a:ea typeface="等线" panose="02010600030101010101" pitchFamily="2" charset="-122"/>
                    </a:rPr>
                    <a:t>Result 2,</a:t>
                  </a:r>
                  <a:r>
                    <a:rPr lang="en-US" sz="1200" dirty="0">
                      <a:effectLst/>
                      <a:latin typeface="Times New Roman" panose="02020603050405020304" pitchFamily="18" charset="0"/>
                      <a:ea typeface="宋体" panose="02010600030101010101" pitchFamily="2" charset="-122"/>
                    </a:rPr>
                    <a:t> </a:t>
                  </a:r>
                  <a14:m>
                    <m:oMath xmlns:m="http://schemas.openxmlformats.org/officeDocument/2006/math">
                      <m:sSup>
                        <m:sSupPr>
                          <m:ctrlPr>
                            <a:rPr lang="zh-CN" sz="1200" i="1">
                              <a:effectLst/>
                              <a:latin typeface="Cambria Math" panose="02040503050406030204" pitchFamily="18" charset="0"/>
                              <a:ea typeface="Cambria Math" panose="02040503050406030204" pitchFamily="18" charset="0"/>
                            </a:rPr>
                          </m:ctrlPr>
                        </m:sSupPr>
                        <m:e>
                          <m:r>
                            <a:rPr lang="en-US" sz="1200" i="1">
                              <a:effectLst/>
                              <a:latin typeface="Cambria Math" panose="02040503050406030204" pitchFamily="18" charset="0"/>
                              <a:ea typeface="宋体" panose="02010600030101010101" pitchFamily="2" charset="-122"/>
                            </a:rPr>
                            <m:t>𝐶</m:t>
                          </m:r>
                        </m:e>
                        <m:sup>
                          <m:r>
                            <m:rPr>
                              <m:sty m:val="p"/>
                            </m:rPr>
                            <a:rPr lang="en-US" sz="1200">
                              <a:effectLst/>
                              <a:latin typeface="Cambria Math" panose="02040503050406030204" pitchFamily="18" charset="0"/>
                              <a:ea typeface="宋体" panose="02010600030101010101" pitchFamily="2" charset="-122"/>
                            </a:rPr>
                            <m:t>opt</m:t>
                          </m:r>
                        </m:sup>
                      </m:sSup>
                      <m:r>
                        <a:rPr lang="en-US" sz="1200">
                          <a:effectLst/>
                          <a:latin typeface="Cambria Math" panose="02040503050406030204" pitchFamily="18" charset="0"/>
                          <a:ea typeface="宋体" panose="02010600030101010101" pitchFamily="2" charset="-122"/>
                        </a:rPr>
                        <m:t>=</m:t>
                      </m:r>
                    </m:oMath>
                  </a14:m>
                  <a:r>
                    <a:rPr lang="en-US" sz="1200" dirty="0">
                      <a:effectLst/>
                      <a:latin typeface="Times New Roman" panose="02020603050405020304" pitchFamily="18" charset="0"/>
                      <a:ea typeface="宋体" panose="02010600030101010101" pitchFamily="2" charset="-122"/>
                    </a:rPr>
                    <a:t> 1.94</a:t>
                  </a:r>
                  <a:endParaRPr lang="zh-CN" sz="1200" dirty="0">
                    <a:effectLst/>
                    <a:latin typeface="Times New Roman" panose="02020603050405020304" pitchFamily="18" charset="0"/>
                    <a:ea typeface="宋体" panose="02010600030101010101" pitchFamily="2" charset="-122"/>
                  </a:endParaRPr>
                </a:p>
              </p:txBody>
            </p:sp>
          </mc:Choice>
          <mc:Fallback xmlns="">
            <p:sp>
              <p:nvSpPr>
                <p:cNvPr id="60" name="文本框 2">
                  <a:extLst>
                    <a:ext uri="{FF2B5EF4-FFF2-40B4-BE49-F238E27FC236}">
                      <a16:creationId xmlns:a16="http://schemas.microsoft.com/office/drawing/2014/main" id="{099F18E9-3B8F-553A-FD88-6BB0EB5F1CDA}"/>
                    </a:ext>
                  </a:extLst>
                </p:cNvPr>
                <p:cNvSpPr txBox="1">
                  <a:spLocks noRot="1" noChangeAspect="1" noMove="1" noResize="1" noEditPoints="1" noAdjustHandles="1" noChangeArrowheads="1" noChangeShapeType="1" noTextEdit="1"/>
                </p:cNvSpPr>
                <p:nvPr/>
              </p:nvSpPr>
              <p:spPr>
                <a:xfrm>
                  <a:off x="1970958" y="659543"/>
                  <a:ext cx="1602422" cy="245786"/>
                </a:xfrm>
                <a:prstGeom prst="rect">
                  <a:avLst/>
                </a:prstGeom>
                <a:blipFill>
                  <a:blip r:embed="rId16"/>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2">
                  <a:extLst>
                    <a:ext uri="{FF2B5EF4-FFF2-40B4-BE49-F238E27FC236}">
                      <a16:creationId xmlns:a16="http://schemas.microsoft.com/office/drawing/2014/main" id="{A8AE5034-07C0-E0DB-0B8C-46838001BE1F}"/>
                    </a:ext>
                  </a:extLst>
                </p:cNvPr>
                <p:cNvSpPr txBox="1"/>
                <p:nvPr/>
              </p:nvSpPr>
              <p:spPr>
                <a:xfrm>
                  <a:off x="3732653" y="664026"/>
                  <a:ext cx="1602422" cy="245786"/>
                </a:xfrm>
                <a:prstGeom prst="rect">
                  <a:avLst/>
                </a:prstGeom>
                <a:noFill/>
              </p:spPr>
              <p:txBody>
                <a:bodyPr wrap="none" rtlCol="0">
                  <a:spAutoFit/>
                </a:bodyPr>
                <a:lstStyle/>
                <a:p>
                  <a:r>
                    <a:rPr lang="en-US" sz="1200" kern="1200" dirty="0">
                      <a:solidFill>
                        <a:srgbClr val="000000"/>
                      </a:solidFill>
                      <a:effectLst/>
                      <a:latin typeface="Times New Roman" panose="02020603050405020304" pitchFamily="18" charset="0"/>
                      <a:ea typeface="等线" panose="02010600030101010101" pitchFamily="2" charset="-122"/>
                    </a:rPr>
                    <a:t>Result 3,</a:t>
                  </a:r>
                  <a:r>
                    <a:rPr lang="en-US" sz="1200" dirty="0">
                      <a:effectLst/>
                      <a:latin typeface="Times New Roman" panose="02020603050405020304" pitchFamily="18" charset="0"/>
                      <a:ea typeface="宋体" panose="02010600030101010101" pitchFamily="2" charset="-122"/>
                    </a:rPr>
                    <a:t> </a:t>
                  </a:r>
                  <a14:m>
                    <m:oMath xmlns:m="http://schemas.openxmlformats.org/officeDocument/2006/math">
                      <m:sSup>
                        <m:sSupPr>
                          <m:ctrlPr>
                            <a:rPr lang="zh-CN" sz="1200" i="1">
                              <a:effectLst/>
                              <a:latin typeface="Cambria Math" panose="02040503050406030204" pitchFamily="18" charset="0"/>
                              <a:ea typeface="Cambria Math" panose="02040503050406030204" pitchFamily="18" charset="0"/>
                            </a:rPr>
                          </m:ctrlPr>
                        </m:sSupPr>
                        <m:e>
                          <m:r>
                            <a:rPr lang="en-US" sz="1200" i="1">
                              <a:effectLst/>
                              <a:latin typeface="Cambria Math" panose="02040503050406030204" pitchFamily="18" charset="0"/>
                              <a:ea typeface="宋体" panose="02010600030101010101" pitchFamily="2" charset="-122"/>
                            </a:rPr>
                            <m:t>𝐶</m:t>
                          </m:r>
                        </m:e>
                        <m:sup>
                          <m:r>
                            <m:rPr>
                              <m:sty m:val="p"/>
                            </m:rPr>
                            <a:rPr lang="en-US" sz="1200">
                              <a:effectLst/>
                              <a:latin typeface="Cambria Math" panose="02040503050406030204" pitchFamily="18" charset="0"/>
                              <a:ea typeface="宋体" panose="02010600030101010101" pitchFamily="2" charset="-122"/>
                            </a:rPr>
                            <m:t>opt</m:t>
                          </m:r>
                        </m:sup>
                      </m:sSup>
                      <m:r>
                        <a:rPr lang="en-US" sz="1200">
                          <a:effectLst/>
                          <a:latin typeface="Cambria Math" panose="02040503050406030204" pitchFamily="18" charset="0"/>
                          <a:ea typeface="宋体" panose="02010600030101010101" pitchFamily="2" charset="-122"/>
                        </a:rPr>
                        <m:t>=</m:t>
                      </m:r>
                    </m:oMath>
                  </a14:m>
                  <a:r>
                    <a:rPr lang="en-US" sz="1200" dirty="0">
                      <a:effectLst/>
                      <a:latin typeface="Times New Roman" panose="02020603050405020304" pitchFamily="18" charset="0"/>
                      <a:ea typeface="宋体" panose="02010600030101010101" pitchFamily="2" charset="-122"/>
                    </a:rPr>
                    <a:t> 0.95</a:t>
                  </a:r>
                  <a:endParaRPr lang="zh-CN" sz="1200" dirty="0">
                    <a:effectLst/>
                    <a:latin typeface="Times New Roman" panose="02020603050405020304" pitchFamily="18" charset="0"/>
                    <a:ea typeface="宋体" panose="02010600030101010101" pitchFamily="2" charset="-122"/>
                  </a:endParaRPr>
                </a:p>
              </p:txBody>
            </p:sp>
          </mc:Choice>
          <mc:Fallback xmlns="">
            <p:sp>
              <p:nvSpPr>
                <p:cNvPr id="61" name="文本框 2">
                  <a:extLst>
                    <a:ext uri="{FF2B5EF4-FFF2-40B4-BE49-F238E27FC236}">
                      <a16:creationId xmlns:a16="http://schemas.microsoft.com/office/drawing/2014/main" id="{A8AE5034-07C0-E0DB-0B8C-46838001BE1F}"/>
                    </a:ext>
                  </a:extLst>
                </p:cNvPr>
                <p:cNvSpPr txBox="1">
                  <a:spLocks noRot="1" noChangeAspect="1" noMove="1" noResize="1" noEditPoints="1" noAdjustHandles="1" noChangeArrowheads="1" noChangeShapeType="1" noTextEdit="1"/>
                </p:cNvSpPr>
                <p:nvPr/>
              </p:nvSpPr>
              <p:spPr>
                <a:xfrm>
                  <a:off x="3732653" y="664026"/>
                  <a:ext cx="1602422" cy="245786"/>
                </a:xfrm>
                <a:prstGeom prst="rect">
                  <a:avLst/>
                </a:prstGeom>
                <a:blipFill>
                  <a:blip r:embed="rId17"/>
                  <a:stretch>
                    <a:fillRect l="-400"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2">
                  <a:extLst>
                    <a:ext uri="{FF2B5EF4-FFF2-40B4-BE49-F238E27FC236}">
                      <a16:creationId xmlns:a16="http://schemas.microsoft.com/office/drawing/2014/main" id="{2B243B0B-5FF2-1439-EF55-4EB2AC674056}"/>
                    </a:ext>
                  </a:extLst>
                </p:cNvPr>
                <p:cNvSpPr txBox="1"/>
                <p:nvPr/>
              </p:nvSpPr>
              <p:spPr>
                <a:xfrm>
                  <a:off x="190830" y="1807922"/>
                  <a:ext cx="1602422" cy="245786"/>
                </a:xfrm>
                <a:prstGeom prst="rect">
                  <a:avLst/>
                </a:prstGeom>
                <a:noFill/>
              </p:spPr>
              <p:txBody>
                <a:bodyPr wrap="none" rtlCol="0">
                  <a:spAutoFit/>
                </a:bodyPr>
                <a:lstStyle/>
                <a:p>
                  <a:r>
                    <a:rPr lang="en-US" sz="1200" kern="1200" dirty="0">
                      <a:solidFill>
                        <a:srgbClr val="000000"/>
                      </a:solidFill>
                      <a:effectLst/>
                      <a:latin typeface="Times New Roman" panose="02020603050405020304" pitchFamily="18" charset="0"/>
                      <a:ea typeface="等线" panose="02010600030101010101" pitchFamily="2" charset="-122"/>
                    </a:rPr>
                    <a:t>Result 4,</a:t>
                  </a:r>
                  <a:r>
                    <a:rPr lang="en-US" sz="1200" dirty="0">
                      <a:effectLst/>
                      <a:latin typeface="Times New Roman" panose="02020603050405020304" pitchFamily="18" charset="0"/>
                      <a:ea typeface="宋体" panose="02010600030101010101" pitchFamily="2" charset="-122"/>
                    </a:rPr>
                    <a:t> </a:t>
                  </a:r>
                  <a14:m>
                    <m:oMath xmlns:m="http://schemas.openxmlformats.org/officeDocument/2006/math">
                      <m:sSup>
                        <m:sSupPr>
                          <m:ctrlPr>
                            <a:rPr lang="zh-CN" sz="1200" i="1">
                              <a:effectLst/>
                              <a:latin typeface="Cambria Math" panose="02040503050406030204" pitchFamily="18" charset="0"/>
                              <a:ea typeface="Cambria Math" panose="02040503050406030204" pitchFamily="18" charset="0"/>
                            </a:rPr>
                          </m:ctrlPr>
                        </m:sSupPr>
                        <m:e>
                          <m:r>
                            <a:rPr lang="en-US" sz="1200" i="1">
                              <a:effectLst/>
                              <a:latin typeface="Cambria Math" panose="02040503050406030204" pitchFamily="18" charset="0"/>
                              <a:ea typeface="宋体" panose="02010600030101010101" pitchFamily="2" charset="-122"/>
                            </a:rPr>
                            <m:t>𝐶</m:t>
                          </m:r>
                        </m:e>
                        <m:sup>
                          <m:r>
                            <m:rPr>
                              <m:sty m:val="p"/>
                            </m:rPr>
                            <a:rPr lang="en-US" sz="1200">
                              <a:effectLst/>
                              <a:latin typeface="Cambria Math" panose="02040503050406030204" pitchFamily="18" charset="0"/>
                              <a:ea typeface="宋体" panose="02010600030101010101" pitchFamily="2" charset="-122"/>
                            </a:rPr>
                            <m:t>opt</m:t>
                          </m:r>
                        </m:sup>
                      </m:sSup>
                      <m:r>
                        <a:rPr lang="en-US" sz="1200">
                          <a:effectLst/>
                          <a:latin typeface="Cambria Math" panose="02040503050406030204" pitchFamily="18" charset="0"/>
                          <a:ea typeface="宋体" panose="02010600030101010101" pitchFamily="2" charset="-122"/>
                        </a:rPr>
                        <m:t>=</m:t>
                      </m:r>
                    </m:oMath>
                  </a14:m>
                  <a:r>
                    <a:rPr lang="en-US" sz="1200" dirty="0">
                      <a:effectLst/>
                      <a:latin typeface="Times New Roman" panose="02020603050405020304" pitchFamily="18" charset="0"/>
                      <a:ea typeface="宋体" panose="02010600030101010101" pitchFamily="2" charset="-122"/>
                    </a:rPr>
                    <a:t> 0.54</a:t>
                  </a:r>
                  <a:endParaRPr lang="zh-CN" sz="1200" dirty="0">
                    <a:effectLst/>
                    <a:latin typeface="Times New Roman" panose="02020603050405020304" pitchFamily="18" charset="0"/>
                    <a:ea typeface="宋体" panose="02010600030101010101" pitchFamily="2" charset="-122"/>
                  </a:endParaRPr>
                </a:p>
              </p:txBody>
            </p:sp>
          </mc:Choice>
          <mc:Fallback xmlns="">
            <p:sp>
              <p:nvSpPr>
                <p:cNvPr id="62" name="文本框 2">
                  <a:extLst>
                    <a:ext uri="{FF2B5EF4-FFF2-40B4-BE49-F238E27FC236}">
                      <a16:creationId xmlns:a16="http://schemas.microsoft.com/office/drawing/2014/main" id="{2B243B0B-5FF2-1439-EF55-4EB2AC674056}"/>
                    </a:ext>
                  </a:extLst>
                </p:cNvPr>
                <p:cNvSpPr txBox="1">
                  <a:spLocks noRot="1" noChangeAspect="1" noMove="1" noResize="1" noEditPoints="1" noAdjustHandles="1" noChangeArrowheads="1" noChangeShapeType="1" noTextEdit="1"/>
                </p:cNvSpPr>
                <p:nvPr/>
              </p:nvSpPr>
              <p:spPr>
                <a:xfrm>
                  <a:off x="190830" y="1807922"/>
                  <a:ext cx="1602422" cy="245786"/>
                </a:xfrm>
                <a:prstGeom prst="rect">
                  <a:avLst/>
                </a:prstGeom>
                <a:blipFill>
                  <a:blip r:embed="rId18"/>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2">
                  <a:extLst>
                    <a:ext uri="{FF2B5EF4-FFF2-40B4-BE49-F238E27FC236}">
                      <a16:creationId xmlns:a16="http://schemas.microsoft.com/office/drawing/2014/main" id="{79DB8E76-DA62-B65B-39B5-AD17CFB4E368}"/>
                    </a:ext>
                  </a:extLst>
                </p:cNvPr>
                <p:cNvSpPr txBox="1"/>
                <p:nvPr/>
              </p:nvSpPr>
              <p:spPr>
                <a:xfrm>
                  <a:off x="1955990" y="1807922"/>
                  <a:ext cx="1602422" cy="245786"/>
                </a:xfrm>
                <a:prstGeom prst="rect">
                  <a:avLst/>
                </a:prstGeom>
                <a:noFill/>
              </p:spPr>
              <p:txBody>
                <a:bodyPr wrap="none" rtlCol="0">
                  <a:spAutoFit/>
                </a:bodyPr>
                <a:lstStyle/>
                <a:p>
                  <a:r>
                    <a:rPr lang="en-US" sz="1200" kern="1200" dirty="0">
                      <a:solidFill>
                        <a:srgbClr val="000000"/>
                      </a:solidFill>
                      <a:effectLst/>
                      <a:latin typeface="Times New Roman" panose="02020603050405020304" pitchFamily="18" charset="0"/>
                      <a:ea typeface="等线" panose="02010600030101010101" pitchFamily="2" charset="-122"/>
                    </a:rPr>
                    <a:t>Result 5,</a:t>
                  </a:r>
                  <a:r>
                    <a:rPr lang="en-US" sz="1200" dirty="0">
                      <a:effectLst/>
                      <a:latin typeface="Times New Roman" panose="02020603050405020304" pitchFamily="18" charset="0"/>
                      <a:ea typeface="宋体" panose="02010600030101010101" pitchFamily="2" charset="-122"/>
                    </a:rPr>
                    <a:t> </a:t>
                  </a:r>
                  <a14:m>
                    <m:oMath xmlns:m="http://schemas.openxmlformats.org/officeDocument/2006/math">
                      <m:sSup>
                        <m:sSupPr>
                          <m:ctrlPr>
                            <a:rPr lang="zh-CN" sz="1200" i="1">
                              <a:effectLst/>
                              <a:latin typeface="Cambria Math" panose="02040503050406030204" pitchFamily="18" charset="0"/>
                              <a:ea typeface="Cambria Math" panose="02040503050406030204" pitchFamily="18" charset="0"/>
                            </a:rPr>
                          </m:ctrlPr>
                        </m:sSupPr>
                        <m:e>
                          <m:r>
                            <a:rPr lang="en-US" sz="1200" i="1">
                              <a:effectLst/>
                              <a:latin typeface="Cambria Math" panose="02040503050406030204" pitchFamily="18" charset="0"/>
                              <a:ea typeface="宋体" panose="02010600030101010101" pitchFamily="2" charset="-122"/>
                            </a:rPr>
                            <m:t>𝐶</m:t>
                          </m:r>
                        </m:e>
                        <m:sup>
                          <m:r>
                            <m:rPr>
                              <m:sty m:val="p"/>
                            </m:rPr>
                            <a:rPr lang="en-US" sz="1200">
                              <a:effectLst/>
                              <a:latin typeface="Cambria Math" panose="02040503050406030204" pitchFamily="18" charset="0"/>
                              <a:ea typeface="宋体" panose="02010600030101010101" pitchFamily="2" charset="-122"/>
                            </a:rPr>
                            <m:t>opt</m:t>
                          </m:r>
                        </m:sup>
                      </m:sSup>
                      <m:r>
                        <a:rPr lang="en-US" sz="1200">
                          <a:effectLst/>
                          <a:latin typeface="Cambria Math" panose="02040503050406030204" pitchFamily="18" charset="0"/>
                          <a:ea typeface="宋体" panose="02010600030101010101" pitchFamily="2" charset="-122"/>
                        </a:rPr>
                        <m:t>=</m:t>
                      </m:r>
                    </m:oMath>
                  </a14:m>
                  <a:r>
                    <a:rPr lang="en-US" sz="1200" dirty="0">
                      <a:effectLst/>
                      <a:latin typeface="Times New Roman" panose="02020603050405020304" pitchFamily="18" charset="0"/>
                      <a:ea typeface="宋体" panose="02010600030101010101" pitchFamily="2" charset="-122"/>
                    </a:rPr>
                    <a:t> 0.41</a:t>
                  </a:r>
                  <a:endParaRPr lang="zh-CN" sz="1200" dirty="0">
                    <a:effectLst/>
                    <a:latin typeface="Times New Roman" panose="02020603050405020304" pitchFamily="18" charset="0"/>
                    <a:ea typeface="宋体" panose="02010600030101010101" pitchFamily="2" charset="-122"/>
                  </a:endParaRPr>
                </a:p>
              </p:txBody>
            </p:sp>
          </mc:Choice>
          <mc:Fallback xmlns="">
            <p:sp>
              <p:nvSpPr>
                <p:cNvPr id="63" name="文本框 2">
                  <a:extLst>
                    <a:ext uri="{FF2B5EF4-FFF2-40B4-BE49-F238E27FC236}">
                      <a16:creationId xmlns:a16="http://schemas.microsoft.com/office/drawing/2014/main" id="{79DB8E76-DA62-B65B-39B5-AD17CFB4E368}"/>
                    </a:ext>
                  </a:extLst>
                </p:cNvPr>
                <p:cNvSpPr txBox="1">
                  <a:spLocks noRot="1" noChangeAspect="1" noMove="1" noResize="1" noEditPoints="1" noAdjustHandles="1" noChangeArrowheads="1" noChangeShapeType="1" noTextEdit="1"/>
                </p:cNvSpPr>
                <p:nvPr/>
              </p:nvSpPr>
              <p:spPr>
                <a:xfrm>
                  <a:off x="1955990" y="1807922"/>
                  <a:ext cx="1602422" cy="245786"/>
                </a:xfrm>
                <a:prstGeom prst="rect">
                  <a:avLst/>
                </a:prstGeom>
                <a:blipFill>
                  <a:blip r:embed="rId19"/>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8" name="文本框 2">
                  <a:extLst>
                    <a:ext uri="{FF2B5EF4-FFF2-40B4-BE49-F238E27FC236}">
                      <a16:creationId xmlns:a16="http://schemas.microsoft.com/office/drawing/2014/main" id="{82B68C7F-03AE-B9D6-B4C2-DF7D17A8342E}"/>
                    </a:ext>
                  </a:extLst>
                </p:cNvPr>
                <p:cNvSpPr txBox="1"/>
                <p:nvPr/>
              </p:nvSpPr>
              <p:spPr>
                <a:xfrm>
                  <a:off x="3701807" y="1807922"/>
                  <a:ext cx="1602422" cy="245786"/>
                </a:xfrm>
                <a:prstGeom prst="rect">
                  <a:avLst/>
                </a:prstGeom>
                <a:noFill/>
              </p:spPr>
              <p:txBody>
                <a:bodyPr wrap="none" rtlCol="0">
                  <a:spAutoFit/>
                </a:bodyPr>
                <a:lstStyle/>
                <a:p>
                  <a:r>
                    <a:rPr lang="en-US" sz="1200" kern="1200" dirty="0">
                      <a:solidFill>
                        <a:srgbClr val="000000"/>
                      </a:solidFill>
                      <a:effectLst/>
                      <a:latin typeface="Times New Roman" panose="02020603050405020304" pitchFamily="18" charset="0"/>
                      <a:ea typeface="等线" panose="02010600030101010101" pitchFamily="2" charset="-122"/>
                    </a:rPr>
                    <a:t>Result 6,</a:t>
                  </a:r>
                  <a:r>
                    <a:rPr lang="en-US" sz="1200" dirty="0">
                      <a:effectLst/>
                      <a:latin typeface="Times New Roman" panose="02020603050405020304" pitchFamily="18" charset="0"/>
                      <a:ea typeface="宋体" panose="02010600030101010101" pitchFamily="2" charset="-122"/>
                    </a:rPr>
                    <a:t> </a:t>
                  </a:r>
                  <a14:m>
                    <m:oMath xmlns:m="http://schemas.openxmlformats.org/officeDocument/2006/math">
                      <m:sSup>
                        <m:sSupPr>
                          <m:ctrlPr>
                            <a:rPr lang="zh-CN" sz="1200" i="1">
                              <a:effectLst/>
                              <a:latin typeface="Cambria Math" panose="02040503050406030204" pitchFamily="18" charset="0"/>
                              <a:ea typeface="Cambria Math" panose="02040503050406030204" pitchFamily="18" charset="0"/>
                            </a:rPr>
                          </m:ctrlPr>
                        </m:sSupPr>
                        <m:e>
                          <m:r>
                            <a:rPr lang="en-US" sz="1200" i="1">
                              <a:effectLst/>
                              <a:latin typeface="Cambria Math" panose="02040503050406030204" pitchFamily="18" charset="0"/>
                              <a:ea typeface="宋体" panose="02010600030101010101" pitchFamily="2" charset="-122"/>
                            </a:rPr>
                            <m:t>𝐶</m:t>
                          </m:r>
                        </m:e>
                        <m:sup>
                          <m:r>
                            <m:rPr>
                              <m:sty m:val="p"/>
                            </m:rPr>
                            <a:rPr lang="en-US" sz="1200">
                              <a:effectLst/>
                              <a:latin typeface="Cambria Math" panose="02040503050406030204" pitchFamily="18" charset="0"/>
                              <a:ea typeface="宋体" panose="02010600030101010101" pitchFamily="2" charset="-122"/>
                            </a:rPr>
                            <m:t>opt</m:t>
                          </m:r>
                        </m:sup>
                      </m:sSup>
                      <m:r>
                        <a:rPr lang="en-US" sz="1200">
                          <a:effectLst/>
                          <a:latin typeface="Cambria Math" panose="02040503050406030204" pitchFamily="18" charset="0"/>
                          <a:ea typeface="宋体" panose="02010600030101010101" pitchFamily="2" charset="-122"/>
                        </a:rPr>
                        <m:t>=</m:t>
                      </m:r>
                    </m:oMath>
                  </a14:m>
                  <a:r>
                    <a:rPr lang="en-US" sz="1200" dirty="0">
                      <a:effectLst/>
                      <a:latin typeface="Times New Roman" panose="02020603050405020304" pitchFamily="18" charset="0"/>
                      <a:ea typeface="宋体" panose="02010600030101010101" pitchFamily="2" charset="-122"/>
                    </a:rPr>
                    <a:t> 0.29</a:t>
                  </a:r>
                  <a:endParaRPr lang="zh-CN" sz="1200" dirty="0">
                    <a:effectLst/>
                    <a:latin typeface="Times New Roman" panose="02020603050405020304" pitchFamily="18" charset="0"/>
                    <a:ea typeface="宋体" panose="02010600030101010101" pitchFamily="2" charset="-122"/>
                  </a:endParaRPr>
                </a:p>
              </p:txBody>
            </p:sp>
          </mc:Choice>
          <mc:Fallback xmlns="">
            <p:sp>
              <p:nvSpPr>
                <p:cNvPr id="448" name="文本框 2">
                  <a:extLst>
                    <a:ext uri="{FF2B5EF4-FFF2-40B4-BE49-F238E27FC236}">
                      <a16:creationId xmlns:a16="http://schemas.microsoft.com/office/drawing/2014/main" id="{82B68C7F-03AE-B9D6-B4C2-DF7D17A8342E}"/>
                    </a:ext>
                  </a:extLst>
                </p:cNvPr>
                <p:cNvSpPr txBox="1">
                  <a:spLocks noRot="1" noChangeAspect="1" noMove="1" noResize="1" noEditPoints="1" noAdjustHandles="1" noChangeArrowheads="1" noChangeShapeType="1" noTextEdit="1"/>
                </p:cNvSpPr>
                <p:nvPr/>
              </p:nvSpPr>
              <p:spPr>
                <a:xfrm>
                  <a:off x="3701807" y="1807922"/>
                  <a:ext cx="1602422" cy="245786"/>
                </a:xfrm>
                <a:prstGeom prst="rect">
                  <a:avLst/>
                </a:prstGeom>
                <a:blipFill>
                  <a:blip r:embed="rId20"/>
                  <a:stretch>
                    <a:fillRect l="-400" b="-15217"/>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C6BC0C1-C5A3-C7C7-D509-5CA72292956F}"/>
              </a:ext>
            </a:extLst>
          </p:cNvPr>
          <p:cNvGrpSpPr/>
          <p:nvPr/>
        </p:nvGrpSpPr>
        <p:grpSpPr>
          <a:xfrm>
            <a:off x="765437" y="1200410"/>
            <a:ext cx="4899415" cy="1909283"/>
            <a:chOff x="765437" y="1200410"/>
            <a:chExt cx="4899415" cy="1909283"/>
          </a:xfrm>
        </p:grpSpPr>
        <p:grpSp>
          <p:nvGrpSpPr>
            <p:cNvPr id="32" name="组合 31">
              <a:extLst>
                <a:ext uri="{FF2B5EF4-FFF2-40B4-BE49-F238E27FC236}">
                  <a16:creationId xmlns:a16="http://schemas.microsoft.com/office/drawing/2014/main" id="{1ABAA9A8-D7F7-53BC-8AD2-AB7B0CC066CC}"/>
                </a:ext>
              </a:extLst>
            </p:cNvPr>
            <p:cNvGrpSpPr>
              <a:grpSpLocks noChangeAspect="1"/>
            </p:cNvGrpSpPr>
            <p:nvPr/>
          </p:nvGrpSpPr>
          <p:grpSpPr>
            <a:xfrm>
              <a:off x="2559929" y="1200410"/>
              <a:ext cx="3104923" cy="1354261"/>
              <a:chOff x="3189636" y="0"/>
              <a:chExt cx="6103685" cy="2662218"/>
            </a:xfrm>
          </p:grpSpPr>
          <p:pic>
            <p:nvPicPr>
              <p:cNvPr id="51" name="图片 50">
                <a:extLst>
                  <a:ext uri="{FF2B5EF4-FFF2-40B4-BE49-F238E27FC236}">
                    <a16:creationId xmlns:a16="http://schemas.microsoft.com/office/drawing/2014/main" id="{CF9B81AA-2542-8C5A-7188-4356A02025C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89636" y="40482"/>
                <a:ext cx="1594383" cy="923063"/>
              </a:xfrm>
              <a:prstGeom prst="rect">
                <a:avLst/>
              </a:prstGeom>
            </p:spPr>
          </p:pic>
          <p:pic>
            <p:nvPicPr>
              <p:cNvPr id="52" name="图片 51">
                <a:extLst>
                  <a:ext uri="{FF2B5EF4-FFF2-40B4-BE49-F238E27FC236}">
                    <a16:creationId xmlns:a16="http://schemas.microsoft.com/office/drawing/2014/main" id="{0408D34F-DABF-23F5-CF5E-0473C950464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437658" y="684"/>
                <a:ext cx="1565541" cy="883581"/>
              </a:xfrm>
              <a:prstGeom prst="rect">
                <a:avLst/>
              </a:prstGeom>
            </p:spPr>
          </p:pic>
          <p:pic>
            <p:nvPicPr>
              <p:cNvPr id="53" name="图片 52">
                <a:extLst>
                  <a:ext uri="{FF2B5EF4-FFF2-40B4-BE49-F238E27FC236}">
                    <a16:creationId xmlns:a16="http://schemas.microsoft.com/office/drawing/2014/main" id="{742AB06A-9FFF-2A0F-5500-68F6E64CECE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00357" y="0"/>
                <a:ext cx="1592964" cy="884266"/>
              </a:xfrm>
              <a:prstGeom prst="rect">
                <a:avLst/>
              </a:prstGeom>
            </p:spPr>
          </p:pic>
          <p:pic>
            <p:nvPicPr>
              <p:cNvPr id="54" name="图片 53">
                <a:extLst>
                  <a:ext uri="{FF2B5EF4-FFF2-40B4-BE49-F238E27FC236}">
                    <a16:creationId xmlns:a16="http://schemas.microsoft.com/office/drawing/2014/main" id="{7CBE25ED-47D6-7EC2-0ECA-0D5E62EE0F0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272025" y="1731894"/>
                <a:ext cx="1572321" cy="875057"/>
              </a:xfrm>
              <a:prstGeom prst="rect">
                <a:avLst/>
              </a:prstGeom>
            </p:spPr>
          </p:pic>
          <p:pic>
            <p:nvPicPr>
              <p:cNvPr id="55" name="图片 54">
                <a:extLst>
                  <a:ext uri="{FF2B5EF4-FFF2-40B4-BE49-F238E27FC236}">
                    <a16:creationId xmlns:a16="http://schemas.microsoft.com/office/drawing/2014/main" id="{924DEC29-CB12-49F0-3E83-43392A662C3D}"/>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486617" y="1604804"/>
                <a:ext cx="1565541" cy="966481"/>
              </a:xfrm>
              <a:prstGeom prst="rect">
                <a:avLst/>
              </a:prstGeom>
            </p:spPr>
          </p:pic>
          <p:pic>
            <p:nvPicPr>
              <p:cNvPr id="56" name="图片 55">
                <a:extLst>
                  <a:ext uri="{FF2B5EF4-FFF2-40B4-BE49-F238E27FC236}">
                    <a16:creationId xmlns:a16="http://schemas.microsoft.com/office/drawing/2014/main" id="{8017C43D-FAFB-0538-EBFD-2D8B32F495D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788545" y="1347948"/>
                <a:ext cx="1504776" cy="1314270"/>
              </a:xfrm>
              <a:prstGeom prst="rect">
                <a:avLst/>
              </a:prstGeom>
            </p:spPr>
          </p:pic>
        </p:grpSp>
        <p:grpSp>
          <p:nvGrpSpPr>
            <p:cNvPr id="33" name="组合 32">
              <a:extLst>
                <a:ext uri="{FF2B5EF4-FFF2-40B4-BE49-F238E27FC236}">
                  <a16:creationId xmlns:a16="http://schemas.microsoft.com/office/drawing/2014/main" id="{A116A9EC-3568-865A-FBB4-26262D2AB1BB}"/>
                </a:ext>
              </a:extLst>
            </p:cNvPr>
            <p:cNvGrpSpPr/>
            <p:nvPr/>
          </p:nvGrpSpPr>
          <p:grpSpPr>
            <a:xfrm>
              <a:off x="765437" y="1333686"/>
              <a:ext cx="1453916" cy="880575"/>
              <a:chOff x="0" y="161668"/>
              <a:chExt cx="2154905" cy="1305134"/>
            </a:xfrm>
          </p:grpSpPr>
          <p:grpSp>
            <p:nvGrpSpPr>
              <p:cNvPr id="41" name="组合 40">
                <a:extLst>
                  <a:ext uri="{FF2B5EF4-FFF2-40B4-BE49-F238E27FC236}">
                    <a16:creationId xmlns:a16="http://schemas.microsoft.com/office/drawing/2014/main" id="{7413BBE8-2ADB-2348-2C73-5A765E13BAF7}"/>
                  </a:ext>
                </a:extLst>
              </p:cNvPr>
              <p:cNvGrpSpPr>
                <a:grpSpLocks noChangeAspect="1"/>
              </p:cNvGrpSpPr>
              <p:nvPr/>
            </p:nvGrpSpPr>
            <p:grpSpPr>
              <a:xfrm>
                <a:off x="0" y="161668"/>
                <a:ext cx="2154905" cy="1305134"/>
                <a:chOff x="0" y="121106"/>
                <a:chExt cx="4304738" cy="2607196"/>
              </a:xfrm>
            </p:grpSpPr>
            <p:pic>
              <p:nvPicPr>
                <p:cNvPr id="43" name="图片 42">
                  <a:extLst>
                    <a:ext uri="{FF2B5EF4-FFF2-40B4-BE49-F238E27FC236}">
                      <a16:creationId xmlns:a16="http://schemas.microsoft.com/office/drawing/2014/main" id="{AC97A9B9-6D75-1F65-6451-4C6CD20D3B06}"/>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0" y="236082"/>
                  <a:ext cx="4304738" cy="2492220"/>
                </a:xfrm>
                <a:prstGeom prst="rect">
                  <a:avLst/>
                </a:prstGeom>
              </p:spPr>
            </p:pic>
            <p:grpSp>
              <p:nvGrpSpPr>
                <p:cNvPr id="44" name="组合 43">
                  <a:extLst>
                    <a:ext uri="{FF2B5EF4-FFF2-40B4-BE49-F238E27FC236}">
                      <a16:creationId xmlns:a16="http://schemas.microsoft.com/office/drawing/2014/main" id="{38C38229-5DC2-CB72-D3D8-C1D4EC9CF77B}"/>
                    </a:ext>
                  </a:extLst>
                </p:cNvPr>
                <p:cNvGrpSpPr/>
                <p:nvPr/>
              </p:nvGrpSpPr>
              <p:grpSpPr>
                <a:xfrm>
                  <a:off x="660878" y="121106"/>
                  <a:ext cx="2797941" cy="2322090"/>
                  <a:chOff x="660879" y="121106"/>
                  <a:chExt cx="2797941" cy="2322095"/>
                </a:xfrm>
              </p:grpSpPr>
              <p:cxnSp>
                <p:nvCxnSpPr>
                  <p:cNvPr id="45" name="直接箭头连接符 44">
                    <a:extLst>
                      <a:ext uri="{FF2B5EF4-FFF2-40B4-BE49-F238E27FC236}">
                        <a16:creationId xmlns:a16="http://schemas.microsoft.com/office/drawing/2014/main" id="{38BB9C9D-679C-7C72-243C-810915DC1F9D}"/>
                      </a:ext>
                    </a:extLst>
                  </p:cNvPr>
                  <p:cNvCxnSpPr>
                    <a:cxnSpLocks/>
                  </p:cNvCxnSpPr>
                  <p:nvPr/>
                </p:nvCxnSpPr>
                <p:spPr>
                  <a:xfrm flipH="1">
                    <a:off x="1440179" y="1475617"/>
                    <a:ext cx="725598" cy="442073"/>
                  </a:xfrm>
                  <a:prstGeom prst="straightConnector1">
                    <a:avLst/>
                  </a:prstGeom>
                  <a:ln w="127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3967A27-395E-3A3F-9F2A-BBBC8568715C}"/>
                      </a:ext>
                    </a:extLst>
                  </p:cNvPr>
                  <p:cNvCxnSpPr>
                    <a:cxnSpLocks/>
                  </p:cNvCxnSpPr>
                  <p:nvPr/>
                </p:nvCxnSpPr>
                <p:spPr>
                  <a:xfrm flipH="1" flipV="1">
                    <a:off x="2156459" y="688325"/>
                    <a:ext cx="9318" cy="787292"/>
                  </a:xfrm>
                  <a:prstGeom prst="straightConnector1">
                    <a:avLst/>
                  </a:prstGeom>
                  <a:ln w="127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681A265-FA70-DD0C-EFED-99FE0A712FFD}"/>
                      </a:ext>
                    </a:extLst>
                  </p:cNvPr>
                  <p:cNvCxnSpPr>
                    <a:cxnSpLocks/>
                  </p:cNvCxnSpPr>
                  <p:nvPr/>
                </p:nvCxnSpPr>
                <p:spPr>
                  <a:xfrm>
                    <a:off x="2165776" y="1475617"/>
                    <a:ext cx="818723" cy="492871"/>
                  </a:xfrm>
                  <a:prstGeom prst="straightConnector1">
                    <a:avLst/>
                  </a:prstGeom>
                  <a:ln w="127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26">
                        <a:extLst>
                          <a:ext uri="{FF2B5EF4-FFF2-40B4-BE49-F238E27FC236}">
                            <a16:creationId xmlns:a16="http://schemas.microsoft.com/office/drawing/2014/main" id="{71CA9EE9-2CE0-39CA-D10C-E446A19ED799}"/>
                          </a:ext>
                        </a:extLst>
                      </p:cNvPr>
                      <p:cNvSpPr txBox="1"/>
                      <p:nvPr/>
                    </p:nvSpPr>
                    <p:spPr>
                      <a:xfrm>
                        <a:off x="2005224" y="121106"/>
                        <a:ext cx="846045" cy="807607"/>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Cambria Math" panose="02040503050406030204" pitchFamily="18" charset="0"/>
                                    </a:rPr>
                                    <m:t>𝑥</m:t>
                                  </m:r>
                                </m:e>
                                <m:sup>
                                  <m:r>
                                    <a:rPr lang="en-US" sz="1000" kern="1200">
                                      <a:solidFill>
                                        <a:srgbClr val="000000"/>
                                      </a:solidFill>
                                      <a:effectLst/>
                                      <a:latin typeface="Cambria Math" panose="02040503050406030204" pitchFamily="18" charset="0"/>
                                      <a:ea typeface="宋体" panose="02010600030101010101" pitchFamily="2" charset="-122"/>
                                    </a:rPr>
                                    <m:t>3</m:t>
                                  </m:r>
                                </m:sup>
                              </m:sSup>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22" name="文本框 26">
                        <a:extLst>
                          <a:ext uri="{FF2B5EF4-FFF2-40B4-BE49-F238E27FC236}">
                            <a16:creationId xmlns:a16="http://schemas.microsoft.com/office/drawing/2014/main" id="{602635AE-A9BA-B669-036A-973D3822C031}"/>
                          </a:ext>
                        </a:extLst>
                      </p:cNvPr>
                      <p:cNvSpPr txBox="1">
                        <a:spLocks noRot="1" noChangeAspect="1" noMove="1" noResize="1" noEditPoints="1" noAdjustHandles="1" noChangeArrowheads="1" noChangeShapeType="1" noTextEdit="1"/>
                      </p:cNvSpPr>
                      <p:nvPr/>
                    </p:nvSpPr>
                    <p:spPr>
                      <a:xfrm>
                        <a:off x="2005224" y="121106"/>
                        <a:ext cx="846045" cy="80760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27">
                        <a:extLst>
                          <a:ext uri="{FF2B5EF4-FFF2-40B4-BE49-F238E27FC236}">
                            <a16:creationId xmlns:a16="http://schemas.microsoft.com/office/drawing/2014/main" id="{39B49E0C-C471-587D-6A44-6E7F0E227F31}"/>
                          </a:ext>
                        </a:extLst>
                      </p:cNvPr>
                      <p:cNvSpPr txBox="1"/>
                      <p:nvPr/>
                    </p:nvSpPr>
                    <p:spPr>
                      <a:xfrm>
                        <a:off x="660879" y="1475616"/>
                        <a:ext cx="705038" cy="807607"/>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Cambria Math" panose="02040503050406030204" pitchFamily="18" charset="0"/>
                                    </a:rPr>
                                    <m:t>𝑥</m:t>
                                  </m:r>
                                </m:e>
                                <m:sup>
                                  <m:r>
                                    <a:rPr lang="en-US" sz="1000" kern="1200">
                                      <a:solidFill>
                                        <a:srgbClr val="000000"/>
                                      </a:solidFill>
                                      <a:effectLst/>
                                      <a:latin typeface="Cambria Math" panose="02040503050406030204" pitchFamily="18" charset="0"/>
                                      <a:ea typeface="宋体" panose="02010600030101010101" pitchFamily="2" charset="-122"/>
                                    </a:rPr>
                                    <m:t>1</m:t>
                                  </m:r>
                                </m:sup>
                              </m:sSup>
                            </m:oMath>
                          </m:oMathPara>
                        </a14:m>
                        <a:endParaRPr lang="zh-CN" sz="1200" dirty="0">
                          <a:effectLst/>
                          <a:latin typeface="Times New Roman" panose="02020603050405020304" pitchFamily="18" charset="0"/>
                          <a:ea typeface="宋体" panose="02010600030101010101" pitchFamily="2" charset="-122"/>
                        </a:endParaRPr>
                      </a:p>
                    </p:txBody>
                  </p:sp>
                </mc:Choice>
                <mc:Fallback xmlns="">
                  <p:sp>
                    <p:nvSpPr>
                      <p:cNvPr id="23" name="文本框 27">
                        <a:extLst>
                          <a:ext uri="{FF2B5EF4-FFF2-40B4-BE49-F238E27FC236}">
                            <a16:creationId xmlns:a16="http://schemas.microsoft.com/office/drawing/2014/main" id="{CC207306-9FA5-710C-1A00-E330498ED21F}"/>
                          </a:ext>
                        </a:extLst>
                      </p:cNvPr>
                      <p:cNvSpPr txBox="1">
                        <a:spLocks noRot="1" noChangeAspect="1" noMove="1" noResize="1" noEditPoints="1" noAdjustHandles="1" noChangeArrowheads="1" noChangeShapeType="1" noTextEdit="1"/>
                      </p:cNvSpPr>
                      <p:nvPr/>
                    </p:nvSpPr>
                    <p:spPr>
                      <a:xfrm>
                        <a:off x="660879" y="1475616"/>
                        <a:ext cx="705038" cy="807607"/>
                      </a:xfrm>
                      <a:prstGeom prst="rect">
                        <a:avLst/>
                      </a:prstGeom>
                      <a:blipFill>
                        <a:blip r:embed="rId29"/>
                        <a:stretch>
                          <a:fillRect r="-5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28">
                        <a:extLst>
                          <a:ext uri="{FF2B5EF4-FFF2-40B4-BE49-F238E27FC236}">
                            <a16:creationId xmlns:a16="http://schemas.microsoft.com/office/drawing/2014/main" id="{83BAB0F2-9197-08B7-8880-3C5B6C40DEA7}"/>
                          </a:ext>
                        </a:extLst>
                      </p:cNvPr>
                      <p:cNvSpPr txBox="1"/>
                      <p:nvPr/>
                    </p:nvSpPr>
                    <p:spPr>
                      <a:xfrm>
                        <a:off x="2797025" y="1635594"/>
                        <a:ext cx="661795" cy="807607"/>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p>
                                <m:sSupPr>
                                  <m:ctrlPr>
                                    <a:rPr lang="zh-CN" sz="1200" i="1" kern="1200">
                                      <a:solidFill>
                                        <a:srgbClr val="000000"/>
                                      </a:solidFill>
                                      <a:effectLst/>
                                      <a:latin typeface="Cambria Math" panose="02040503050406030204" pitchFamily="18" charset="0"/>
                                      <a:ea typeface="Cambria Math" panose="02040503050406030204" pitchFamily="18" charset="0"/>
                                    </a:rPr>
                                  </m:ctrlPr>
                                </m:sSupPr>
                                <m:e>
                                  <m:r>
                                    <a:rPr lang="en-US" sz="1000" i="1" kern="1200">
                                      <a:solidFill>
                                        <a:srgbClr val="000000"/>
                                      </a:solidFill>
                                      <a:effectLst/>
                                      <a:latin typeface="Cambria Math" panose="02040503050406030204" pitchFamily="18" charset="0"/>
                                      <a:ea typeface="Cambria Math" panose="02040503050406030204" pitchFamily="18" charset="0"/>
                                    </a:rPr>
                                    <m:t>𝑥</m:t>
                                  </m:r>
                                </m:e>
                                <m:sup>
                                  <m:r>
                                    <a:rPr lang="en-US" sz="1000" kern="1200">
                                      <a:solidFill>
                                        <a:srgbClr val="000000"/>
                                      </a:solidFill>
                                      <a:effectLst/>
                                      <a:latin typeface="Cambria Math" panose="02040503050406030204" pitchFamily="18" charset="0"/>
                                      <a:ea typeface="宋体" panose="02010600030101010101" pitchFamily="2" charset="-122"/>
                                    </a:rPr>
                                    <m:t>2</m:t>
                                  </m:r>
                                </m:sup>
                              </m:sSup>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24" name="文本框 28">
                        <a:extLst>
                          <a:ext uri="{FF2B5EF4-FFF2-40B4-BE49-F238E27FC236}">
                            <a16:creationId xmlns:a16="http://schemas.microsoft.com/office/drawing/2014/main" id="{E1FCCC98-EA06-F7CD-8188-E72F3E18F446}"/>
                          </a:ext>
                        </a:extLst>
                      </p:cNvPr>
                      <p:cNvSpPr txBox="1">
                        <a:spLocks noRot="1" noChangeAspect="1" noMove="1" noResize="1" noEditPoints="1" noAdjustHandles="1" noChangeArrowheads="1" noChangeShapeType="1" noTextEdit="1"/>
                      </p:cNvSpPr>
                      <p:nvPr/>
                    </p:nvSpPr>
                    <p:spPr>
                      <a:xfrm>
                        <a:off x="2797025" y="1635594"/>
                        <a:ext cx="661795" cy="807607"/>
                      </a:xfrm>
                      <a:prstGeom prst="rect">
                        <a:avLst/>
                      </a:prstGeom>
                      <a:blipFill>
                        <a:blip r:embed="rId30"/>
                        <a:stretch>
                          <a:fillRect r="-16667"/>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42" name="文本框 28">
                    <a:extLst>
                      <a:ext uri="{FF2B5EF4-FFF2-40B4-BE49-F238E27FC236}">
                        <a16:creationId xmlns:a16="http://schemas.microsoft.com/office/drawing/2014/main" id="{F1BC6E18-9E56-0A29-4E53-B08E89D0A4ED}"/>
                      </a:ext>
                    </a:extLst>
                  </p:cNvPr>
                  <p:cNvSpPr txBox="1"/>
                  <p:nvPr/>
                </p:nvSpPr>
                <p:spPr>
                  <a:xfrm>
                    <a:off x="742676" y="571171"/>
                    <a:ext cx="381169" cy="364934"/>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sz="1000" b="1" i="1" kern="1200">
                              <a:solidFill>
                                <a:srgbClr val="000000"/>
                              </a:solidFill>
                              <a:effectLst/>
                              <a:latin typeface="Cambria Math" panose="02040503050406030204" pitchFamily="18" charset="0"/>
                              <a:ea typeface="Cambria Math" panose="02040503050406030204" pitchFamily="18" charset="0"/>
                            </a:rPr>
                            <m:t>𝑶</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16" name="文本框 28">
                    <a:extLst>
                      <a:ext uri="{FF2B5EF4-FFF2-40B4-BE49-F238E27FC236}">
                        <a16:creationId xmlns:a16="http://schemas.microsoft.com/office/drawing/2014/main" id="{95222495-91F1-4D99-F90B-358E3924999F}"/>
                      </a:ext>
                    </a:extLst>
                  </p:cNvPr>
                  <p:cNvSpPr txBox="1">
                    <a:spLocks noRot="1" noChangeAspect="1" noMove="1" noResize="1" noEditPoints="1" noAdjustHandles="1" noChangeArrowheads="1" noChangeShapeType="1" noTextEdit="1"/>
                  </p:cNvSpPr>
                  <p:nvPr/>
                </p:nvSpPr>
                <p:spPr>
                  <a:xfrm>
                    <a:off x="742676" y="571171"/>
                    <a:ext cx="381169" cy="364934"/>
                  </a:xfrm>
                  <a:prstGeom prst="rect">
                    <a:avLst/>
                  </a:prstGeom>
                  <a:blipFill>
                    <a:blip r:embed="rId31"/>
                    <a:stretch>
                      <a:fillRect/>
                    </a:stretch>
                  </a:blipFill>
                </p:spPr>
                <p:txBody>
                  <a:bodyPr/>
                  <a:lstStyle/>
                  <a:p>
                    <a:r>
                      <a:rPr lang="zh-CN" altLang="en-US">
                        <a:noFill/>
                      </a:rPr>
                      <a:t> </a:t>
                    </a:r>
                  </a:p>
                </p:txBody>
              </p:sp>
            </mc:Fallback>
          </mc:AlternateContent>
        </p:grpSp>
        <p:sp>
          <p:nvSpPr>
            <p:cNvPr id="34" name="文本框 2">
              <a:extLst>
                <a:ext uri="{FF2B5EF4-FFF2-40B4-BE49-F238E27FC236}">
                  <a16:creationId xmlns:a16="http://schemas.microsoft.com/office/drawing/2014/main" id="{D1365DBA-3EAD-1388-BF63-2BA4C2C30B97}"/>
                </a:ext>
              </a:extLst>
            </p:cNvPr>
            <p:cNvSpPr txBox="1"/>
            <p:nvPr/>
          </p:nvSpPr>
          <p:spPr>
            <a:xfrm>
              <a:off x="968153" y="2231911"/>
              <a:ext cx="1183337" cy="276999"/>
            </a:xfrm>
            <a:prstGeom prst="rect">
              <a:avLst/>
            </a:prstGeom>
            <a:noFill/>
          </p:spPr>
          <p:txBody>
            <a:bodyPr wrap="none" rtlCol="0">
              <a:spAutoFit/>
            </a:bodyPr>
            <a:lstStyle/>
            <a:p>
              <a:pPr algn="just"/>
              <a:r>
                <a:rPr lang="en-US" sz="1200" kern="1200">
                  <a:solidFill>
                    <a:srgbClr val="000000"/>
                  </a:solidFill>
                  <a:effectLst/>
                  <a:latin typeface="Times New Roman" panose="02020603050405020304" pitchFamily="18" charset="0"/>
                  <a:ea typeface="等线" panose="02010600030101010101" pitchFamily="2" charset="-122"/>
                </a:rPr>
                <a:t>Original surface</a:t>
              </a:r>
              <a:endParaRPr lang="zh-CN" sz="1200">
                <a:effectLst/>
                <a:latin typeface="Times New Roman" panose="02020603050405020304" pitchFamily="18" charset="0"/>
                <a:ea typeface="宋体" panose="02010600030101010101" pitchFamily="2" charset="-122"/>
              </a:endParaRPr>
            </a:p>
          </p:txBody>
        </p:sp>
        <p:sp>
          <p:nvSpPr>
            <p:cNvPr id="35" name="文本框 2">
              <a:extLst>
                <a:ext uri="{FF2B5EF4-FFF2-40B4-BE49-F238E27FC236}">
                  <a16:creationId xmlns:a16="http://schemas.microsoft.com/office/drawing/2014/main" id="{D6A323EE-4FE8-A2AE-4952-6E6BF64B6462}"/>
                </a:ext>
              </a:extLst>
            </p:cNvPr>
            <p:cNvSpPr txBox="1"/>
            <p:nvPr/>
          </p:nvSpPr>
          <p:spPr>
            <a:xfrm>
              <a:off x="3797906" y="1642309"/>
              <a:ext cx="599844" cy="276999"/>
            </a:xfrm>
            <a:prstGeom prst="rect">
              <a:avLst/>
            </a:prstGeom>
            <a:noFill/>
          </p:spPr>
          <p:txBody>
            <a:bodyPr wrap="none" rtlCol="0">
              <a:spAutoFit/>
            </a:bodyPr>
            <a:lstStyle/>
            <a:p>
              <a:pPr algn="just"/>
              <a:r>
                <a:rPr lang="en-US" sz="1200" kern="1200" dirty="0">
                  <a:solidFill>
                    <a:srgbClr val="000000"/>
                  </a:solidFill>
                  <a:effectLst/>
                  <a:latin typeface="Times New Roman" panose="02020603050405020304" pitchFamily="18" charset="0"/>
                  <a:ea typeface="等线" panose="02010600030101010101" pitchFamily="2" charset="-122"/>
                </a:rPr>
                <a:t>Case 2</a:t>
              </a:r>
              <a:endParaRPr lang="zh-CN" sz="1200" dirty="0">
                <a:effectLst/>
                <a:latin typeface="Times New Roman" panose="02020603050405020304" pitchFamily="18" charset="0"/>
                <a:ea typeface="宋体" panose="02010600030101010101" pitchFamily="2" charset="-122"/>
              </a:endParaRPr>
            </a:p>
          </p:txBody>
        </p:sp>
        <p:sp>
          <p:nvSpPr>
            <p:cNvPr id="36" name="文本框 2">
              <a:extLst>
                <a:ext uri="{FF2B5EF4-FFF2-40B4-BE49-F238E27FC236}">
                  <a16:creationId xmlns:a16="http://schemas.microsoft.com/office/drawing/2014/main" id="{932149EA-A114-A978-678A-93B5255AD60D}"/>
                </a:ext>
              </a:extLst>
            </p:cNvPr>
            <p:cNvSpPr txBox="1"/>
            <p:nvPr/>
          </p:nvSpPr>
          <p:spPr>
            <a:xfrm>
              <a:off x="4964016" y="1624485"/>
              <a:ext cx="599844" cy="276999"/>
            </a:xfrm>
            <a:prstGeom prst="rect">
              <a:avLst/>
            </a:prstGeom>
            <a:noFill/>
          </p:spPr>
          <p:txBody>
            <a:bodyPr wrap="none" rtlCol="0">
              <a:spAutoFit/>
            </a:bodyPr>
            <a:lstStyle/>
            <a:p>
              <a:pPr algn="just"/>
              <a:r>
                <a:rPr lang="en-US" sz="1200" kern="1200" dirty="0">
                  <a:solidFill>
                    <a:srgbClr val="000000"/>
                  </a:solidFill>
                  <a:effectLst/>
                  <a:latin typeface="Times New Roman" panose="02020603050405020304" pitchFamily="18" charset="0"/>
                  <a:ea typeface="等线" panose="02010600030101010101" pitchFamily="2" charset="-122"/>
                </a:rPr>
                <a:t>Case 3</a:t>
              </a:r>
              <a:endParaRPr lang="zh-CN" sz="1200" dirty="0">
                <a:effectLst/>
                <a:latin typeface="Times New Roman" panose="02020603050405020304" pitchFamily="18" charset="0"/>
                <a:ea typeface="宋体" panose="02010600030101010101" pitchFamily="2" charset="-122"/>
              </a:endParaRPr>
            </a:p>
          </p:txBody>
        </p:sp>
        <p:sp>
          <p:nvSpPr>
            <p:cNvPr id="37" name="文本框 2">
              <a:extLst>
                <a:ext uri="{FF2B5EF4-FFF2-40B4-BE49-F238E27FC236}">
                  <a16:creationId xmlns:a16="http://schemas.microsoft.com/office/drawing/2014/main" id="{6D55F4F9-2528-9A80-8AFC-E8EBD69F55EF}"/>
                </a:ext>
              </a:extLst>
            </p:cNvPr>
            <p:cNvSpPr txBox="1"/>
            <p:nvPr/>
          </p:nvSpPr>
          <p:spPr>
            <a:xfrm>
              <a:off x="2687712" y="2513706"/>
              <a:ext cx="599844" cy="276999"/>
            </a:xfrm>
            <a:prstGeom prst="rect">
              <a:avLst/>
            </a:prstGeom>
            <a:noFill/>
          </p:spPr>
          <p:txBody>
            <a:bodyPr wrap="none" rtlCol="0">
              <a:spAutoFit/>
            </a:bodyPr>
            <a:lstStyle/>
            <a:p>
              <a:pPr algn="just"/>
              <a:r>
                <a:rPr lang="en-US" sz="1200" kern="1200" dirty="0">
                  <a:solidFill>
                    <a:srgbClr val="000000"/>
                  </a:solidFill>
                  <a:effectLst/>
                  <a:latin typeface="Times New Roman" panose="02020603050405020304" pitchFamily="18" charset="0"/>
                  <a:ea typeface="等线" panose="02010600030101010101" pitchFamily="2" charset="-122"/>
                </a:rPr>
                <a:t>Case 4</a:t>
              </a:r>
              <a:endParaRPr lang="zh-CN" sz="1200" dirty="0">
                <a:effectLst/>
                <a:latin typeface="Times New Roman" panose="02020603050405020304" pitchFamily="18" charset="0"/>
                <a:ea typeface="宋体" panose="02010600030101010101" pitchFamily="2" charset="-122"/>
              </a:endParaRPr>
            </a:p>
          </p:txBody>
        </p:sp>
        <p:sp>
          <p:nvSpPr>
            <p:cNvPr id="38" name="文本框 2">
              <a:extLst>
                <a:ext uri="{FF2B5EF4-FFF2-40B4-BE49-F238E27FC236}">
                  <a16:creationId xmlns:a16="http://schemas.microsoft.com/office/drawing/2014/main" id="{525DD46A-B2F8-C460-BF92-B1351DA77BCA}"/>
                </a:ext>
              </a:extLst>
            </p:cNvPr>
            <p:cNvSpPr txBox="1"/>
            <p:nvPr/>
          </p:nvSpPr>
          <p:spPr>
            <a:xfrm>
              <a:off x="3822081" y="2517197"/>
              <a:ext cx="599844" cy="276999"/>
            </a:xfrm>
            <a:prstGeom prst="rect">
              <a:avLst/>
            </a:prstGeom>
            <a:noFill/>
          </p:spPr>
          <p:txBody>
            <a:bodyPr wrap="none" rtlCol="0">
              <a:spAutoFit/>
            </a:bodyPr>
            <a:lstStyle/>
            <a:p>
              <a:pPr algn="just"/>
              <a:r>
                <a:rPr lang="en-US" sz="1200" kern="1200" dirty="0">
                  <a:solidFill>
                    <a:srgbClr val="000000"/>
                  </a:solidFill>
                  <a:effectLst/>
                  <a:latin typeface="Times New Roman" panose="02020603050405020304" pitchFamily="18" charset="0"/>
                  <a:ea typeface="等线" panose="02010600030101010101" pitchFamily="2" charset="-122"/>
                </a:rPr>
                <a:t>Case 5</a:t>
              </a:r>
              <a:endParaRPr lang="zh-CN" sz="1200" dirty="0">
                <a:effectLst/>
                <a:latin typeface="Times New Roman" panose="02020603050405020304" pitchFamily="18" charset="0"/>
                <a:ea typeface="宋体" panose="02010600030101010101" pitchFamily="2" charset="-122"/>
              </a:endParaRPr>
            </a:p>
          </p:txBody>
        </p:sp>
        <p:sp>
          <p:nvSpPr>
            <p:cNvPr id="39" name="文本框 2">
              <a:extLst>
                <a:ext uri="{FF2B5EF4-FFF2-40B4-BE49-F238E27FC236}">
                  <a16:creationId xmlns:a16="http://schemas.microsoft.com/office/drawing/2014/main" id="{FF908DB5-4A2A-39BC-D570-4070BC4A549E}"/>
                </a:ext>
              </a:extLst>
            </p:cNvPr>
            <p:cNvSpPr txBox="1"/>
            <p:nvPr/>
          </p:nvSpPr>
          <p:spPr>
            <a:xfrm>
              <a:off x="4955761" y="2525322"/>
              <a:ext cx="599844" cy="276999"/>
            </a:xfrm>
            <a:prstGeom prst="rect">
              <a:avLst/>
            </a:prstGeom>
            <a:noFill/>
          </p:spPr>
          <p:txBody>
            <a:bodyPr wrap="none" rtlCol="0">
              <a:spAutoFit/>
            </a:bodyPr>
            <a:lstStyle/>
            <a:p>
              <a:pPr algn="just"/>
              <a:r>
                <a:rPr lang="en-US" sz="1200" kern="1200" dirty="0">
                  <a:solidFill>
                    <a:srgbClr val="000000"/>
                  </a:solidFill>
                  <a:effectLst/>
                  <a:latin typeface="Times New Roman" panose="02020603050405020304" pitchFamily="18" charset="0"/>
                  <a:ea typeface="等线" panose="02010600030101010101" pitchFamily="2" charset="-122"/>
                </a:rPr>
                <a:t>Case 6</a:t>
              </a:r>
              <a:endParaRPr lang="zh-CN" sz="1200" dirty="0">
                <a:effectLst/>
                <a:latin typeface="Times New Roman" panose="02020603050405020304" pitchFamily="18" charset="0"/>
                <a:ea typeface="宋体" panose="02010600030101010101" pitchFamily="2" charset="-122"/>
              </a:endParaRPr>
            </a:p>
          </p:txBody>
        </p:sp>
        <p:sp>
          <p:nvSpPr>
            <p:cNvPr id="40" name="文本框 2">
              <a:extLst>
                <a:ext uri="{FF2B5EF4-FFF2-40B4-BE49-F238E27FC236}">
                  <a16:creationId xmlns:a16="http://schemas.microsoft.com/office/drawing/2014/main" id="{B9DA35B4-0AA1-3E39-6AA3-2533BB9753CE}"/>
                </a:ext>
              </a:extLst>
            </p:cNvPr>
            <p:cNvSpPr txBox="1"/>
            <p:nvPr/>
          </p:nvSpPr>
          <p:spPr>
            <a:xfrm>
              <a:off x="2647855" y="1663370"/>
              <a:ext cx="599844" cy="276999"/>
            </a:xfrm>
            <a:prstGeom prst="rect">
              <a:avLst/>
            </a:prstGeom>
            <a:noFill/>
          </p:spPr>
          <p:txBody>
            <a:bodyPr wrap="none" rtlCol="0">
              <a:spAutoFit/>
            </a:bodyPr>
            <a:lstStyle/>
            <a:p>
              <a:pPr algn="just"/>
              <a:r>
                <a:rPr lang="en-US" sz="1200" kern="1200" dirty="0">
                  <a:solidFill>
                    <a:srgbClr val="000000"/>
                  </a:solidFill>
                  <a:effectLst/>
                  <a:latin typeface="Times New Roman" panose="02020603050405020304" pitchFamily="18" charset="0"/>
                  <a:ea typeface="等线" panose="02010600030101010101" pitchFamily="2" charset="-122"/>
                </a:rPr>
                <a:t>Case 1</a:t>
              </a:r>
              <a:endParaRPr lang="zh-CN" sz="1200" dirty="0">
                <a:effectLst/>
                <a:latin typeface="Times New Roman" panose="02020603050405020304" pitchFamily="18" charset="0"/>
                <a:ea typeface="宋体" panose="02010600030101010101" pitchFamily="2" charset="-122"/>
              </a:endParaRPr>
            </a:p>
          </p:txBody>
        </p:sp>
        <p:sp>
          <p:nvSpPr>
            <p:cNvPr id="462" name="文本框 461">
              <a:extLst>
                <a:ext uri="{FF2B5EF4-FFF2-40B4-BE49-F238E27FC236}">
                  <a16:creationId xmlns:a16="http://schemas.microsoft.com/office/drawing/2014/main" id="{605CFAA1-24FC-54DD-B878-818B328E23D7}"/>
                </a:ext>
              </a:extLst>
            </p:cNvPr>
            <p:cNvSpPr txBox="1"/>
            <p:nvPr/>
          </p:nvSpPr>
          <p:spPr>
            <a:xfrm>
              <a:off x="1737419" y="2801916"/>
              <a:ext cx="2684506"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根据高度系数调整中曲面的曲率</a:t>
              </a:r>
            </a:p>
          </p:txBody>
        </p:sp>
      </p:grpSp>
      <p:sp>
        <p:nvSpPr>
          <p:cNvPr id="489" name="TextBox 19">
            <a:extLst>
              <a:ext uri="{FF2B5EF4-FFF2-40B4-BE49-F238E27FC236}">
                <a16:creationId xmlns:a16="http://schemas.microsoft.com/office/drawing/2014/main" id="{D479BA67-593C-23EA-CABC-F9AF18801AFE}"/>
              </a:ext>
            </a:extLst>
          </p:cNvPr>
          <p:cNvSpPr txBox="1"/>
          <p:nvPr/>
        </p:nvSpPr>
        <p:spPr>
          <a:xfrm>
            <a:off x="6291508" y="660591"/>
            <a:ext cx="4218591"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算法独特性验证：壳体 </a:t>
            </a:r>
            <a:r>
              <a:rPr lang="en-US" altLang="zh-CN" sz="2000" dirty="0"/>
              <a:t>V.S. </a:t>
            </a:r>
            <a:r>
              <a:rPr lang="zh-CN" altLang="en-US" sz="2000" dirty="0"/>
              <a:t>实体</a:t>
            </a:r>
          </a:p>
        </p:txBody>
      </p:sp>
      <p:grpSp>
        <p:nvGrpSpPr>
          <p:cNvPr id="7" name="组合 6">
            <a:extLst>
              <a:ext uri="{FF2B5EF4-FFF2-40B4-BE49-F238E27FC236}">
                <a16:creationId xmlns:a16="http://schemas.microsoft.com/office/drawing/2014/main" id="{4F5529BA-E3E6-0E09-B7E9-2171B94F5A77}"/>
              </a:ext>
            </a:extLst>
          </p:cNvPr>
          <p:cNvGrpSpPr/>
          <p:nvPr/>
        </p:nvGrpSpPr>
        <p:grpSpPr>
          <a:xfrm>
            <a:off x="7046452" y="1078275"/>
            <a:ext cx="3960479" cy="1265087"/>
            <a:chOff x="7046452" y="1012959"/>
            <a:chExt cx="3960479" cy="1265087"/>
          </a:xfrm>
        </p:grpSpPr>
        <p:grpSp>
          <p:nvGrpSpPr>
            <p:cNvPr id="491" name="组合 490">
              <a:extLst>
                <a:ext uri="{FF2B5EF4-FFF2-40B4-BE49-F238E27FC236}">
                  <a16:creationId xmlns:a16="http://schemas.microsoft.com/office/drawing/2014/main" id="{831055DA-CCBA-8E4D-EC0B-11ABFE7E6636}"/>
                </a:ext>
              </a:extLst>
            </p:cNvPr>
            <p:cNvGrpSpPr/>
            <p:nvPr/>
          </p:nvGrpSpPr>
          <p:grpSpPr>
            <a:xfrm>
              <a:off x="7046452" y="1012959"/>
              <a:ext cx="3960479" cy="1013234"/>
              <a:chOff x="7573719" y="1971810"/>
              <a:chExt cx="3960479" cy="1013234"/>
            </a:xfrm>
          </p:grpSpPr>
          <p:grpSp>
            <p:nvGrpSpPr>
              <p:cNvPr id="466" name="组合 465">
                <a:extLst>
                  <a:ext uri="{FF2B5EF4-FFF2-40B4-BE49-F238E27FC236}">
                    <a16:creationId xmlns:a16="http://schemas.microsoft.com/office/drawing/2014/main" id="{A683E8D3-0DB8-B082-311B-DCA8C11C6FD3}"/>
                  </a:ext>
                </a:extLst>
              </p:cNvPr>
              <p:cNvGrpSpPr>
                <a:grpSpLocks noChangeAspect="1"/>
              </p:cNvGrpSpPr>
              <p:nvPr/>
            </p:nvGrpSpPr>
            <p:grpSpPr>
              <a:xfrm>
                <a:off x="7573719" y="1971810"/>
                <a:ext cx="1651252" cy="1013234"/>
                <a:chOff x="22860" y="54610"/>
                <a:chExt cx="2001415" cy="1155917"/>
              </a:xfrm>
            </p:grpSpPr>
            <p:pic>
              <p:nvPicPr>
                <p:cNvPr id="482" name="图片 481">
                  <a:extLst>
                    <a:ext uri="{FF2B5EF4-FFF2-40B4-BE49-F238E27FC236}">
                      <a16:creationId xmlns:a16="http://schemas.microsoft.com/office/drawing/2014/main" id="{2F075C34-73F3-6F44-C387-63836D999DF7}"/>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8098" y="54610"/>
                  <a:ext cx="1972845" cy="1113461"/>
                </a:xfrm>
                <a:prstGeom prst="rect">
                  <a:avLst/>
                </a:prstGeom>
              </p:spPr>
            </p:pic>
            <p:grpSp>
              <p:nvGrpSpPr>
                <p:cNvPr id="483" name="组合 482">
                  <a:extLst>
                    <a:ext uri="{FF2B5EF4-FFF2-40B4-BE49-F238E27FC236}">
                      <a16:creationId xmlns:a16="http://schemas.microsoft.com/office/drawing/2014/main" id="{8FCBDD90-64A8-A86C-630D-CEE42AA556D7}"/>
                    </a:ext>
                  </a:extLst>
                </p:cNvPr>
                <p:cNvGrpSpPr>
                  <a:grpSpLocks noChangeAspect="1"/>
                </p:cNvGrpSpPr>
                <p:nvPr/>
              </p:nvGrpSpPr>
              <p:grpSpPr>
                <a:xfrm>
                  <a:off x="22860" y="71779"/>
                  <a:ext cx="2001415" cy="1138748"/>
                  <a:chOff x="22860" y="71780"/>
                  <a:chExt cx="4219259" cy="2400631"/>
                </a:xfrm>
              </p:grpSpPr>
              <p:sp>
                <p:nvSpPr>
                  <p:cNvPr id="484" name="箭头: 右 483">
                    <a:extLst>
                      <a:ext uri="{FF2B5EF4-FFF2-40B4-BE49-F238E27FC236}">
                        <a16:creationId xmlns:a16="http://schemas.microsoft.com/office/drawing/2014/main" id="{60296A78-9E42-8E5E-1572-C5B27C3A8D78}"/>
                      </a:ext>
                    </a:extLst>
                  </p:cNvPr>
                  <p:cNvSpPr/>
                  <p:nvPr/>
                </p:nvSpPr>
                <p:spPr>
                  <a:xfrm rot="16200000" flipH="1">
                    <a:off x="1777446" y="733074"/>
                    <a:ext cx="802296" cy="273360"/>
                  </a:xfrm>
                  <a:prstGeom prst="rightArrow">
                    <a:avLst>
                      <a:gd name="adj1" fmla="val 44556"/>
                      <a:gd name="adj2" fmla="val 107386"/>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a:p>
                </p:txBody>
              </p:sp>
              <p:sp>
                <p:nvSpPr>
                  <p:cNvPr id="485" name="等腰三角形 484">
                    <a:extLst>
                      <a:ext uri="{FF2B5EF4-FFF2-40B4-BE49-F238E27FC236}">
                        <a16:creationId xmlns:a16="http://schemas.microsoft.com/office/drawing/2014/main" id="{5CEE7BE5-B329-BCB3-38A8-6015A0A17BBC}"/>
                      </a:ext>
                    </a:extLst>
                  </p:cNvPr>
                  <p:cNvSpPr/>
                  <p:nvPr/>
                </p:nvSpPr>
                <p:spPr>
                  <a:xfrm>
                    <a:off x="22860" y="1101428"/>
                    <a:ext cx="121921" cy="11091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86" name="等腰三角形 485">
                    <a:extLst>
                      <a:ext uri="{FF2B5EF4-FFF2-40B4-BE49-F238E27FC236}">
                        <a16:creationId xmlns:a16="http://schemas.microsoft.com/office/drawing/2014/main" id="{7334B7C0-5AC7-3CF1-6F24-6B9C336E323D}"/>
                      </a:ext>
                    </a:extLst>
                  </p:cNvPr>
                  <p:cNvSpPr/>
                  <p:nvPr/>
                </p:nvSpPr>
                <p:spPr>
                  <a:xfrm>
                    <a:off x="2080595" y="71780"/>
                    <a:ext cx="121921" cy="11091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87" name="等腰三角形 486">
                    <a:extLst>
                      <a:ext uri="{FF2B5EF4-FFF2-40B4-BE49-F238E27FC236}">
                        <a16:creationId xmlns:a16="http://schemas.microsoft.com/office/drawing/2014/main" id="{D2C84B02-D788-3061-5E76-944F2B4D9226}"/>
                      </a:ext>
                    </a:extLst>
                  </p:cNvPr>
                  <p:cNvSpPr/>
                  <p:nvPr/>
                </p:nvSpPr>
                <p:spPr>
                  <a:xfrm>
                    <a:off x="4120198" y="1105439"/>
                    <a:ext cx="121921" cy="11091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88" name="等腰三角形 487">
                    <a:extLst>
                      <a:ext uri="{FF2B5EF4-FFF2-40B4-BE49-F238E27FC236}">
                        <a16:creationId xmlns:a16="http://schemas.microsoft.com/office/drawing/2014/main" id="{CFD3A268-DBCF-9F24-B26A-04A9FB5141A1}"/>
                      </a:ext>
                    </a:extLst>
                  </p:cNvPr>
                  <p:cNvSpPr/>
                  <p:nvPr/>
                </p:nvSpPr>
                <p:spPr>
                  <a:xfrm>
                    <a:off x="2079081" y="2361501"/>
                    <a:ext cx="121924" cy="11091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pic>
            <p:nvPicPr>
              <p:cNvPr id="467" name="图片 466">
                <a:extLst>
                  <a:ext uri="{FF2B5EF4-FFF2-40B4-BE49-F238E27FC236}">
                    <a16:creationId xmlns:a16="http://schemas.microsoft.com/office/drawing/2014/main" id="{5CDA17F3-55FE-B1FD-F9AA-1CCDAB5060E7}"/>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42350" y="1986860"/>
                <a:ext cx="1491848" cy="906371"/>
              </a:xfrm>
              <a:prstGeom prst="rect">
                <a:avLst/>
              </a:prstGeom>
            </p:spPr>
          </p:pic>
        </p:grpSp>
        <p:sp>
          <p:nvSpPr>
            <p:cNvPr id="492" name="文本框 491">
              <a:extLst>
                <a:ext uri="{FF2B5EF4-FFF2-40B4-BE49-F238E27FC236}">
                  <a16:creationId xmlns:a16="http://schemas.microsoft.com/office/drawing/2014/main" id="{20004D4F-8588-263C-E38F-868741BFEA84}"/>
                </a:ext>
              </a:extLst>
            </p:cNvPr>
            <p:cNvSpPr txBox="1"/>
            <p:nvPr/>
          </p:nvSpPr>
          <p:spPr>
            <a:xfrm>
              <a:off x="7670944" y="1970269"/>
              <a:ext cx="2943633"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壳体方法（与</a:t>
              </a:r>
              <a:r>
                <a:rPr lang="en-US" altLang="zh-CN" sz="1400" b="1" dirty="0">
                  <a:solidFill>
                    <a:srgbClr val="203864"/>
                  </a:solidFill>
                  <a:latin typeface="微软雅黑" panose="020B0503020204020204" pitchFamily="34" charset="-122"/>
                  <a:ea typeface="微软雅黑" panose="020B0503020204020204" pitchFamily="34" charset="-122"/>
                </a:rPr>
                <a:t>Result2</a:t>
              </a:r>
              <a:r>
                <a:rPr lang="zh-CN" altLang="en-US" sz="1400" b="1" dirty="0">
                  <a:solidFill>
                    <a:srgbClr val="203864"/>
                  </a:solidFill>
                  <a:latin typeface="微软雅黑" panose="020B0503020204020204" pitchFamily="34" charset="-122"/>
                  <a:ea typeface="微软雅黑" panose="020B0503020204020204" pitchFamily="34" charset="-122"/>
                </a:rPr>
                <a:t>基本一致）</a:t>
              </a:r>
            </a:p>
          </p:txBody>
        </p:sp>
      </p:grpSp>
      <p:grpSp>
        <p:nvGrpSpPr>
          <p:cNvPr id="8" name="组合 7">
            <a:extLst>
              <a:ext uri="{FF2B5EF4-FFF2-40B4-BE49-F238E27FC236}">
                <a16:creationId xmlns:a16="http://schemas.microsoft.com/office/drawing/2014/main" id="{99A18468-B444-9037-E351-D6B137CECA4F}"/>
              </a:ext>
            </a:extLst>
          </p:cNvPr>
          <p:cNvGrpSpPr/>
          <p:nvPr/>
        </p:nvGrpSpPr>
        <p:grpSpPr>
          <a:xfrm>
            <a:off x="6975907" y="2358503"/>
            <a:ext cx="4060123" cy="1394160"/>
            <a:chOff x="7094167" y="2260166"/>
            <a:chExt cx="4060123" cy="1394160"/>
          </a:xfrm>
        </p:grpSpPr>
        <p:grpSp>
          <p:nvGrpSpPr>
            <p:cNvPr id="490" name="组合 489">
              <a:extLst>
                <a:ext uri="{FF2B5EF4-FFF2-40B4-BE49-F238E27FC236}">
                  <a16:creationId xmlns:a16="http://schemas.microsoft.com/office/drawing/2014/main" id="{5D2D8CB0-39E2-0F77-A5D9-ABB8586C325F}"/>
                </a:ext>
              </a:extLst>
            </p:cNvPr>
            <p:cNvGrpSpPr/>
            <p:nvPr/>
          </p:nvGrpSpPr>
          <p:grpSpPr>
            <a:xfrm>
              <a:off x="7094167" y="2260166"/>
              <a:ext cx="4060123" cy="1093583"/>
              <a:chOff x="7606591" y="3396065"/>
              <a:chExt cx="4060123" cy="1093583"/>
            </a:xfrm>
          </p:grpSpPr>
          <p:pic>
            <p:nvPicPr>
              <p:cNvPr id="470" name="图片 469">
                <a:extLst>
                  <a:ext uri="{FF2B5EF4-FFF2-40B4-BE49-F238E27FC236}">
                    <a16:creationId xmlns:a16="http://schemas.microsoft.com/office/drawing/2014/main" id="{20D0AB8D-8585-C6E6-EFEA-A70F09948D35}"/>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024884" y="3422441"/>
                <a:ext cx="1641830" cy="1048538"/>
              </a:xfrm>
              <a:prstGeom prst="rect">
                <a:avLst/>
              </a:prstGeom>
            </p:spPr>
          </p:pic>
          <p:grpSp>
            <p:nvGrpSpPr>
              <p:cNvPr id="471" name="组合 470">
                <a:extLst>
                  <a:ext uri="{FF2B5EF4-FFF2-40B4-BE49-F238E27FC236}">
                    <a16:creationId xmlns:a16="http://schemas.microsoft.com/office/drawing/2014/main" id="{55AC57E9-D673-5A59-8E10-1950DA0506CA}"/>
                  </a:ext>
                </a:extLst>
              </p:cNvPr>
              <p:cNvGrpSpPr>
                <a:grpSpLocks noChangeAspect="1"/>
              </p:cNvGrpSpPr>
              <p:nvPr/>
            </p:nvGrpSpPr>
            <p:grpSpPr>
              <a:xfrm>
                <a:off x="7606591" y="3396065"/>
                <a:ext cx="1699797" cy="1093583"/>
                <a:chOff x="107950" y="181610"/>
                <a:chExt cx="1741024" cy="1054635"/>
              </a:xfrm>
            </p:grpSpPr>
            <p:pic>
              <p:nvPicPr>
                <p:cNvPr id="475" name="图片 474">
                  <a:extLst>
                    <a:ext uri="{FF2B5EF4-FFF2-40B4-BE49-F238E27FC236}">
                      <a16:creationId xmlns:a16="http://schemas.microsoft.com/office/drawing/2014/main" id="{506B1600-6D4D-FE4B-3D1C-426AC1A2A8B4}"/>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22121" y="181610"/>
                  <a:ext cx="1705442" cy="1014046"/>
                </a:xfrm>
                <a:prstGeom prst="rect">
                  <a:avLst/>
                </a:prstGeom>
              </p:spPr>
            </p:pic>
            <p:sp>
              <p:nvSpPr>
                <p:cNvPr id="476" name="等腰三角形 475">
                  <a:extLst>
                    <a:ext uri="{FF2B5EF4-FFF2-40B4-BE49-F238E27FC236}">
                      <a16:creationId xmlns:a16="http://schemas.microsoft.com/office/drawing/2014/main" id="{E72C4725-BBA7-9105-16D0-B05DADC66A1D}"/>
                    </a:ext>
                  </a:extLst>
                </p:cNvPr>
                <p:cNvSpPr/>
                <p:nvPr/>
              </p:nvSpPr>
              <p:spPr>
                <a:xfrm>
                  <a:off x="981376" y="1188545"/>
                  <a:ext cx="52433" cy="477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77" name="等腰三角形 476">
                  <a:extLst>
                    <a:ext uri="{FF2B5EF4-FFF2-40B4-BE49-F238E27FC236}">
                      <a16:creationId xmlns:a16="http://schemas.microsoft.com/office/drawing/2014/main" id="{B9032D95-1F8F-816A-8714-471A55C322AC}"/>
                    </a:ext>
                  </a:extLst>
                </p:cNvPr>
                <p:cNvSpPr/>
                <p:nvPr/>
              </p:nvSpPr>
              <p:spPr>
                <a:xfrm>
                  <a:off x="107950" y="706108"/>
                  <a:ext cx="52433" cy="477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78" name="等腰三角形 477">
                  <a:extLst>
                    <a:ext uri="{FF2B5EF4-FFF2-40B4-BE49-F238E27FC236}">
                      <a16:creationId xmlns:a16="http://schemas.microsoft.com/office/drawing/2014/main" id="{9EE66BAD-F520-5CFB-DC97-23FD9788BBAC}"/>
                    </a:ext>
                  </a:extLst>
                </p:cNvPr>
                <p:cNvSpPr/>
                <p:nvPr/>
              </p:nvSpPr>
              <p:spPr>
                <a:xfrm>
                  <a:off x="1796541" y="706108"/>
                  <a:ext cx="52433" cy="477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80" name="等腰三角形 479">
                  <a:extLst>
                    <a:ext uri="{FF2B5EF4-FFF2-40B4-BE49-F238E27FC236}">
                      <a16:creationId xmlns:a16="http://schemas.microsoft.com/office/drawing/2014/main" id="{11CE4807-886A-3075-2789-65CE943116BD}"/>
                    </a:ext>
                  </a:extLst>
                </p:cNvPr>
                <p:cNvSpPr/>
                <p:nvPr/>
              </p:nvSpPr>
              <p:spPr>
                <a:xfrm>
                  <a:off x="952155" y="207047"/>
                  <a:ext cx="52433" cy="47701"/>
                </a:xfrm>
                <a:prstGeom prst="triangle">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81" name="箭头: 右 480">
                  <a:extLst>
                    <a:ext uri="{FF2B5EF4-FFF2-40B4-BE49-F238E27FC236}">
                      <a16:creationId xmlns:a16="http://schemas.microsoft.com/office/drawing/2014/main" id="{8E81F457-FB10-6EFC-5BB7-1B2A4A26D055}"/>
                    </a:ext>
                  </a:extLst>
                </p:cNvPr>
                <p:cNvSpPr/>
                <p:nvPr/>
              </p:nvSpPr>
              <p:spPr>
                <a:xfrm rot="16200000" flipH="1">
                  <a:off x="816408" y="411080"/>
                  <a:ext cx="335152" cy="114194"/>
                </a:xfrm>
                <a:prstGeom prst="rightArrow">
                  <a:avLst>
                    <a:gd name="adj1" fmla="val 44556"/>
                    <a:gd name="adj2" fmla="val 107386"/>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a:p>
              </p:txBody>
            </p:sp>
          </p:grpSp>
          <mc:AlternateContent xmlns:mc="http://schemas.openxmlformats.org/markup-compatibility/2006" xmlns:a14="http://schemas.microsoft.com/office/drawing/2010/main">
            <mc:Choice Requires="a14">
              <p:sp>
                <p:nvSpPr>
                  <p:cNvPr id="472" name="文本框 112">
                    <a:extLst>
                      <a:ext uri="{FF2B5EF4-FFF2-40B4-BE49-F238E27FC236}">
                        <a16:creationId xmlns:a16="http://schemas.microsoft.com/office/drawing/2014/main" id="{20C3322B-3D8A-7011-51DC-81D398BF36B4}"/>
                      </a:ext>
                    </a:extLst>
                  </p:cNvPr>
                  <p:cNvSpPr txBox="1"/>
                  <p:nvPr/>
                </p:nvSpPr>
                <p:spPr>
                  <a:xfrm>
                    <a:off x="8380049" y="3847029"/>
                    <a:ext cx="739605" cy="1616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sz="900" i="1" kern="1200">
                                  <a:solidFill>
                                    <a:srgbClr val="000000"/>
                                  </a:solidFill>
                                  <a:effectLst/>
                                  <a:latin typeface="Cambria Math" panose="02040503050406030204" pitchFamily="18" charset="0"/>
                                  <a:ea typeface="Cambria Math" panose="02040503050406030204" pitchFamily="18" charset="0"/>
                                </a:rPr>
                              </m:ctrlPr>
                            </m:sSubPr>
                            <m:e>
                              <m:r>
                                <a:rPr lang="en-US" sz="900" i="1" kern="1200">
                                  <a:solidFill>
                                    <a:srgbClr val="000000"/>
                                  </a:solidFill>
                                  <a:effectLst/>
                                  <a:latin typeface="Cambria Math" panose="02040503050406030204" pitchFamily="18" charset="0"/>
                                  <a:ea typeface="等线" panose="02010600030101010101" pitchFamily="2" charset="-122"/>
                                </a:rPr>
                                <m:t>𝐹</m:t>
                              </m:r>
                            </m:e>
                            <m:sub>
                              <m:r>
                                <a:rPr lang="en-US" sz="900" i="1" kern="1200">
                                  <a:solidFill>
                                    <a:srgbClr val="000000"/>
                                  </a:solidFill>
                                  <a:effectLst/>
                                  <a:latin typeface="Cambria Math" panose="02040503050406030204" pitchFamily="18" charset="0"/>
                                  <a:ea typeface="等线" panose="02010600030101010101" pitchFamily="2" charset="-122"/>
                                </a:rPr>
                                <m:t>𝑡𝑜𝑡𝑎𝑙</m:t>
                              </m:r>
                            </m:sub>
                          </m:sSub>
                          <m:r>
                            <a:rPr lang="en-US" sz="900" i="1" kern="1200">
                              <a:solidFill>
                                <a:srgbClr val="000000"/>
                              </a:solidFill>
                              <a:effectLst/>
                              <a:latin typeface="Cambria Math" panose="02040503050406030204" pitchFamily="18" charset="0"/>
                              <a:ea typeface="等线" panose="02010600030101010101" pitchFamily="2" charset="-122"/>
                            </a:rPr>
                            <m:t>=100</m:t>
                          </m:r>
                        </m:oMath>
                      </m:oMathPara>
                    </a14:m>
                    <a:endParaRPr lang="zh-CN" sz="1200" dirty="0">
                      <a:effectLst/>
                      <a:latin typeface="Times New Roman" panose="02020603050405020304" pitchFamily="18" charset="0"/>
                      <a:ea typeface="宋体" panose="02010600030101010101" pitchFamily="2" charset="-122"/>
                    </a:endParaRPr>
                  </a:p>
                </p:txBody>
              </p:sp>
            </mc:Choice>
            <mc:Fallback xmlns="">
              <p:sp>
                <p:nvSpPr>
                  <p:cNvPr id="472" name="文本框 112">
                    <a:extLst>
                      <a:ext uri="{FF2B5EF4-FFF2-40B4-BE49-F238E27FC236}">
                        <a16:creationId xmlns:a16="http://schemas.microsoft.com/office/drawing/2014/main" id="{20C3322B-3D8A-7011-51DC-81D398BF36B4}"/>
                      </a:ext>
                    </a:extLst>
                  </p:cNvPr>
                  <p:cNvSpPr txBox="1">
                    <a:spLocks noRot="1" noChangeAspect="1" noMove="1" noResize="1" noEditPoints="1" noAdjustHandles="1" noChangeArrowheads="1" noChangeShapeType="1" noTextEdit="1"/>
                  </p:cNvSpPr>
                  <p:nvPr/>
                </p:nvSpPr>
                <p:spPr>
                  <a:xfrm>
                    <a:off x="8380049" y="3847029"/>
                    <a:ext cx="739605" cy="161696"/>
                  </a:xfrm>
                  <a:prstGeom prst="rect">
                    <a:avLst/>
                  </a:prstGeom>
                  <a:blipFill>
                    <a:blip r:embed="rId36"/>
                    <a:stretch>
                      <a:fillRect b="-3846"/>
                    </a:stretch>
                  </a:blipFill>
                </p:spPr>
                <p:txBody>
                  <a:bodyPr/>
                  <a:lstStyle/>
                  <a:p>
                    <a:r>
                      <a:rPr lang="zh-CN" altLang="en-US">
                        <a:noFill/>
                      </a:rPr>
                      <a:t> </a:t>
                    </a:r>
                  </a:p>
                </p:txBody>
              </p:sp>
            </mc:Fallback>
          </mc:AlternateContent>
        </p:grpSp>
        <p:sp>
          <p:nvSpPr>
            <p:cNvPr id="493" name="文本框 492">
              <a:extLst>
                <a:ext uri="{FF2B5EF4-FFF2-40B4-BE49-F238E27FC236}">
                  <a16:creationId xmlns:a16="http://schemas.microsoft.com/office/drawing/2014/main" id="{F253C1AC-0591-E36A-1DF4-AB5B3FE16DA7}"/>
                </a:ext>
              </a:extLst>
            </p:cNvPr>
            <p:cNvSpPr txBox="1"/>
            <p:nvPr/>
          </p:nvSpPr>
          <p:spPr>
            <a:xfrm>
              <a:off x="7370140" y="3346549"/>
              <a:ext cx="3784150"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边界条件按照点类型施加：</a:t>
              </a:r>
              <a:r>
                <a:rPr lang="zh-CN" altLang="en-US" sz="1400" b="1" dirty="0">
                  <a:solidFill>
                    <a:srgbClr val="C00000"/>
                  </a:solidFill>
                  <a:latin typeface="微软雅黑" panose="020B0503020204020204" pitchFamily="34" charset="-122"/>
                  <a:ea typeface="微软雅黑" panose="020B0503020204020204" pitchFamily="34" charset="-122"/>
                </a:rPr>
                <a:t>壳体模型难以实现</a:t>
              </a:r>
            </a:p>
          </p:txBody>
        </p:sp>
      </p:grpSp>
      <p:sp>
        <p:nvSpPr>
          <p:cNvPr id="519" name="文本框 518">
            <a:extLst>
              <a:ext uri="{FF2B5EF4-FFF2-40B4-BE49-F238E27FC236}">
                <a16:creationId xmlns:a16="http://schemas.microsoft.com/office/drawing/2014/main" id="{9AAFAEB8-574D-F316-41A8-6539E3AB7225}"/>
              </a:ext>
            </a:extLst>
          </p:cNvPr>
          <p:cNvSpPr txBox="1"/>
          <p:nvPr/>
        </p:nvSpPr>
        <p:spPr>
          <a:xfrm>
            <a:off x="1170577" y="5993553"/>
            <a:ext cx="4066841"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不同曲率下的最终设计结构  </a:t>
            </a:r>
            <a:r>
              <a:rPr lang="zh-CN" altLang="en-US" sz="1400" b="1" dirty="0">
                <a:solidFill>
                  <a:srgbClr val="C00000"/>
                </a:solidFill>
                <a:latin typeface="微软雅黑" panose="020B0503020204020204" pitchFamily="34" charset="-122"/>
                <a:ea typeface="微软雅黑" panose="020B0503020204020204" pitchFamily="34" charset="-122"/>
              </a:rPr>
              <a:t>曲率越大，刚度越大！</a:t>
            </a:r>
          </a:p>
        </p:txBody>
      </p:sp>
      <p:grpSp>
        <p:nvGrpSpPr>
          <p:cNvPr id="6" name="组合 5">
            <a:extLst>
              <a:ext uri="{FF2B5EF4-FFF2-40B4-BE49-F238E27FC236}">
                <a16:creationId xmlns:a16="http://schemas.microsoft.com/office/drawing/2014/main" id="{321334F9-BA3C-3D20-CA65-9FEDDBE1D2B6}"/>
              </a:ext>
            </a:extLst>
          </p:cNvPr>
          <p:cNvGrpSpPr/>
          <p:nvPr/>
        </p:nvGrpSpPr>
        <p:grpSpPr>
          <a:xfrm>
            <a:off x="6292593" y="3818231"/>
            <a:ext cx="5535394" cy="2709933"/>
            <a:chOff x="6291508" y="3893721"/>
            <a:chExt cx="5535394" cy="2709933"/>
          </a:xfrm>
        </p:grpSpPr>
        <p:sp>
          <p:nvSpPr>
            <p:cNvPr id="498" name="TextBox 19">
              <a:extLst>
                <a:ext uri="{FF2B5EF4-FFF2-40B4-BE49-F238E27FC236}">
                  <a16:creationId xmlns:a16="http://schemas.microsoft.com/office/drawing/2014/main" id="{527F3417-9098-0A6C-C46B-F5A04E284FAC}"/>
                </a:ext>
              </a:extLst>
            </p:cNvPr>
            <p:cNvSpPr txBox="1"/>
            <p:nvPr/>
          </p:nvSpPr>
          <p:spPr>
            <a:xfrm>
              <a:off x="6291508" y="3893721"/>
              <a:ext cx="4121641"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提升效率：采用自由度删除技术</a:t>
              </a:r>
            </a:p>
          </p:txBody>
        </p:sp>
        <p:pic>
          <p:nvPicPr>
            <p:cNvPr id="512" name="图片 511">
              <a:extLst>
                <a:ext uri="{FF2B5EF4-FFF2-40B4-BE49-F238E27FC236}">
                  <a16:creationId xmlns:a16="http://schemas.microsoft.com/office/drawing/2014/main" id="{64887737-AE09-CB11-D0AB-1CB784026B32}"/>
                </a:ext>
              </a:extLst>
            </p:cNvPr>
            <p:cNvPicPr>
              <a:picLocks noChangeAspect="1"/>
            </p:cNvPicPr>
            <p:nvPr/>
          </p:nvPicPr>
          <p:blipFill>
            <a:blip r:embed="rId37"/>
            <a:stretch>
              <a:fillRect/>
            </a:stretch>
          </p:blipFill>
          <p:spPr>
            <a:xfrm>
              <a:off x="6542123" y="4415010"/>
              <a:ext cx="2366877" cy="1848551"/>
            </a:xfrm>
            <a:prstGeom prst="rect">
              <a:avLst/>
            </a:prstGeom>
          </p:spPr>
        </p:pic>
        <p:pic>
          <p:nvPicPr>
            <p:cNvPr id="513" name="图片 512">
              <a:extLst>
                <a:ext uri="{FF2B5EF4-FFF2-40B4-BE49-F238E27FC236}">
                  <a16:creationId xmlns:a16="http://schemas.microsoft.com/office/drawing/2014/main" id="{26C8EA84-584E-9D62-1DC4-854449BE779C}"/>
                </a:ext>
              </a:extLst>
            </p:cNvPr>
            <p:cNvPicPr preferRelativeResize="0">
              <a:picLocks/>
            </p:cNvPicPr>
            <p:nvPr/>
          </p:nvPicPr>
          <p:blipFill>
            <a:blip r:embed="rId38"/>
            <a:stretch>
              <a:fillRect/>
            </a:stretch>
          </p:blipFill>
          <p:spPr>
            <a:xfrm>
              <a:off x="9196983" y="4222071"/>
              <a:ext cx="1641830" cy="960547"/>
            </a:xfrm>
            <a:prstGeom prst="rect">
              <a:avLst/>
            </a:prstGeom>
          </p:spPr>
        </p:pic>
        <p:pic>
          <p:nvPicPr>
            <p:cNvPr id="514" name="图片 513">
              <a:extLst>
                <a:ext uri="{FF2B5EF4-FFF2-40B4-BE49-F238E27FC236}">
                  <a16:creationId xmlns:a16="http://schemas.microsoft.com/office/drawing/2014/main" id="{8809FC19-53DD-94BF-4032-8132DB26C8B8}"/>
                </a:ext>
              </a:extLst>
            </p:cNvPr>
            <p:cNvPicPr preferRelativeResize="0">
              <a:picLocks/>
            </p:cNvPicPr>
            <p:nvPr/>
          </p:nvPicPr>
          <p:blipFill>
            <a:blip r:embed="rId39"/>
            <a:stretch>
              <a:fillRect/>
            </a:stretch>
          </p:blipFill>
          <p:spPr>
            <a:xfrm>
              <a:off x="9196983" y="5275421"/>
              <a:ext cx="1641830" cy="960547"/>
            </a:xfrm>
            <a:prstGeom prst="rect">
              <a:avLst/>
            </a:prstGeom>
          </p:spPr>
        </p:pic>
        <p:sp>
          <p:nvSpPr>
            <p:cNvPr id="516" name="文本框 515">
              <a:extLst>
                <a:ext uri="{FF2B5EF4-FFF2-40B4-BE49-F238E27FC236}">
                  <a16:creationId xmlns:a16="http://schemas.microsoft.com/office/drawing/2014/main" id="{94360201-815B-7203-4A76-844B88C48265}"/>
                </a:ext>
              </a:extLst>
            </p:cNvPr>
            <p:cNvSpPr txBox="1"/>
            <p:nvPr/>
          </p:nvSpPr>
          <p:spPr>
            <a:xfrm>
              <a:off x="10211846" y="4906996"/>
              <a:ext cx="1448888"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删除的设计结果</a:t>
              </a:r>
            </a:p>
          </p:txBody>
        </p:sp>
        <p:sp>
          <p:nvSpPr>
            <p:cNvPr id="517" name="文本框 516">
              <a:extLst>
                <a:ext uri="{FF2B5EF4-FFF2-40B4-BE49-F238E27FC236}">
                  <a16:creationId xmlns:a16="http://schemas.microsoft.com/office/drawing/2014/main" id="{76B010E1-4C7B-BC5E-8C7C-17E16EB1F82E}"/>
                </a:ext>
              </a:extLst>
            </p:cNvPr>
            <p:cNvSpPr txBox="1"/>
            <p:nvPr/>
          </p:nvSpPr>
          <p:spPr>
            <a:xfrm>
              <a:off x="10157040" y="5932296"/>
              <a:ext cx="1669862"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不删除的设计结果</a:t>
              </a:r>
            </a:p>
          </p:txBody>
        </p:sp>
        <p:sp>
          <p:nvSpPr>
            <p:cNvPr id="518" name="文本框 517">
              <a:extLst>
                <a:ext uri="{FF2B5EF4-FFF2-40B4-BE49-F238E27FC236}">
                  <a16:creationId xmlns:a16="http://schemas.microsoft.com/office/drawing/2014/main" id="{5D9E3928-8B0F-ADEC-5039-869BAF50A8F5}"/>
                </a:ext>
              </a:extLst>
            </p:cNvPr>
            <p:cNvSpPr txBox="1"/>
            <p:nvPr/>
          </p:nvSpPr>
          <p:spPr>
            <a:xfrm>
              <a:off x="6507487" y="6295877"/>
              <a:ext cx="2647710"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删除</a:t>
              </a:r>
              <a:r>
                <a:rPr lang="en-US" altLang="zh-CN" sz="1400" b="1" dirty="0">
                  <a:solidFill>
                    <a:srgbClr val="203864"/>
                  </a:solidFill>
                  <a:latin typeface="微软雅黑" panose="020B0503020204020204" pitchFamily="34" charset="-122"/>
                  <a:ea typeface="微软雅黑" panose="020B0503020204020204" pitchFamily="34" charset="-122"/>
                </a:rPr>
                <a:t>/</a:t>
              </a:r>
              <a:r>
                <a:rPr lang="zh-CN" altLang="en-US" sz="1400" b="1" dirty="0">
                  <a:solidFill>
                    <a:srgbClr val="203864"/>
                  </a:solidFill>
                  <a:latin typeface="微软雅黑" panose="020B0503020204020204" pitchFamily="34" charset="-122"/>
                  <a:ea typeface="微软雅黑" panose="020B0503020204020204" pitchFamily="34" charset="-122"/>
                </a:rPr>
                <a:t>不删除自由度的时间对比</a:t>
              </a:r>
            </a:p>
          </p:txBody>
        </p:sp>
        <p:sp>
          <p:nvSpPr>
            <p:cNvPr id="4" name="文本框 3">
              <a:extLst>
                <a:ext uri="{FF2B5EF4-FFF2-40B4-BE49-F238E27FC236}">
                  <a16:creationId xmlns:a16="http://schemas.microsoft.com/office/drawing/2014/main" id="{E0DAE87E-BE69-BA0A-3546-073C02EF8642}"/>
                </a:ext>
              </a:extLst>
            </p:cNvPr>
            <p:cNvSpPr txBox="1"/>
            <p:nvPr/>
          </p:nvSpPr>
          <p:spPr>
            <a:xfrm>
              <a:off x="9298783" y="6291311"/>
              <a:ext cx="2507260" cy="307777"/>
            </a:xfrm>
            <a:prstGeom prst="rect">
              <a:avLst/>
            </a:prstGeom>
            <a:noFill/>
          </p:spPr>
          <p:txBody>
            <a:bodyPr wrap="square">
              <a:spAutoFit/>
            </a:bodyPr>
            <a:lstStyle/>
            <a:p>
              <a:r>
                <a:rPr lang="zh-CN" altLang="en-US" sz="1400" b="1" dirty="0">
                  <a:solidFill>
                    <a:srgbClr val="203864"/>
                  </a:solidFill>
                  <a:latin typeface="微软雅黑" panose="020B0503020204020204" pitchFamily="34" charset="-122"/>
                  <a:ea typeface="微软雅黑" panose="020B0503020204020204" pitchFamily="34" charset="-122"/>
                </a:rPr>
                <a:t>平均减少</a:t>
              </a:r>
              <a:r>
                <a:rPr lang="en-US" altLang="zh-CN" sz="1400" b="1" dirty="0">
                  <a:solidFill>
                    <a:srgbClr val="C00000"/>
                  </a:solidFill>
                  <a:latin typeface="微软雅黑" panose="020B0503020204020204" pitchFamily="34" charset="-122"/>
                  <a:ea typeface="微软雅黑" panose="020B0503020204020204" pitchFamily="34" charset="-122"/>
                </a:rPr>
                <a:t>44.91%</a:t>
              </a:r>
              <a:r>
                <a:rPr lang="zh-CN" altLang="en-US" sz="1400" b="1" dirty="0">
                  <a:solidFill>
                    <a:srgbClr val="203864"/>
                  </a:solidFill>
                  <a:latin typeface="微软雅黑" panose="020B0503020204020204" pitchFamily="34" charset="-122"/>
                  <a:ea typeface="微软雅黑" panose="020B0503020204020204" pitchFamily="34" charset="-122"/>
                </a:rPr>
                <a:t>的迭代时间</a:t>
              </a:r>
            </a:p>
          </p:txBody>
        </p:sp>
      </p:grpSp>
      <p:sp>
        <p:nvSpPr>
          <p:cNvPr id="11" name="灯片编号占位符 1">
            <a:extLst>
              <a:ext uri="{FF2B5EF4-FFF2-40B4-BE49-F238E27FC236}">
                <a16:creationId xmlns:a16="http://schemas.microsoft.com/office/drawing/2014/main" id="{BB853EBB-632E-6BED-1103-14E129AE12C0}"/>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2261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DC86-9A1F-4F41-0C15-ADA85A398DD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40EABBB-0C06-BF13-E984-1D1F09ADFFB0}"/>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数值实验三：基于多面片拼接的复杂曲体结构设计</a:t>
            </a:r>
          </a:p>
        </p:txBody>
      </p:sp>
      <p:sp>
        <p:nvSpPr>
          <p:cNvPr id="16" name="矩形 4">
            <a:extLst>
              <a:ext uri="{FF2B5EF4-FFF2-40B4-BE49-F238E27FC236}">
                <a16:creationId xmlns:a16="http://schemas.microsoft.com/office/drawing/2014/main" id="{EB5A2199-1485-A986-D1C1-F543DA08CADE}"/>
              </a:ext>
            </a:extLst>
          </p:cNvPr>
          <p:cNvSpPr>
            <a:spLocks noChangeArrowheads="1"/>
          </p:cNvSpPr>
          <p:nvPr/>
        </p:nvSpPr>
        <p:spPr bwMode="auto">
          <a:xfrm>
            <a:off x="225293" y="531009"/>
            <a:ext cx="3300904" cy="461665"/>
          </a:xfrm>
          <a:prstGeom prst="rect">
            <a:avLst/>
          </a:prstGeom>
          <a:noFill/>
        </p:spPr>
        <p:txBody>
          <a:bodyPr wrap="squar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问题定义与拓扑设计</a:t>
            </a:r>
          </a:p>
        </p:txBody>
      </p:sp>
      <p:grpSp>
        <p:nvGrpSpPr>
          <p:cNvPr id="543" name="组合 542">
            <a:extLst>
              <a:ext uri="{FF2B5EF4-FFF2-40B4-BE49-F238E27FC236}">
                <a16:creationId xmlns:a16="http://schemas.microsoft.com/office/drawing/2014/main" id="{D309307B-B250-2A8B-1A18-A68A76A29311}"/>
              </a:ext>
            </a:extLst>
          </p:cNvPr>
          <p:cNvGrpSpPr/>
          <p:nvPr/>
        </p:nvGrpSpPr>
        <p:grpSpPr>
          <a:xfrm>
            <a:off x="787792" y="5489743"/>
            <a:ext cx="4811889" cy="1151018"/>
            <a:chOff x="816344" y="5489498"/>
            <a:chExt cx="4811889" cy="1151018"/>
          </a:xfrm>
        </p:grpSpPr>
        <p:grpSp>
          <p:nvGrpSpPr>
            <p:cNvPr id="116" name="组合 115">
              <a:extLst>
                <a:ext uri="{FF2B5EF4-FFF2-40B4-BE49-F238E27FC236}">
                  <a16:creationId xmlns:a16="http://schemas.microsoft.com/office/drawing/2014/main" id="{107C5D5F-04A0-88B8-CE1A-F6CC40D65AD7}"/>
                </a:ext>
              </a:extLst>
            </p:cNvPr>
            <p:cNvGrpSpPr>
              <a:grpSpLocks noChangeAspect="1"/>
            </p:cNvGrpSpPr>
            <p:nvPr/>
          </p:nvGrpSpPr>
          <p:grpSpPr>
            <a:xfrm>
              <a:off x="816344" y="5502858"/>
              <a:ext cx="2214695" cy="799863"/>
              <a:chOff x="180000" y="180000"/>
              <a:chExt cx="3009150" cy="1086901"/>
            </a:xfrm>
          </p:grpSpPr>
          <p:pic>
            <p:nvPicPr>
              <p:cNvPr id="137" name="图片 136">
                <a:extLst>
                  <a:ext uri="{FF2B5EF4-FFF2-40B4-BE49-F238E27FC236}">
                    <a16:creationId xmlns:a16="http://schemas.microsoft.com/office/drawing/2014/main" id="{4520AFE0-8F88-DC0F-CE4C-1D07DB013B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0000" y="180000"/>
                <a:ext cx="3009150" cy="1086901"/>
              </a:xfrm>
              <a:prstGeom prst="rect">
                <a:avLst/>
              </a:prstGeom>
            </p:spPr>
          </p:pic>
          <p:sp>
            <p:nvSpPr>
              <p:cNvPr id="138" name="任意多边形: 形状 137">
                <a:extLst>
                  <a:ext uri="{FF2B5EF4-FFF2-40B4-BE49-F238E27FC236}">
                    <a16:creationId xmlns:a16="http://schemas.microsoft.com/office/drawing/2014/main" id="{D6D62FBE-F483-FBCE-38A6-97EFBF99D99B}"/>
                  </a:ext>
                </a:extLst>
              </p:cNvPr>
              <p:cNvSpPr/>
              <p:nvPr/>
            </p:nvSpPr>
            <p:spPr>
              <a:xfrm>
                <a:off x="499092" y="306656"/>
                <a:ext cx="2235200" cy="260009"/>
              </a:xfrm>
              <a:custGeom>
                <a:avLst/>
                <a:gdLst>
                  <a:gd name="connsiteX0" fmla="*/ 0 w 2225040"/>
                  <a:gd name="connsiteY0" fmla="*/ 0 h 260009"/>
                  <a:gd name="connsiteX1" fmla="*/ 701040 w 2225040"/>
                  <a:gd name="connsiteY1" fmla="*/ 198120 h 260009"/>
                  <a:gd name="connsiteX2" fmla="*/ 1421130 w 2225040"/>
                  <a:gd name="connsiteY2" fmla="*/ 259080 h 260009"/>
                  <a:gd name="connsiteX3" fmla="*/ 2225040 w 2225040"/>
                  <a:gd name="connsiteY3" fmla="*/ 148590 h 260009"/>
                </a:gdLst>
                <a:ahLst/>
                <a:cxnLst>
                  <a:cxn ang="0">
                    <a:pos x="connsiteX0" y="connsiteY0"/>
                  </a:cxn>
                  <a:cxn ang="0">
                    <a:pos x="connsiteX1" y="connsiteY1"/>
                  </a:cxn>
                  <a:cxn ang="0">
                    <a:pos x="connsiteX2" y="connsiteY2"/>
                  </a:cxn>
                  <a:cxn ang="0">
                    <a:pos x="connsiteX3" y="connsiteY3"/>
                  </a:cxn>
                </a:cxnLst>
                <a:rect l="l" t="t" r="r" b="b"/>
                <a:pathLst>
                  <a:path w="2225040" h="260009">
                    <a:moveTo>
                      <a:pt x="0" y="0"/>
                    </a:moveTo>
                    <a:cubicBezTo>
                      <a:pt x="239395" y="80645"/>
                      <a:pt x="478790" y="161290"/>
                      <a:pt x="701040" y="198120"/>
                    </a:cubicBezTo>
                    <a:cubicBezTo>
                      <a:pt x="941070" y="218440"/>
                      <a:pt x="1167130" y="267335"/>
                      <a:pt x="1421130" y="259080"/>
                    </a:cubicBezTo>
                    <a:cubicBezTo>
                      <a:pt x="1675130" y="250825"/>
                      <a:pt x="2079625" y="163830"/>
                      <a:pt x="2225040" y="148590"/>
                    </a:cubicBezTo>
                  </a:path>
                </a:pathLst>
              </a:cu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9" name="任意多边形: 形状 138">
                <a:extLst>
                  <a:ext uri="{FF2B5EF4-FFF2-40B4-BE49-F238E27FC236}">
                    <a16:creationId xmlns:a16="http://schemas.microsoft.com/office/drawing/2014/main" id="{3C8010A0-3276-4485-310D-494204F83EB7}"/>
                  </a:ext>
                </a:extLst>
              </p:cNvPr>
              <p:cNvSpPr/>
              <p:nvPr/>
            </p:nvSpPr>
            <p:spPr>
              <a:xfrm flipV="1">
                <a:off x="502152" y="861741"/>
                <a:ext cx="2265160" cy="260009"/>
              </a:xfrm>
              <a:custGeom>
                <a:avLst/>
                <a:gdLst>
                  <a:gd name="connsiteX0" fmla="*/ 0 w 2225040"/>
                  <a:gd name="connsiteY0" fmla="*/ 0 h 260009"/>
                  <a:gd name="connsiteX1" fmla="*/ 701040 w 2225040"/>
                  <a:gd name="connsiteY1" fmla="*/ 198120 h 260009"/>
                  <a:gd name="connsiteX2" fmla="*/ 1421130 w 2225040"/>
                  <a:gd name="connsiteY2" fmla="*/ 259080 h 260009"/>
                  <a:gd name="connsiteX3" fmla="*/ 2225040 w 2225040"/>
                  <a:gd name="connsiteY3" fmla="*/ 148590 h 260009"/>
                </a:gdLst>
                <a:ahLst/>
                <a:cxnLst>
                  <a:cxn ang="0">
                    <a:pos x="connsiteX0" y="connsiteY0"/>
                  </a:cxn>
                  <a:cxn ang="0">
                    <a:pos x="connsiteX1" y="connsiteY1"/>
                  </a:cxn>
                  <a:cxn ang="0">
                    <a:pos x="connsiteX2" y="connsiteY2"/>
                  </a:cxn>
                  <a:cxn ang="0">
                    <a:pos x="connsiteX3" y="connsiteY3"/>
                  </a:cxn>
                </a:cxnLst>
                <a:rect l="l" t="t" r="r" b="b"/>
                <a:pathLst>
                  <a:path w="2225040" h="260009">
                    <a:moveTo>
                      <a:pt x="0" y="0"/>
                    </a:moveTo>
                    <a:cubicBezTo>
                      <a:pt x="239395" y="80645"/>
                      <a:pt x="478790" y="161290"/>
                      <a:pt x="701040" y="198120"/>
                    </a:cubicBezTo>
                    <a:cubicBezTo>
                      <a:pt x="941070" y="218440"/>
                      <a:pt x="1167130" y="267335"/>
                      <a:pt x="1421130" y="259080"/>
                    </a:cubicBezTo>
                    <a:cubicBezTo>
                      <a:pt x="1675130" y="250825"/>
                      <a:pt x="2079625" y="163830"/>
                      <a:pt x="2225040" y="148590"/>
                    </a:cubicBezTo>
                  </a:path>
                </a:pathLst>
              </a:cu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0" name="任意多边形: 形状 139">
                <a:extLst>
                  <a:ext uri="{FF2B5EF4-FFF2-40B4-BE49-F238E27FC236}">
                    <a16:creationId xmlns:a16="http://schemas.microsoft.com/office/drawing/2014/main" id="{54ED9C40-2C0C-A3E8-999A-5ACB72C6A53E}"/>
                  </a:ext>
                </a:extLst>
              </p:cNvPr>
              <p:cNvSpPr/>
              <p:nvPr/>
            </p:nvSpPr>
            <p:spPr>
              <a:xfrm>
                <a:off x="1150449" y="497156"/>
                <a:ext cx="42063" cy="430530"/>
              </a:xfrm>
              <a:custGeom>
                <a:avLst/>
                <a:gdLst>
                  <a:gd name="connsiteX0" fmla="*/ 30633 w 42063"/>
                  <a:gd name="connsiteY0" fmla="*/ 0 h 430530"/>
                  <a:gd name="connsiteX1" fmla="*/ 153 w 42063"/>
                  <a:gd name="connsiteY1" fmla="*/ 224790 h 430530"/>
                  <a:gd name="connsiteX2" fmla="*/ 42063 w 42063"/>
                  <a:gd name="connsiteY2" fmla="*/ 430530 h 430530"/>
                </a:gdLst>
                <a:ahLst/>
                <a:cxnLst>
                  <a:cxn ang="0">
                    <a:pos x="connsiteX0" y="connsiteY0"/>
                  </a:cxn>
                  <a:cxn ang="0">
                    <a:pos x="connsiteX1" y="connsiteY1"/>
                  </a:cxn>
                  <a:cxn ang="0">
                    <a:pos x="connsiteX2" y="connsiteY2"/>
                  </a:cxn>
                </a:cxnLst>
                <a:rect l="l" t="t" r="r" b="b"/>
                <a:pathLst>
                  <a:path w="42063" h="430530">
                    <a:moveTo>
                      <a:pt x="30633" y="0"/>
                    </a:moveTo>
                    <a:cubicBezTo>
                      <a:pt x="14440" y="76517"/>
                      <a:pt x="-1752" y="153035"/>
                      <a:pt x="153" y="224790"/>
                    </a:cubicBezTo>
                    <a:cubicBezTo>
                      <a:pt x="2058" y="296545"/>
                      <a:pt x="24918" y="426085"/>
                      <a:pt x="42063" y="430530"/>
                    </a:cubicBezTo>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1" name="任意多边形: 形状 140">
                <a:extLst>
                  <a:ext uri="{FF2B5EF4-FFF2-40B4-BE49-F238E27FC236}">
                    <a16:creationId xmlns:a16="http://schemas.microsoft.com/office/drawing/2014/main" id="{905BFE98-CBD2-4058-601D-BB57C08061C9}"/>
                  </a:ext>
                </a:extLst>
              </p:cNvPr>
              <p:cNvSpPr/>
              <p:nvPr/>
            </p:nvSpPr>
            <p:spPr>
              <a:xfrm>
                <a:off x="2117072" y="545416"/>
                <a:ext cx="30489" cy="332740"/>
              </a:xfrm>
              <a:custGeom>
                <a:avLst/>
                <a:gdLst>
                  <a:gd name="connsiteX0" fmla="*/ 0 w 30489"/>
                  <a:gd name="connsiteY0" fmla="*/ 0 h 332740"/>
                  <a:gd name="connsiteX1" fmla="*/ 30480 w 30489"/>
                  <a:gd name="connsiteY1" fmla="*/ 172720 h 332740"/>
                  <a:gd name="connsiteX2" fmla="*/ 2540 w 30489"/>
                  <a:gd name="connsiteY2" fmla="*/ 332740 h 332740"/>
                </a:gdLst>
                <a:ahLst/>
                <a:cxnLst>
                  <a:cxn ang="0">
                    <a:pos x="connsiteX0" y="connsiteY0"/>
                  </a:cxn>
                  <a:cxn ang="0">
                    <a:pos x="connsiteX1" y="connsiteY1"/>
                  </a:cxn>
                  <a:cxn ang="0">
                    <a:pos x="connsiteX2" y="connsiteY2"/>
                  </a:cxn>
                </a:cxnLst>
                <a:rect l="l" t="t" r="r" b="b"/>
                <a:pathLst>
                  <a:path w="30489" h="332740">
                    <a:moveTo>
                      <a:pt x="0" y="0"/>
                    </a:moveTo>
                    <a:cubicBezTo>
                      <a:pt x="15028" y="58631"/>
                      <a:pt x="30057" y="117263"/>
                      <a:pt x="30480" y="172720"/>
                    </a:cubicBezTo>
                    <a:cubicBezTo>
                      <a:pt x="30903" y="228177"/>
                      <a:pt x="16721" y="280458"/>
                      <a:pt x="2540" y="332740"/>
                    </a:cubicBezTo>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2" name="任意多边形: 形状 141">
                <a:extLst>
                  <a:ext uri="{FF2B5EF4-FFF2-40B4-BE49-F238E27FC236}">
                    <a16:creationId xmlns:a16="http://schemas.microsoft.com/office/drawing/2014/main" id="{9C4D1004-A150-5762-5401-0B68140FE9F2}"/>
                  </a:ext>
                </a:extLst>
              </p:cNvPr>
              <p:cNvSpPr/>
              <p:nvPr/>
            </p:nvSpPr>
            <p:spPr>
              <a:xfrm>
                <a:off x="1712853" y="558116"/>
                <a:ext cx="30489" cy="309880"/>
              </a:xfrm>
              <a:custGeom>
                <a:avLst/>
                <a:gdLst>
                  <a:gd name="connsiteX0" fmla="*/ 27949 w 30489"/>
                  <a:gd name="connsiteY0" fmla="*/ 0 h 309880"/>
                  <a:gd name="connsiteX1" fmla="*/ 9 w 30489"/>
                  <a:gd name="connsiteY1" fmla="*/ 152400 h 309880"/>
                  <a:gd name="connsiteX2" fmla="*/ 30489 w 30489"/>
                  <a:gd name="connsiteY2" fmla="*/ 309880 h 309880"/>
                </a:gdLst>
                <a:ahLst/>
                <a:cxnLst>
                  <a:cxn ang="0">
                    <a:pos x="connsiteX0" y="connsiteY0"/>
                  </a:cxn>
                  <a:cxn ang="0">
                    <a:pos x="connsiteX1" y="connsiteY1"/>
                  </a:cxn>
                  <a:cxn ang="0">
                    <a:pos x="connsiteX2" y="connsiteY2"/>
                  </a:cxn>
                </a:cxnLst>
                <a:rect l="l" t="t" r="r" b="b"/>
                <a:pathLst>
                  <a:path w="30489" h="309880">
                    <a:moveTo>
                      <a:pt x="27949" y="0"/>
                    </a:moveTo>
                    <a:cubicBezTo>
                      <a:pt x="13767" y="50376"/>
                      <a:pt x="-414" y="100753"/>
                      <a:pt x="9" y="152400"/>
                    </a:cubicBezTo>
                    <a:cubicBezTo>
                      <a:pt x="432" y="204047"/>
                      <a:pt x="15249" y="306917"/>
                      <a:pt x="30489" y="309880"/>
                    </a:cubicBezTo>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3" name="任意多边形: 形状 142">
                <a:extLst>
                  <a:ext uri="{FF2B5EF4-FFF2-40B4-BE49-F238E27FC236}">
                    <a16:creationId xmlns:a16="http://schemas.microsoft.com/office/drawing/2014/main" id="{699CCAA2-805E-1C53-3457-8AC27D5F5EFB}"/>
                  </a:ext>
                </a:extLst>
              </p:cNvPr>
              <p:cNvSpPr/>
              <p:nvPr/>
            </p:nvSpPr>
            <p:spPr>
              <a:xfrm>
                <a:off x="2426952" y="499696"/>
                <a:ext cx="210820" cy="464820"/>
              </a:xfrm>
              <a:custGeom>
                <a:avLst/>
                <a:gdLst>
                  <a:gd name="connsiteX0" fmla="*/ 0 w 210820"/>
                  <a:gd name="connsiteY0" fmla="*/ 0 h 464820"/>
                  <a:gd name="connsiteX1" fmla="*/ 210820 w 210820"/>
                  <a:gd name="connsiteY1" fmla="*/ 464820 h 464820"/>
                </a:gdLst>
                <a:ahLst/>
                <a:cxnLst>
                  <a:cxn ang="0">
                    <a:pos x="connsiteX0" y="connsiteY0"/>
                  </a:cxn>
                  <a:cxn ang="0">
                    <a:pos x="connsiteX1" y="connsiteY1"/>
                  </a:cxn>
                </a:cxnLst>
                <a:rect l="l" t="t" r="r" b="b"/>
                <a:pathLst>
                  <a:path w="210820" h="464820">
                    <a:moveTo>
                      <a:pt x="0" y="0"/>
                    </a:moveTo>
                    <a:cubicBezTo>
                      <a:pt x="90170" y="198966"/>
                      <a:pt x="180340" y="395393"/>
                      <a:pt x="210820" y="464820"/>
                    </a:cubicBezTo>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4" name="任意多边形: 形状 143">
                <a:extLst>
                  <a:ext uri="{FF2B5EF4-FFF2-40B4-BE49-F238E27FC236}">
                    <a16:creationId xmlns:a16="http://schemas.microsoft.com/office/drawing/2014/main" id="{F9A6DB8C-9BAA-7C62-C57B-CB8F4145A6A3}"/>
                  </a:ext>
                </a:extLst>
              </p:cNvPr>
              <p:cNvSpPr/>
              <p:nvPr/>
            </p:nvSpPr>
            <p:spPr>
              <a:xfrm flipV="1">
                <a:off x="2437112" y="466676"/>
                <a:ext cx="210820" cy="464820"/>
              </a:xfrm>
              <a:custGeom>
                <a:avLst/>
                <a:gdLst>
                  <a:gd name="connsiteX0" fmla="*/ 0 w 210820"/>
                  <a:gd name="connsiteY0" fmla="*/ 0 h 464820"/>
                  <a:gd name="connsiteX1" fmla="*/ 210820 w 210820"/>
                  <a:gd name="connsiteY1" fmla="*/ 464820 h 464820"/>
                </a:gdLst>
                <a:ahLst/>
                <a:cxnLst>
                  <a:cxn ang="0">
                    <a:pos x="connsiteX0" y="connsiteY0"/>
                  </a:cxn>
                  <a:cxn ang="0">
                    <a:pos x="connsiteX1" y="connsiteY1"/>
                  </a:cxn>
                </a:cxnLst>
                <a:rect l="l" t="t" r="r" b="b"/>
                <a:pathLst>
                  <a:path w="210820" h="464820">
                    <a:moveTo>
                      <a:pt x="0" y="0"/>
                    </a:moveTo>
                    <a:cubicBezTo>
                      <a:pt x="90170" y="198966"/>
                      <a:pt x="180340" y="395393"/>
                      <a:pt x="210820" y="464820"/>
                    </a:cubicBezTo>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5" name="任意多边形: 形状 144">
                <a:extLst>
                  <a:ext uri="{FF2B5EF4-FFF2-40B4-BE49-F238E27FC236}">
                    <a16:creationId xmlns:a16="http://schemas.microsoft.com/office/drawing/2014/main" id="{1FAC501A-4106-3478-71E5-CE4A9CC1F1E9}"/>
                  </a:ext>
                </a:extLst>
              </p:cNvPr>
              <p:cNvSpPr/>
              <p:nvPr/>
            </p:nvSpPr>
            <p:spPr>
              <a:xfrm>
                <a:off x="2122152" y="545416"/>
                <a:ext cx="381000" cy="114300"/>
              </a:xfrm>
              <a:custGeom>
                <a:avLst/>
                <a:gdLst>
                  <a:gd name="connsiteX0" fmla="*/ 0 w 381000"/>
                  <a:gd name="connsiteY0" fmla="*/ 0 h 114300"/>
                  <a:gd name="connsiteX1" fmla="*/ 223520 w 381000"/>
                  <a:gd name="connsiteY1" fmla="*/ 50800 h 114300"/>
                  <a:gd name="connsiteX2" fmla="*/ 381000 w 381000"/>
                  <a:gd name="connsiteY2" fmla="*/ 114300 h 114300"/>
                </a:gdLst>
                <a:ahLst/>
                <a:cxnLst>
                  <a:cxn ang="0">
                    <a:pos x="connsiteX0" y="connsiteY0"/>
                  </a:cxn>
                  <a:cxn ang="0">
                    <a:pos x="connsiteX1" y="connsiteY1"/>
                  </a:cxn>
                  <a:cxn ang="0">
                    <a:pos x="connsiteX2" y="connsiteY2"/>
                  </a:cxn>
                </a:cxnLst>
                <a:rect l="l" t="t" r="r" b="b"/>
                <a:pathLst>
                  <a:path w="381000" h="114300">
                    <a:moveTo>
                      <a:pt x="0" y="0"/>
                    </a:moveTo>
                    <a:cubicBezTo>
                      <a:pt x="80010" y="15875"/>
                      <a:pt x="160020" y="31750"/>
                      <a:pt x="223520" y="50800"/>
                    </a:cubicBezTo>
                    <a:cubicBezTo>
                      <a:pt x="287020" y="69850"/>
                      <a:pt x="334010" y="92075"/>
                      <a:pt x="381000" y="114300"/>
                    </a:cubicBezTo>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6" name="任意多边形: 形状 145">
                <a:extLst>
                  <a:ext uri="{FF2B5EF4-FFF2-40B4-BE49-F238E27FC236}">
                    <a16:creationId xmlns:a16="http://schemas.microsoft.com/office/drawing/2014/main" id="{CB0885BE-D1DE-341C-5A2D-2FF3B899DE3E}"/>
                  </a:ext>
                </a:extLst>
              </p:cNvPr>
              <p:cNvSpPr/>
              <p:nvPr/>
            </p:nvSpPr>
            <p:spPr>
              <a:xfrm flipV="1">
                <a:off x="2118854" y="768692"/>
                <a:ext cx="391918" cy="109464"/>
              </a:xfrm>
              <a:custGeom>
                <a:avLst/>
                <a:gdLst>
                  <a:gd name="connsiteX0" fmla="*/ 0 w 381000"/>
                  <a:gd name="connsiteY0" fmla="*/ 0 h 114300"/>
                  <a:gd name="connsiteX1" fmla="*/ 223520 w 381000"/>
                  <a:gd name="connsiteY1" fmla="*/ 50800 h 114300"/>
                  <a:gd name="connsiteX2" fmla="*/ 381000 w 381000"/>
                  <a:gd name="connsiteY2" fmla="*/ 114300 h 114300"/>
                </a:gdLst>
                <a:ahLst/>
                <a:cxnLst>
                  <a:cxn ang="0">
                    <a:pos x="connsiteX0" y="connsiteY0"/>
                  </a:cxn>
                  <a:cxn ang="0">
                    <a:pos x="connsiteX1" y="connsiteY1"/>
                  </a:cxn>
                  <a:cxn ang="0">
                    <a:pos x="connsiteX2" y="connsiteY2"/>
                  </a:cxn>
                </a:cxnLst>
                <a:rect l="l" t="t" r="r" b="b"/>
                <a:pathLst>
                  <a:path w="381000" h="114300">
                    <a:moveTo>
                      <a:pt x="0" y="0"/>
                    </a:moveTo>
                    <a:cubicBezTo>
                      <a:pt x="80010" y="15875"/>
                      <a:pt x="160020" y="31750"/>
                      <a:pt x="223520" y="50800"/>
                    </a:cubicBezTo>
                    <a:cubicBezTo>
                      <a:pt x="287020" y="69850"/>
                      <a:pt x="334010" y="92075"/>
                      <a:pt x="381000" y="114300"/>
                    </a:cubicBezTo>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7" name="任意多边形: 形状 146">
                <a:extLst>
                  <a:ext uri="{FF2B5EF4-FFF2-40B4-BE49-F238E27FC236}">
                    <a16:creationId xmlns:a16="http://schemas.microsoft.com/office/drawing/2014/main" id="{CEA2C89D-C48B-82C7-9C08-D6D1EFABBC22}"/>
                  </a:ext>
                </a:extLst>
              </p:cNvPr>
              <p:cNvSpPr/>
              <p:nvPr/>
            </p:nvSpPr>
            <p:spPr>
              <a:xfrm>
                <a:off x="2828258" y="520016"/>
                <a:ext cx="20334" cy="386080"/>
              </a:xfrm>
              <a:custGeom>
                <a:avLst/>
                <a:gdLst>
                  <a:gd name="connsiteX0" fmla="*/ 17794 w 20334"/>
                  <a:gd name="connsiteY0" fmla="*/ 0 h 386080"/>
                  <a:gd name="connsiteX1" fmla="*/ 14 w 20334"/>
                  <a:gd name="connsiteY1" fmla="*/ 198120 h 386080"/>
                  <a:gd name="connsiteX2" fmla="*/ 20334 w 20334"/>
                  <a:gd name="connsiteY2" fmla="*/ 386080 h 386080"/>
                </a:gdLst>
                <a:ahLst/>
                <a:cxnLst>
                  <a:cxn ang="0">
                    <a:pos x="connsiteX0" y="connsiteY0"/>
                  </a:cxn>
                  <a:cxn ang="0">
                    <a:pos x="connsiteX1" y="connsiteY1"/>
                  </a:cxn>
                  <a:cxn ang="0">
                    <a:pos x="connsiteX2" y="connsiteY2"/>
                  </a:cxn>
                </a:cxnLst>
                <a:rect l="l" t="t" r="r" b="b"/>
                <a:pathLst>
                  <a:path w="20334" h="386080">
                    <a:moveTo>
                      <a:pt x="17794" y="0"/>
                    </a:moveTo>
                    <a:cubicBezTo>
                      <a:pt x="8692" y="66886"/>
                      <a:pt x="-409" y="133773"/>
                      <a:pt x="14" y="198120"/>
                    </a:cubicBezTo>
                    <a:cubicBezTo>
                      <a:pt x="437" y="262467"/>
                      <a:pt x="10385" y="324273"/>
                      <a:pt x="20334" y="38608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8" name="任意多边形: 形状 147">
                <a:extLst>
                  <a:ext uri="{FF2B5EF4-FFF2-40B4-BE49-F238E27FC236}">
                    <a16:creationId xmlns:a16="http://schemas.microsoft.com/office/drawing/2014/main" id="{FA57601E-8297-A382-666E-7A564115DFA7}"/>
                  </a:ext>
                </a:extLst>
              </p:cNvPr>
              <p:cNvSpPr/>
              <p:nvPr/>
            </p:nvSpPr>
            <p:spPr>
              <a:xfrm>
                <a:off x="2647932" y="476836"/>
                <a:ext cx="172720" cy="238760"/>
              </a:xfrm>
              <a:custGeom>
                <a:avLst/>
                <a:gdLst>
                  <a:gd name="connsiteX0" fmla="*/ 0 w 172720"/>
                  <a:gd name="connsiteY0" fmla="*/ 0 h 238760"/>
                  <a:gd name="connsiteX1" fmla="*/ 172720 w 172720"/>
                  <a:gd name="connsiteY1" fmla="*/ 238760 h 238760"/>
                </a:gdLst>
                <a:ahLst/>
                <a:cxnLst>
                  <a:cxn ang="0">
                    <a:pos x="connsiteX0" y="connsiteY0"/>
                  </a:cxn>
                  <a:cxn ang="0">
                    <a:pos x="connsiteX1" y="connsiteY1"/>
                  </a:cxn>
                </a:cxnLst>
                <a:rect l="l" t="t" r="r" b="b"/>
                <a:pathLst>
                  <a:path w="172720" h="238760">
                    <a:moveTo>
                      <a:pt x="0" y="0"/>
                    </a:moveTo>
                    <a:cubicBezTo>
                      <a:pt x="79163" y="99271"/>
                      <a:pt x="158327" y="198543"/>
                      <a:pt x="172720" y="238760"/>
                    </a:cubicBezTo>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9" name="任意多边形: 形状 148">
                <a:extLst>
                  <a:ext uri="{FF2B5EF4-FFF2-40B4-BE49-F238E27FC236}">
                    <a16:creationId xmlns:a16="http://schemas.microsoft.com/office/drawing/2014/main" id="{2DE67CD6-7C1C-C0CB-BF64-310E9B70F62F}"/>
                  </a:ext>
                </a:extLst>
              </p:cNvPr>
              <p:cNvSpPr/>
              <p:nvPr/>
            </p:nvSpPr>
            <p:spPr>
              <a:xfrm flipV="1">
                <a:off x="2632710" y="715596"/>
                <a:ext cx="185406" cy="248546"/>
              </a:xfrm>
              <a:custGeom>
                <a:avLst/>
                <a:gdLst>
                  <a:gd name="connsiteX0" fmla="*/ 0 w 172720"/>
                  <a:gd name="connsiteY0" fmla="*/ 0 h 238760"/>
                  <a:gd name="connsiteX1" fmla="*/ 172720 w 172720"/>
                  <a:gd name="connsiteY1" fmla="*/ 238760 h 238760"/>
                </a:gdLst>
                <a:ahLst/>
                <a:cxnLst>
                  <a:cxn ang="0">
                    <a:pos x="connsiteX0" y="connsiteY0"/>
                  </a:cxn>
                  <a:cxn ang="0">
                    <a:pos x="connsiteX1" y="connsiteY1"/>
                  </a:cxn>
                </a:cxnLst>
                <a:rect l="l" t="t" r="r" b="b"/>
                <a:pathLst>
                  <a:path w="172720" h="238760">
                    <a:moveTo>
                      <a:pt x="0" y="0"/>
                    </a:moveTo>
                    <a:cubicBezTo>
                      <a:pt x="79163" y="99271"/>
                      <a:pt x="158327" y="198543"/>
                      <a:pt x="172720" y="23876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50" name="任意多边形: 形状 149">
                <a:extLst>
                  <a:ext uri="{FF2B5EF4-FFF2-40B4-BE49-F238E27FC236}">
                    <a16:creationId xmlns:a16="http://schemas.microsoft.com/office/drawing/2014/main" id="{B0FA818B-23A3-5887-C1DC-59D50943BAC0}"/>
                  </a:ext>
                </a:extLst>
              </p:cNvPr>
              <p:cNvSpPr/>
              <p:nvPr/>
            </p:nvSpPr>
            <p:spPr>
              <a:xfrm>
                <a:off x="1285833" y="210136"/>
                <a:ext cx="429919" cy="495300"/>
              </a:xfrm>
              <a:custGeom>
                <a:avLst/>
                <a:gdLst>
                  <a:gd name="connsiteX0" fmla="*/ 429919 w 429919"/>
                  <a:gd name="connsiteY0" fmla="*/ 495300 h 495300"/>
                  <a:gd name="connsiteX1" fmla="*/ 59079 w 429919"/>
                  <a:gd name="connsiteY1" fmla="*/ 190500 h 495300"/>
                  <a:gd name="connsiteX2" fmla="*/ 5739 w 429919"/>
                  <a:gd name="connsiteY2" fmla="*/ 0 h 495300"/>
                </a:gdLst>
                <a:ahLst/>
                <a:cxnLst>
                  <a:cxn ang="0">
                    <a:pos x="connsiteX0" y="connsiteY0"/>
                  </a:cxn>
                  <a:cxn ang="0">
                    <a:pos x="connsiteX1" y="connsiteY1"/>
                  </a:cxn>
                  <a:cxn ang="0">
                    <a:pos x="connsiteX2" y="connsiteY2"/>
                  </a:cxn>
                </a:cxnLst>
                <a:rect l="l" t="t" r="r" b="b"/>
                <a:pathLst>
                  <a:path w="429919" h="495300">
                    <a:moveTo>
                      <a:pt x="429919" y="495300"/>
                    </a:moveTo>
                    <a:cubicBezTo>
                      <a:pt x="279847" y="384175"/>
                      <a:pt x="129776" y="273050"/>
                      <a:pt x="59079" y="190500"/>
                    </a:cubicBezTo>
                    <a:cubicBezTo>
                      <a:pt x="-11618" y="107950"/>
                      <a:pt x="-2940" y="53975"/>
                      <a:pt x="573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51" name="任意多边形: 形状 150">
                <a:extLst>
                  <a:ext uri="{FF2B5EF4-FFF2-40B4-BE49-F238E27FC236}">
                    <a16:creationId xmlns:a16="http://schemas.microsoft.com/office/drawing/2014/main" id="{EF758AB6-B283-F954-842A-5532205B07C5}"/>
                  </a:ext>
                </a:extLst>
              </p:cNvPr>
              <p:cNvSpPr/>
              <p:nvPr/>
            </p:nvSpPr>
            <p:spPr>
              <a:xfrm flipV="1">
                <a:off x="1260384" y="705436"/>
                <a:ext cx="447824" cy="515620"/>
              </a:xfrm>
              <a:custGeom>
                <a:avLst/>
                <a:gdLst>
                  <a:gd name="connsiteX0" fmla="*/ 429919 w 429919"/>
                  <a:gd name="connsiteY0" fmla="*/ 495300 h 495300"/>
                  <a:gd name="connsiteX1" fmla="*/ 59079 w 429919"/>
                  <a:gd name="connsiteY1" fmla="*/ 190500 h 495300"/>
                  <a:gd name="connsiteX2" fmla="*/ 5739 w 429919"/>
                  <a:gd name="connsiteY2" fmla="*/ 0 h 495300"/>
                </a:gdLst>
                <a:ahLst/>
                <a:cxnLst>
                  <a:cxn ang="0">
                    <a:pos x="connsiteX0" y="connsiteY0"/>
                  </a:cxn>
                  <a:cxn ang="0">
                    <a:pos x="connsiteX1" y="connsiteY1"/>
                  </a:cxn>
                  <a:cxn ang="0">
                    <a:pos x="connsiteX2" y="connsiteY2"/>
                  </a:cxn>
                </a:cxnLst>
                <a:rect l="l" t="t" r="r" b="b"/>
                <a:pathLst>
                  <a:path w="429919" h="495300">
                    <a:moveTo>
                      <a:pt x="429919" y="495300"/>
                    </a:moveTo>
                    <a:cubicBezTo>
                      <a:pt x="279847" y="384175"/>
                      <a:pt x="129776" y="273050"/>
                      <a:pt x="59079" y="190500"/>
                    </a:cubicBezTo>
                    <a:cubicBezTo>
                      <a:pt x="-11618" y="107950"/>
                      <a:pt x="-2940" y="53975"/>
                      <a:pt x="573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52" name="任意多边形: 形状 151">
                <a:extLst>
                  <a:ext uri="{FF2B5EF4-FFF2-40B4-BE49-F238E27FC236}">
                    <a16:creationId xmlns:a16="http://schemas.microsoft.com/office/drawing/2014/main" id="{AA71DA40-C5EA-B66A-5EA3-02A9542CD76D}"/>
                  </a:ext>
                </a:extLst>
              </p:cNvPr>
              <p:cNvSpPr/>
              <p:nvPr/>
            </p:nvSpPr>
            <p:spPr>
              <a:xfrm>
                <a:off x="1720832" y="266016"/>
                <a:ext cx="548640" cy="434340"/>
              </a:xfrm>
              <a:custGeom>
                <a:avLst/>
                <a:gdLst>
                  <a:gd name="connsiteX0" fmla="*/ 0 w 548640"/>
                  <a:gd name="connsiteY0" fmla="*/ 434340 h 434340"/>
                  <a:gd name="connsiteX1" fmla="*/ 246380 w 548640"/>
                  <a:gd name="connsiteY1" fmla="*/ 139700 h 434340"/>
                  <a:gd name="connsiteX2" fmla="*/ 548640 w 548640"/>
                  <a:gd name="connsiteY2" fmla="*/ 0 h 434340"/>
                </a:gdLst>
                <a:ahLst/>
                <a:cxnLst>
                  <a:cxn ang="0">
                    <a:pos x="connsiteX0" y="connsiteY0"/>
                  </a:cxn>
                  <a:cxn ang="0">
                    <a:pos x="connsiteX1" y="connsiteY1"/>
                  </a:cxn>
                  <a:cxn ang="0">
                    <a:pos x="connsiteX2" y="connsiteY2"/>
                  </a:cxn>
                </a:cxnLst>
                <a:rect l="l" t="t" r="r" b="b"/>
                <a:pathLst>
                  <a:path w="548640" h="434340">
                    <a:moveTo>
                      <a:pt x="0" y="434340"/>
                    </a:moveTo>
                    <a:cubicBezTo>
                      <a:pt x="77470" y="323215"/>
                      <a:pt x="154940" y="212090"/>
                      <a:pt x="246380" y="139700"/>
                    </a:cubicBezTo>
                    <a:cubicBezTo>
                      <a:pt x="337820" y="67310"/>
                      <a:pt x="497417" y="22013"/>
                      <a:pt x="54864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53" name="任意多边形: 形状 152">
                <a:extLst>
                  <a:ext uri="{FF2B5EF4-FFF2-40B4-BE49-F238E27FC236}">
                    <a16:creationId xmlns:a16="http://schemas.microsoft.com/office/drawing/2014/main" id="{0E3E9A71-62B3-8BFF-9B8D-F103FE2991F1}"/>
                  </a:ext>
                </a:extLst>
              </p:cNvPr>
              <p:cNvSpPr/>
              <p:nvPr/>
            </p:nvSpPr>
            <p:spPr>
              <a:xfrm flipV="1">
                <a:off x="1715043" y="716210"/>
                <a:ext cx="551123" cy="465487"/>
              </a:xfrm>
              <a:custGeom>
                <a:avLst/>
                <a:gdLst>
                  <a:gd name="connsiteX0" fmla="*/ 0 w 548640"/>
                  <a:gd name="connsiteY0" fmla="*/ 434340 h 434340"/>
                  <a:gd name="connsiteX1" fmla="*/ 246380 w 548640"/>
                  <a:gd name="connsiteY1" fmla="*/ 139700 h 434340"/>
                  <a:gd name="connsiteX2" fmla="*/ 548640 w 548640"/>
                  <a:gd name="connsiteY2" fmla="*/ 0 h 434340"/>
                </a:gdLst>
                <a:ahLst/>
                <a:cxnLst>
                  <a:cxn ang="0">
                    <a:pos x="connsiteX0" y="connsiteY0"/>
                  </a:cxn>
                  <a:cxn ang="0">
                    <a:pos x="connsiteX1" y="connsiteY1"/>
                  </a:cxn>
                  <a:cxn ang="0">
                    <a:pos x="connsiteX2" y="connsiteY2"/>
                  </a:cxn>
                </a:cxnLst>
                <a:rect l="l" t="t" r="r" b="b"/>
                <a:pathLst>
                  <a:path w="548640" h="434340">
                    <a:moveTo>
                      <a:pt x="0" y="434340"/>
                    </a:moveTo>
                    <a:cubicBezTo>
                      <a:pt x="77470" y="323215"/>
                      <a:pt x="154940" y="212090"/>
                      <a:pt x="246380" y="139700"/>
                    </a:cubicBezTo>
                    <a:cubicBezTo>
                      <a:pt x="337820" y="67310"/>
                      <a:pt x="497417" y="22013"/>
                      <a:pt x="54864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54" name="乘号 153">
                <a:extLst>
                  <a:ext uri="{FF2B5EF4-FFF2-40B4-BE49-F238E27FC236}">
                    <a16:creationId xmlns:a16="http://schemas.microsoft.com/office/drawing/2014/main" id="{ACF71775-1066-4698-009D-CBF6AD72D55A}"/>
                  </a:ext>
                </a:extLst>
              </p:cNvPr>
              <p:cNvSpPr/>
              <p:nvPr/>
            </p:nvSpPr>
            <p:spPr>
              <a:xfrm>
                <a:off x="1658223" y="654636"/>
                <a:ext cx="121919" cy="10809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55" name="任意多边形: 形状 154">
                <a:extLst>
                  <a:ext uri="{FF2B5EF4-FFF2-40B4-BE49-F238E27FC236}">
                    <a16:creationId xmlns:a16="http://schemas.microsoft.com/office/drawing/2014/main" id="{9D9C739B-2FCA-A3E4-2AD0-C69AD2498FC6}"/>
                  </a:ext>
                </a:extLst>
              </p:cNvPr>
              <p:cNvSpPr/>
              <p:nvPr/>
            </p:nvSpPr>
            <p:spPr>
              <a:xfrm>
                <a:off x="2523472" y="354916"/>
                <a:ext cx="624840" cy="360680"/>
              </a:xfrm>
              <a:custGeom>
                <a:avLst/>
                <a:gdLst>
                  <a:gd name="connsiteX0" fmla="*/ 624840 w 624840"/>
                  <a:gd name="connsiteY0" fmla="*/ 360680 h 360680"/>
                  <a:gd name="connsiteX1" fmla="*/ 330200 w 624840"/>
                  <a:gd name="connsiteY1" fmla="*/ 162560 h 360680"/>
                  <a:gd name="connsiteX2" fmla="*/ 63500 w 624840"/>
                  <a:gd name="connsiteY2" fmla="*/ 73660 h 360680"/>
                  <a:gd name="connsiteX3" fmla="*/ 0 w 624840"/>
                  <a:gd name="connsiteY3" fmla="*/ 0 h 360680"/>
                </a:gdLst>
                <a:ahLst/>
                <a:cxnLst>
                  <a:cxn ang="0">
                    <a:pos x="connsiteX0" y="connsiteY0"/>
                  </a:cxn>
                  <a:cxn ang="0">
                    <a:pos x="connsiteX1" y="connsiteY1"/>
                  </a:cxn>
                  <a:cxn ang="0">
                    <a:pos x="connsiteX2" y="connsiteY2"/>
                  </a:cxn>
                  <a:cxn ang="0">
                    <a:pos x="connsiteX3" y="connsiteY3"/>
                  </a:cxn>
                </a:cxnLst>
                <a:rect l="l" t="t" r="r" b="b"/>
                <a:pathLst>
                  <a:path w="624840" h="360680">
                    <a:moveTo>
                      <a:pt x="624840" y="360680"/>
                    </a:moveTo>
                    <a:cubicBezTo>
                      <a:pt x="524298" y="285538"/>
                      <a:pt x="423757" y="210397"/>
                      <a:pt x="330200" y="162560"/>
                    </a:cubicBezTo>
                    <a:cubicBezTo>
                      <a:pt x="236643" y="114723"/>
                      <a:pt x="118533" y="100753"/>
                      <a:pt x="63500" y="73660"/>
                    </a:cubicBezTo>
                    <a:cubicBezTo>
                      <a:pt x="8467" y="46567"/>
                      <a:pt x="4233" y="23283"/>
                      <a:pt x="0" y="0"/>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56" name="任意多边形: 形状 155">
                <a:extLst>
                  <a:ext uri="{FF2B5EF4-FFF2-40B4-BE49-F238E27FC236}">
                    <a16:creationId xmlns:a16="http://schemas.microsoft.com/office/drawing/2014/main" id="{BB8B2930-6842-EC8A-0FAC-14FC5491B529}"/>
                  </a:ext>
                </a:extLst>
              </p:cNvPr>
              <p:cNvSpPr/>
              <p:nvPr/>
            </p:nvSpPr>
            <p:spPr>
              <a:xfrm flipV="1">
                <a:off x="2523472" y="715352"/>
                <a:ext cx="624840" cy="360680"/>
              </a:xfrm>
              <a:custGeom>
                <a:avLst/>
                <a:gdLst>
                  <a:gd name="connsiteX0" fmla="*/ 624840 w 624840"/>
                  <a:gd name="connsiteY0" fmla="*/ 360680 h 360680"/>
                  <a:gd name="connsiteX1" fmla="*/ 330200 w 624840"/>
                  <a:gd name="connsiteY1" fmla="*/ 162560 h 360680"/>
                  <a:gd name="connsiteX2" fmla="*/ 63500 w 624840"/>
                  <a:gd name="connsiteY2" fmla="*/ 73660 h 360680"/>
                  <a:gd name="connsiteX3" fmla="*/ 0 w 624840"/>
                  <a:gd name="connsiteY3" fmla="*/ 0 h 360680"/>
                </a:gdLst>
                <a:ahLst/>
                <a:cxnLst>
                  <a:cxn ang="0">
                    <a:pos x="connsiteX0" y="connsiteY0"/>
                  </a:cxn>
                  <a:cxn ang="0">
                    <a:pos x="connsiteX1" y="connsiteY1"/>
                  </a:cxn>
                  <a:cxn ang="0">
                    <a:pos x="connsiteX2" y="connsiteY2"/>
                  </a:cxn>
                  <a:cxn ang="0">
                    <a:pos x="connsiteX3" y="connsiteY3"/>
                  </a:cxn>
                </a:cxnLst>
                <a:rect l="l" t="t" r="r" b="b"/>
                <a:pathLst>
                  <a:path w="624840" h="360680">
                    <a:moveTo>
                      <a:pt x="624840" y="360680"/>
                    </a:moveTo>
                    <a:cubicBezTo>
                      <a:pt x="524298" y="285538"/>
                      <a:pt x="423757" y="210397"/>
                      <a:pt x="330200" y="162560"/>
                    </a:cubicBezTo>
                    <a:cubicBezTo>
                      <a:pt x="236643" y="114723"/>
                      <a:pt x="118533" y="100753"/>
                      <a:pt x="63500" y="73660"/>
                    </a:cubicBezTo>
                    <a:cubicBezTo>
                      <a:pt x="8467" y="46567"/>
                      <a:pt x="4233" y="23283"/>
                      <a:pt x="0" y="0"/>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nvGrpSpPr>
            <p:cNvPr id="117" name="组合 116">
              <a:extLst>
                <a:ext uri="{FF2B5EF4-FFF2-40B4-BE49-F238E27FC236}">
                  <a16:creationId xmlns:a16="http://schemas.microsoft.com/office/drawing/2014/main" id="{2F2E7921-053D-FC26-8B2D-E5BCA5471B81}"/>
                </a:ext>
              </a:extLst>
            </p:cNvPr>
            <p:cNvGrpSpPr>
              <a:grpSpLocks noChangeAspect="1"/>
            </p:cNvGrpSpPr>
            <p:nvPr/>
          </p:nvGrpSpPr>
          <p:grpSpPr>
            <a:xfrm>
              <a:off x="3509174" y="5489498"/>
              <a:ext cx="2119059" cy="807978"/>
              <a:chOff x="1119800" y="1521364"/>
              <a:chExt cx="3009151" cy="1147923"/>
            </a:xfrm>
          </p:grpSpPr>
          <p:grpSp>
            <p:nvGrpSpPr>
              <p:cNvPr id="118" name="组合 117">
                <a:extLst>
                  <a:ext uri="{FF2B5EF4-FFF2-40B4-BE49-F238E27FC236}">
                    <a16:creationId xmlns:a16="http://schemas.microsoft.com/office/drawing/2014/main" id="{535DF8CF-6952-7EE7-830E-EB14A011EE14}"/>
                  </a:ext>
                </a:extLst>
              </p:cNvPr>
              <p:cNvGrpSpPr/>
              <p:nvPr/>
            </p:nvGrpSpPr>
            <p:grpSpPr>
              <a:xfrm>
                <a:off x="1119800" y="1521364"/>
                <a:ext cx="3009151" cy="1147923"/>
                <a:chOff x="353736" y="1481232"/>
                <a:chExt cx="3009151" cy="1147923"/>
              </a:xfrm>
            </p:grpSpPr>
            <p:pic>
              <p:nvPicPr>
                <p:cNvPr id="120" name="图片 119">
                  <a:extLst>
                    <a:ext uri="{FF2B5EF4-FFF2-40B4-BE49-F238E27FC236}">
                      <a16:creationId xmlns:a16="http://schemas.microsoft.com/office/drawing/2014/main" id="{560EB9DC-F7A6-BFF3-0D32-3157DF797EF8}"/>
                    </a:ext>
                  </a:extLst>
                </p:cNvPr>
                <p:cNvPicPr>
                  <a:picLocks noChangeAspect="1"/>
                </p:cNvPicPr>
                <p:nvPr/>
              </p:nvPicPr>
              <p:blipFill>
                <a:blip r:embed="rId4"/>
                <a:stretch>
                  <a:fillRect/>
                </a:stretch>
              </p:blipFill>
              <p:spPr>
                <a:xfrm>
                  <a:off x="353736" y="1532714"/>
                  <a:ext cx="3009151" cy="1096441"/>
                </a:xfrm>
                <a:prstGeom prst="rect">
                  <a:avLst/>
                </a:prstGeom>
              </p:spPr>
            </p:pic>
            <p:sp>
              <p:nvSpPr>
                <p:cNvPr id="121" name="任意多边形: 形状 120">
                  <a:extLst>
                    <a:ext uri="{FF2B5EF4-FFF2-40B4-BE49-F238E27FC236}">
                      <a16:creationId xmlns:a16="http://schemas.microsoft.com/office/drawing/2014/main" id="{C4520248-FEB7-5ADA-F800-FDFF6A3EFBAA}"/>
                    </a:ext>
                  </a:extLst>
                </p:cNvPr>
                <p:cNvSpPr/>
                <p:nvPr/>
              </p:nvSpPr>
              <p:spPr>
                <a:xfrm>
                  <a:off x="1672954" y="1602827"/>
                  <a:ext cx="318135" cy="611505"/>
                </a:xfrm>
                <a:custGeom>
                  <a:avLst/>
                  <a:gdLst>
                    <a:gd name="connsiteX0" fmla="*/ 0 w 318135"/>
                    <a:gd name="connsiteY0" fmla="*/ 0 h 611505"/>
                    <a:gd name="connsiteX1" fmla="*/ 243840 w 318135"/>
                    <a:gd name="connsiteY1" fmla="*/ 386715 h 611505"/>
                    <a:gd name="connsiteX2" fmla="*/ 318135 w 318135"/>
                    <a:gd name="connsiteY2" fmla="*/ 611505 h 611505"/>
                  </a:gdLst>
                  <a:ahLst/>
                  <a:cxnLst>
                    <a:cxn ang="0">
                      <a:pos x="connsiteX0" y="connsiteY0"/>
                    </a:cxn>
                    <a:cxn ang="0">
                      <a:pos x="connsiteX1" y="connsiteY1"/>
                    </a:cxn>
                    <a:cxn ang="0">
                      <a:pos x="connsiteX2" y="connsiteY2"/>
                    </a:cxn>
                  </a:cxnLst>
                  <a:rect l="l" t="t" r="r" b="b"/>
                  <a:pathLst>
                    <a:path w="318135" h="611505">
                      <a:moveTo>
                        <a:pt x="0" y="0"/>
                      </a:moveTo>
                      <a:cubicBezTo>
                        <a:pt x="95409" y="142399"/>
                        <a:pt x="190818" y="284798"/>
                        <a:pt x="243840" y="386715"/>
                      </a:cubicBezTo>
                      <a:cubicBezTo>
                        <a:pt x="296863" y="488633"/>
                        <a:pt x="307499" y="550069"/>
                        <a:pt x="318135" y="61150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2" name="任意多边形: 形状 121">
                  <a:extLst>
                    <a:ext uri="{FF2B5EF4-FFF2-40B4-BE49-F238E27FC236}">
                      <a16:creationId xmlns:a16="http://schemas.microsoft.com/office/drawing/2014/main" id="{A610C0AB-47D0-FDDF-F713-4884CCB9BB99}"/>
                    </a:ext>
                  </a:extLst>
                </p:cNvPr>
                <p:cNvSpPr/>
                <p:nvPr/>
              </p:nvSpPr>
              <p:spPr>
                <a:xfrm>
                  <a:off x="1991089" y="1616162"/>
                  <a:ext cx="278130" cy="594360"/>
                </a:xfrm>
                <a:custGeom>
                  <a:avLst/>
                  <a:gdLst>
                    <a:gd name="connsiteX0" fmla="*/ 278130 w 278130"/>
                    <a:gd name="connsiteY0" fmla="*/ 0 h 594360"/>
                    <a:gd name="connsiteX1" fmla="*/ 97155 w 278130"/>
                    <a:gd name="connsiteY1" fmla="*/ 348615 h 594360"/>
                    <a:gd name="connsiteX2" fmla="*/ 0 w 278130"/>
                    <a:gd name="connsiteY2" fmla="*/ 594360 h 594360"/>
                  </a:gdLst>
                  <a:ahLst/>
                  <a:cxnLst>
                    <a:cxn ang="0">
                      <a:pos x="connsiteX0" y="connsiteY0"/>
                    </a:cxn>
                    <a:cxn ang="0">
                      <a:pos x="connsiteX1" y="connsiteY1"/>
                    </a:cxn>
                    <a:cxn ang="0">
                      <a:pos x="connsiteX2" y="connsiteY2"/>
                    </a:cxn>
                  </a:cxnLst>
                  <a:rect l="l" t="t" r="r" b="b"/>
                  <a:pathLst>
                    <a:path w="278130" h="594360">
                      <a:moveTo>
                        <a:pt x="278130" y="0"/>
                      </a:moveTo>
                      <a:cubicBezTo>
                        <a:pt x="210820" y="124777"/>
                        <a:pt x="143510" y="249555"/>
                        <a:pt x="97155" y="348615"/>
                      </a:cubicBezTo>
                      <a:cubicBezTo>
                        <a:pt x="50800" y="447675"/>
                        <a:pt x="25400" y="521017"/>
                        <a:pt x="0" y="5943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3" name="任意多边形: 形状 122">
                  <a:extLst>
                    <a:ext uri="{FF2B5EF4-FFF2-40B4-BE49-F238E27FC236}">
                      <a16:creationId xmlns:a16="http://schemas.microsoft.com/office/drawing/2014/main" id="{BC7C8A6B-010A-15E7-37BD-EBCCD2D415BB}"/>
                    </a:ext>
                  </a:extLst>
                </p:cNvPr>
                <p:cNvSpPr/>
                <p:nvPr/>
              </p:nvSpPr>
              <p:spPr>
                <a:xfrm>
                  <a:off x="1385299" y="1717127"/>
                  <a:ext cx="1207770" cy="509487"/>
                </a:xfrm>
                <a:custGeom>
                  <a:avLst/>
                  <a:gdLst>
                    <a:gd name="connsiteX0" fmla="*/ 0 w 1207770"/>
                    <a:gd name="connsiteY0" fmla="*/ 0 h 509487"/>
                    <a:gd name="connsiteX1" fmla="*/ 232410 w 1207770"/>
                    <a:gd name="connsiteY1" fmla="*/ 335280 h 509487"/>
                    <a:gd name="connsiteX2" fmla="*/ 598170 w 1207770"/>
                    <a:gd name="connsiteY2" fmla="*/ 508635 h 509487"/>
                    <a:gd name="connsiteX3" fmla="*/ 1034415 w 1207770"/>
                    <a:gd name="connsiteY3" fmla="*/ 268605 h 509487"/>
                    <a:gd name="connsiteX4" fmla="*/ 1207770 w 1207770"/>
                    <a:gd name="connsiteY4" fmla="*/ 36195 h 50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770" h="509487">
                      <a:moveTo>
                        <a:pt x="0" y="0"/>
                      </a:moveTo>
                      <a:cubicBezTo>
                        <a:pt x="66357" y="125254"/>
                        <a:pt x="132715" y="250508"/>
                        <a:pt x="232410" y="335280"/>
                      </a:cubicBezTo>
                      <a:cubicBezTo>
                        <a:pt x="332105" y="420052"/>
                        <a:pt x="464503" y="519747"/>
                        <a:pt x="598170" y="508635"/>
                      </a:cubicBezTo>
                      <a:cubicBezTo>
                        <a:pt x="731837" y="497523"/>
                        <a:pt x="932815" y="347345"/>
                        <a:pt x="1034415" y="268605"/>
                      </a:cubicBezTo>
                      <a:cubicBezTo>
                        <a:pt x="1136015" y="189865"/>
                        <a:pt x="1171892" y="113030"/>
                        <a:pt x="1207770" y="361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4" name="任意多边形: 形状 123">
                  <a:extLst>
                    <a:ext uri="{FF2B5EF4-FFF2-40B4-BE49-F238E27FC236}">
                      <a16:creationId xmlns:a16="http://schemas.microsoft.com/office/drawing/2014/main" id="{F2380C16-6A32-2A27-BE79-818213E2A470}"/>
                    </a:ext>
                  </a:extLst>
                </p:cNvPr>
                <p:cNvSpPr/>
                <p:nvPr/>
              </p:nvSpPr>
              <p:spPr>
                <a:xfrm>
                  <a:off x="1511029" y="1940012"/>
                  <a:ext cx="908686" cy="51436"/>
                </a:xfrm>
                <a:custGeom>
                  <a:avLst/>
                  <a:gdLst>
                    <a:gd name="connsiteX0" fmla="*/ 908685 w 908685"/>
                    <a:gd name="connsiteY0" fmla="*/ 51435 h 51435"/>
                    <a:gd name="connsiteX1" fmla="*/ 750570 w 908685"/>
                    <a:gd name="connsiteY1" fmla="*/ 17145 h 51435"/>
                    <a:gd name="connsiteX2" fmla="*/ 0 w 908685"/>
                    <a:gd name="connsiteY2" fmla="*/ 0 h 51435"/>
                  </a:gdLst>
                  <a:ahLst/>
                  <a:cxnLst>
                    <a:cxn ang="0">
                      <a:pos x="connsiteX0" y="connsiteY0"/>
                    </a:cxn>
                    <a:cxn ang="0">
                      <a:pos x="connsiteX1" y="connsiteY1"/>
                    </a:cxn>
                    <a:cxn ang="0">
                      <a:pos x="connsiteX2" y="connsiteY2"/>
                    </a:cxn>
                  </a:cxnLst>
                  <a:rect l="l" t="t" r="r" b="b"/>
                  <a:pathLst>
                    <a:path w="908685" h="51435">
                      <a:moveTo>
                        <a:pt x="908685" y="51435"/>
                      </a:moveTo>
                      <a:cubicBezTo>
                        <a:pt x="905351" y="38576"/>
                        <a:pt x="902017" y="25717"/>
                        <a:pt x="750570" y="17145"/>
                      </a:cubicBezTo>
                      <a:cubicBezTo>
                        <a:pt x="599123" y="8573"/>
                        <a:pt x="299561" y="428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5" name="任意多边形: 形状 124">
                  <a:extLst>
                    <a:ext uri="{FF2B5EF4-FFF2-40B4-BE49-F238E27FC236}">
                      <a16:creationId xmlns:a16="http://schemas.microsoft.com/office/drawing/2014/main" id="{05AF9C6B-6AAD-AAF0-17DB-CEE955F7E5CD}"/>
                    </a:ext>
                  </a:extLst>
                </p:cNvPr>
                <p:cNvSpPr/>
                <p:nvPr/>
              </p:nvSpPr>
              <p:spPr>
                <a:xfrm>
                  <a:off x="505189" y="1587016"/>
                  <a:ext cx="2804160" cy="735901"/>
                </a:xfrm>
                <a:custGeom>
                  <a:avLst/>
                  <a:gdLst>
                    <a:gd name="connsiteX0" fmla="*/ 0 w 2804160"/>
                    <a:gd name="connsiteY0" fmla="*/ 606361 h 735901"/>
                    <a:gd name="connsiteX1" fmla="*/ 906780 w 2804160"/>
                    <a:gd name="connsiteY1" fmla="*/ 92011 h 735901"/>
                    <a:gd name="connsiteX2" fmla="*/ 1457325 w 2804160"/>
                    <a:gd name="connsiteY2" fmla="*/ 2476 h 735901"/>
                    <a:gd name="connsiteX3" fmla="*/ 2017395 w 2804160"/>
                    <a:gd name="connsiteY3" fmla="*/ 124396 h 735901"/>
                    <a:gd name="connsiteX4" fmla="*/ 2804160 w 2804160"/>
                    <a:gd name="connsiteY4" fmla="*/ 735901 h 73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0" h="735901">
                      <a:moveTo>
                        <a:pt x="0" y="606361"/>
                      </a:moveTo>
                      <a:cubicBezTo>
                        <a:pt x="331946" y="399509"/>
                        <a:pt x="663893" y="192658"/>
                        <a:pt x="906780" y="92011"/>
                      </a:cubicBezTo>
                      <a:cubicBezTo>
                        <a:pt x="1149668" y="-8637"/>
                        <a:pt x="1272223" y="-2921"/>
                        <a:pt x="1457325" y="2476"/>
                      </a:cubicBezTo>
                      <a:cubicBezTo>
                        <a:pt x="1642427" y="7873"/>
                        <a:pt x="1792923" y="2159"/>
                        <a:pt x="2017395" y="124396"/>
                      </a:cubicBezTo>
                      <a:cubicBezTo>
                        <a:pt x="2241867" y="246633"/>
                        <a:pt x="2689225" y="655256"/>
                        <a:pt x="2804160" y="735901"/>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6" name="任意多边形: 形状 125">
                  <a:extLst>
                    <a:ext uri="{FF2B5EF4-FFF2-40B4-BE49-F238E27FC236}">
                      <a16:creationId xmlns:a16="http://schemas.microsoft.com/office/drawing/2014/main" id="{70A10DCD-2681-6DBC-B773-7818E62A9EAC}"/>
                    </a:ext>
                  </a:extLst>
                </p:cNvPr>
                <p:cNvSpPr/>
                <p:nvPr/>
              </p:nvSpPr>
              <p:spPr>
                <a:xfrm>
                  <a:off x="537574" y="1656167"/>
                  <a:ext cx="933450" cy="752475"/>
                </a:xfrm>
                <a:custGeom>
                  <a:avLst/>
                  <a:gdLst>
                    <a:gd name="connsiteX0" fmla="*/ 0 w 933450"/>
                    <a:gd name="connsiteY0" fmla="*/ 752475 h 752475"/>
                    <a:gd name="connsiteX1" fmla="*/ 203835 w 933450"/>
                    <a:gd name="connsiteY1" fmla="*/ 638175 h 752475"/>
                    <a:gd name="connsiteX2" fmla="*/ 596265 w 933450"/>
                    <a:gd name="connsiteY2" fmla="*/ 253365 h 752475"/>
                    <a:gd name="connsiteX3" fmla="*/ 933450 w 933450"/>
                    <a:gd name="connsiteY3" fmla="*/ 0 h 752475"/>
                  </a:gdLst>
                  <a:ahLst/>
                  <a:cxnLst>
                    <a:cxn ang="0">
                      <a:pos x="connsiteX0" y="connsiteY0"/>
                    </a:cxn>
                    <a:cxn ang="0">
                      <a:pos x="connsiteX1" y="connsiteY1"/>
                    </a:cxn>
                    <a:cxn ang="0">
                      <a:pos x="connsiteX2" y="connsiteY2"/>
                    </a:cxn>
                    <a:cxn ang="0">
                      <a:pos x="connsiteX3" y="connsiteY3"/>
                    </a:cxn>
                  </a:cxnLst>
                  <a:rect l="l" t="t" r="r" b="b"/>
                  <a:pathLst>
                    <a:path w="933450" h="752475">
                      <a:moveTo>
                        <a:pt x="0" y="752475"/>
                      </a:moveTo>
                      <a:cubicBezTo>
                        <a:pt x="52229" y="736917"/>
                        <a:pt x="104458" y="721360"/>
                        <a:pt x="203835" y="638175"/>
                      </a:cubicBezTo>
                      <a:cubicBezTo>
                        <a:pt x="303212" y="554990"/>
                        <a:pt x="474663" y="359727"/>
                        <a:pt x="596265" y="253365"/>
                      </a:cubicBezTo>
                      <a:cubicBezTo>
                        <a:pt x="717867" y="147003"/>
                        <a:pt x="825658" y="73501"/>
                        <a:pt x="93345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7" name="任意多边形: 形状 126">
                  <a:extLst>
                    <a:ext uri="{FF2B5EF4-FFF2-40B4-BE49-F238E27FC236}">
                      <a16:creationId xmlns:a16="http://schemas.microsoft.com/office/drawing/2014/main" id="{06D5ED15-D5B3-527B-F33F-9691979F4BEE}"/>
                    </a:ext>
                  </a:extLst>
                </p:cNvPr>
                <p:cNvSpPr/>
                <p:nvPr/>
              </p:nvSpPr>
              <p:spPr>
                <a:xfrm>
                  <a:off x="773794" y="2075267"/>
                  <a:ext cx="2232660" cy="503541"/>
                </a:xfrm>
                <a:custGeom>
                  <a:avLst/>
                  <a:gdLst>
                    <a:gd name="connsiteX0" fmla="*/ 0 w 2232660"/>
                    <a:gd name="connsiteY0" fmla="*/ 186690 h 503541"/>
                    <a:gd name="connsiteX1" fmla="*/ 156210 w 2232660"/>
                    <a:gd name="connsiteY1" fmla="*/ 308610 h 503541"/>
                    <a:gd name="connsiteX2" fmla="*/ 598170 w 2232660"/>
                    <a:gd name="connsiteY2" fmla="*/ 445770 h 503541"/>
                    <a:gd name="connsiteX3" fmla="*/ 1350645 w 2232660"/>
                    <a:gd name="connsiteY3" fmla="*/ 499110 h 503541"/>
                    <a:gd name="connsiteX4" fmla="*/ 1931670 w 2232660"/>
                    <a:gd name="connsiteY4" fmla="*/ 339090 h 503541"/>
                    <a:gd name="connsiteX5" fmla="*/ 2232660 w 2232660"/>
                    <a:gd name="connsiteY5" fmla="*/ 0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2660" h="503541">
                      <a:moveTo>
                        <a:pt x="0" y="186690"/>
                      </a:moveTo>
                      <a:cubicBezTo>
                        <a:pt x="28257" y="226060"/>
                        <a:pt x="56515" y="265430"/>
                        <a:pt x="156210" y="308610"/>
                      </a:cubicBezTo>
                      <a:cubicBezTo>
                        <a:pt x="255905" y="351790"/>
                        <a:pt x="399098" y="414020"/>
                        <a:pt x="598170" y="445770"/>
                      </a:cubicBezTo>
                      <a:cubicBezTo>
                        <a:pt x="797242" y="477520"/>
                        <a:pt x="1128395" y="516890"/>
                        <a:pt x="1350645" y="499110"/>
                      </a:cubicBezTo>
                      <a:cubicBezTo>
                        <a:pt x="1572895" y="481330"/>
                        <a:pt x="1784668" y="422275"/>
                        <a:pt x="1931670" y="339090"/>
                      </a:cubicBezTo>
                      <a:cubicBezTo>
                        <a:pt x="2078672" y="255905"/>
                        <a:pt x="2155666" y="127952"/>
                        <a:pt x="223266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8" name="任意多边形: 形状 127">
                  <a:extLst>
                    <a:ext uri="{FF2B5EF4-FFF2-40B4-BE49-F238E27FC236}">
                      <a16:creationId xmlns:a16="http://schemas.microsoft.com/office/drawing/2014/main" id="{43CFFC59-CE66-3259-ACF9-733F08475D6E}"/>
                    </a:ext>
                  </a:extLst>
                </p:cNvPr>
                <p:cNvSpPr/>
                <p:nvPr/>
              </p:nvSpPr>
              <p:spPr>
                <a:xfrm>
                  <a:off x="2059669" y="1591397"/>
                  <a:ext cx="626745" cy="830580"/>
                </a:xfrm>
                <a:custGeom>
                  <a:avLst/>
                  <a:gdLst>
                    <a:gd name="connsiteX0" fmla="*/ 0 w 626745"/>
                    <a:gd name="connsiteY0" fmla="*/ 0 h 830580"/>
                    <a:gd name="connsiteX1" fmla="*/ 161925 w 626745"/>
                    <a:gd name="connsiteY1" fmla="*/ 118110 h 830580"/>
                    <a:gd name="connsiteX2" fmla="*/ 382905 w 626745"/>
                    <a:gd name="connsiteY2" fmla="*/ 367665 h 830580"/>
                    <a:gd name="connsiteX3" fmla="*/ 438150 w 626745"/>
                    <a:gd name="connsiteY3" fmla="*/ 636270 h 830580"/>
                    <a:gd name="connsiteX4" fmla="*/ 626745 w 626745"/>
                    <a:gd name="connsiteY4" fmla="*/ 830580 h 830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745" h="830580">
                      <a:moveTo>
                        <a:pt x="0" y="0"/>
                      </a:moveTo>
                      <a:cubicBezTo>
                        <a:pt x="49054" y="28416"/>
                        <a:pt x="98108" y="56833"/>
                        <a:pt x="161925" y="118110"/>
                      </a:cubicBezTo>
                      <a:cubicBezTo>
                        <a:pt x="225743" y="179388"/>
                        <a:pt x="336868" y="281305"/>
                        <a:pt x="382905" y="367665"/>
                      </a:cubicBezTo>
                      <a:cubicBezTo>
                        <a:pt x="428943" y="454025"/>
                        <a:pt x="397510" y="559118"/>
                        <a:pt x="438150" y="636270"/>
                      </a:cubicBezTo>
                      <a:cubicBezTo>
                        <a:pt x="478790" y="713422"/>
                        <a:pt x="585788" y="798195"/>
                        <a:pt x="626745" y="830580"/>
                      </a:cubicBezTo>
                    </a:path>
                  </a:pathLst>
                </a:custGeom>
                <a:noFill/>
                <a:ln>
                  <a:solidFill>
                    <a:srgbClr val="D4D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9" name="任意多边形: 形状 128">
                  <a:extLst>
                    <a:ext uri="{FF2B5EF4-FFF2-40B4-BE49-F238E27FC236}">
                      <a16:creationId xmlns:a16="http://schemas.microsoft.com/office/drawing/2014/main" id="{0683CE95-8079-26B8-12F1-E8695238E035}"/>
                    </a:ext>
                  </a:extLst>
                </p:cNvPr>
                <p:cNvSpPr/>
                <p:nvPr/>
              </p:nvSpPr>
              <p:spPr>
                <a:xfrm>
                  <a:off x="2513059" y="1890482"/>
                  <a:ext cx="264795" cy="350520"/>
                </a:xfrm>
                <a:custGeom>
                  <a:avLst/>
                  <a:gdLst>
                    <a:gd name="connsiteX0" fmla="*/ 264795 w 264795"/>
                    <a:gd name="connsiteY0" fmla="*/ 0 h 350520"/>
                    <a:gd name="connsiteX1" fmla="*/ 0 w 264795"/>
                    <a:gd name="connsiteY1" fmla="*/ 350520 h 350520"/>
                  </a:gdLst>
                  <a:ahLst/>
                  <a:cxnLst>
                    <a:cxn ang="0">
                      <a:pos x="connsiteX0" y="connsiteY0"/>
                    </a:cxn>
                    <a:cxn ang="0">
                      <a:pos x="connsiteX1" y="connsiteY1"/>
                    </a:cxn>
                  </a:cxnLst>
                  <a:rect l="l" t="t" r="r" b="b"/>
                  <a:pathLst>
                    <a:path w="264795" h="350520">
                      <a:moveTo>
                        <a:pt x="264795" y="0"/>
                      </a:moveTo>
                      <a:lnTo>
                        <a:pt x="0" y="350520"/>
                      </a:lnTo>
                    </a:path>
                  </a:pathLst>
                </a:custGeom>
                <a:noFill/>
                <a:ln>
                  <a:solidFill>
                    <a:srgbClr val="D4D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0" name="任意多边形: 形状 129">
                  <a:extLst>
                    <a:ext uri="{FF2B5EF4-FFF2-40B4-BE49-F238E27FC236}">
                      <a16:creationId xmlns:a16="http://schemas.microsoft.com/office/drawing/2014/main" id="{7249845D-77DF-5B9D-707C-10FF9615AD37}"/>
                    </a:ext>
                  </a:extLst>
                </p:cNvPr>
                <p:cNvSpPr/>
                <p:nvPr/>
              </p:nvSpPr>
              <p:spPr>
                <a:xfrm>
                  <a:off x="1381489" y="1909532"/>
                  <a:ext cx="108585" cy="613410"/>
                </a:xfrm>
                <a:custGeom>
                  <a:avLst/>
                  <a:gdLst>
                    <a:gd name="connsiteX0" fmla="*/ 108585 w 108585"/>
                    <a:gd name="connsiteY0" fmla="*/ 0 h 613410"/>
                    <a:gd name="connsiteX1" fmla="*/ 45720 w 108585"/>
                    <a:gd name="connsiteY1" fmla="*/ 262890 h 613410"/>
                    <a:gd name="connsiteX2" fmla="*/ 0 w 108585"/>
                    <a:gd name="connsiteY2" fmla="*/ 613410 h 613410"/>
                  </a:gdLst>
                  <a:ahLst/>
                  <a:cxnLst>
                    <a:cxn ang="0">
                      <a:pos x="connsiteX0" y="connsiteY0"/>
                    </a:cxn>
                    <a:cxn ang="0">
                      <a:pos x="connsiteX1" y="connsiteY1"/>
                    </a:cxn>
                    <a:cxn ang="0">
                      <a:pos x="connsiteX2" y="connsiteY2"/>
                    </a:cxn>
                  </a:cxnLst>
                  <a:rect l="l" t="t" r="r" b="b"/>
                  <a:pathLst>
                    <a:path w="108585" h="613410">
                      <a:moveTo>
                        <a:pt x="108585" y="0"/>
                      </a:moveTo>
                      <a:cubicBezTo>
                        <a:pt x="86201" y="80327"/>
                        <a:pt x="63817" y="160655"/>
                        <a:pt x="45720" y="262890"/>
                      </a:cubicBezTo>
                      <a:cubicBezTo>
                        <a:pt x="27623" y="365125"/>
                        <a:pt x="13811" y="489267"/>
                        <a:pt x="0" y="613410"/>
                      </a:cubicBezTo>
                    </a:path>
                  </a:pathLst>
                </a:custGeom>
                <a:noFill/>
                <a:ln>
                  <a:solidFill>
                    <a:srgbClr val="D4D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1" name="任意多边形: 形状 130">
                  <a:extLst>
                    <a:ext uri="{FF2B5EF4-FFF2-40B4-BE49-F238E27FC236}">
                      <a16:creationId xmlns:a16="http://schemas.microsoft.com/office/drawing/2014/main" id="{46B78975-C4C5-3F02-2C2B-8E561A0217F5}"/>
                    </a:ext>
                  </a:extLst>
                </p:cNvPr>
                <p:cNvSpPr/>
                <p:nvPr/>
              </p:nvSpPr>
              <p:spPr>
                <a:xfrm>
                  <a:off x="1996804" y="2225762"/>
                  <a:ext cx="104775" cy="350520"/>
                </a:xfrm>
                <a:custGeom>
                  <a:avLst/>
                  <a:gdLst>
                    <a:gd name="connsiteX0" fmla="*/ 0 w 104775"/>
                    <a:gd name="connsiteY0" fmla="*/ 0 h 350520"/>
                    <a:gd name="connsiteX1" fmla="*/ 104775 w 104775"/>
                    <a:gd name="connsiteY1" fmla="*/ 350520 h 350520"/>
                  </a:gdLst>
                  <a:ahLst/>
                  <a:cxnLst>
                    <a:cxn ang="0">
                      <a:pos x="connsiteX0" y="connsiteY0"/>
                    </a:cxn>
                    <a:cxn ang="0">
                      <a:pos x="connsiteX1" y="connsiteY1"/>
                    </a:cxn>
                  </a:cxnLst>
                  <a:rect l="l" t="t" r="r" b="b"/>
                  <a:pathLst>
                    <a:path w="104775" h="350520">
                      <a:moveTo>
                        <a:pt x="0" y="0"/>
                      </a:moveTo>
                      <a:lnTo>
                        <a:pt x="104775" y="350520"/>
                      </a:lnTo>
                    </a:path>
                  </a:pathLst>
                </a:custGeom>
                <a:noFill/>
                <a:ln>
                  <a:solidFill>
                    <a:srgbClr val="D4D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2" name="任意多边形: 形状 131">
                  <a:extLst>
                    <a:ext uri="{FF2B5EF4-FFF2-40B4-BE49-F238E27FC236}">
                      <a16:creationId xmlns:a16="http://schemas.microsoft.com/office/drawing/2014/main" id="{7D9C4CFB-CCB9-0027-7D84-2F9AD5523F28}"/>
                    </a:ext>
                  </a:extLst>
                </p:cNvPr>
                <p:cNvSpPr/>
                <p:nvPr/>
              </p:nvSpPr>
              <p:spPr>
                <a:xfrm>
                  <a:off x="3006454" y="1874567"/>
                  <a:ext cx="327660" cy="200700"/>
                </a:xfrm>
                <a:custGeom>
                  <a:avLst/>
                  <a:gdLst>
                    <a:gd name="connsiteX0" fmla="*/ 0 w 327660"/>
                    <a:gd name="connsiteY0" fmla="*/ 200700 h 200700"/>
                    <a:gd name="connsiteX1" fmla="*/ 120015 w 327660"/>
                    <a:gd name="connsiteY1" fmla="*/ 74970 h 200700"/>
                    <a:gd name="connsiteX2" fmla="*/ 276225 w 327660"/>
                    <a:gd name="connsiteY2" fmla="*/ 675 h 200700"/>
                    <a:gd name="connsiteX3" fmla="*/ 327660 w 327660"/>
                    <a:gd name="connsiteY3" fmla="*/ 44490 h 200700"/>
                  </a:gdLst>
                  <a:ahLst/>
                  <a:cxnLst>
                    <a:cxn ang="0">
                      <a:pos x="connsiteX0" y="connsiteY0"/>
                    </a:cxn>
                    <a:cxn ang="0">
                      <a:pos x="connsiteX1" y="connsiteY1"/>
                    </a:cxn>
                    <a:cxn ang="0">
                      <a:pos x="connsiteX2" y="connsiteY2"/>
                    </a:cxn>
                    <a:cxn ang="0">
                      <a:pos x="connsiteX3" y="connsiteY3"/>
                    </a:cxn>
                  </a:cxnLst>
                  <a:rect l="l" t="t" r="r" b="b"/>
                  <a:pathLst>
                    <a:path w="327660" h="200700">
                      <a:moveTo>
                        <a:pt x="0" y="200700"/>
                      </a:moveTo>
                      <a:cubicBezTo>
                        <a:pt x="36989" y="154503"/>
                        <a:pt x="73978" y="108307"/>
                        <a:pt x="120015" y="74970"/>
                      </a:cubicBezTo>
                      <a:cubicBezTo>
                        <a:pt x="166053" y="41632"/>
                        <a:pt x="241618" y="5755"/>
                        <a:pt x="276225" y="675"/>
                      </a:cubicBezTo>
                      <a:cubicBezTo>
                        <a:pt x="310832" y="-4405"/>
                        <a:pt x="319246" y="20042"/>
                        <a:pt x="327660" y="44490"/>
                      </a:cubicBezTo>
                    </a:path>
                  </a:pathLst>
                </a:custGeom>
                <a:noFill/>
                <a:ln>
                  <a:solidFill>
                    <a:srgbClr val="D4D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3" name="任意多边形: 形状 132">
                  <a:extLst>
                    <a:ext uri="{FF2B5EF4-FFF2-40B4-BE49-F238E27FC236}">
                      <a16:creationId xmlns:a16="http://schemas.microsoft.com/office/drawing/2014/main" id="{F0077859-CEE3-29B7-C4E4-A5F55A22D292}"/>
                    </a:ext>
                  </a:extLst>
                </p:cNvPr>
                <p:cNvSpPr/>
                <p:nvPr/>
              </p:nvSpPr>
              <p:spPr>
                <a:xfrm>
                  <a:off x="3075034" y="1978112"/>
                  <a:ext cx="253365" cy="20955"/>
                </a:xfrm>
                <a:custGeom>
                  <a:avLst/>
                  <a:gdLst>
                    <a:gd name="connsiteX0" fmla="*/ 0 w 253365"/>
                    <a:gd name="connsiteY0" fmla="*/ 20955 h 20955"/>
                    <a:gd name="connsiteX1" fmla="*/ 253365 w 253365"/>
                    <a:gd name="connsiteY1" fmla="*/ 0 h 20955"/>
                  </a:gdLst>
                  <a:ahLst/>
                  <a:cxnLst>
                    <a:cxn ang="0">
                      <a:pos x="connsiteX0" y="connsiteY0"/>
                    </a:cxn>
                    <a:cxn ang="0">
                      <a:pos x="connsiteX1" y="connsiteY1"/>
                    </a:cxn>
                  </a:cxnLst>
                  <a:rect l="l" t="t" r="r" b="b"/>
                  <a:pathLst>
                    <a:path w="253365" h="20955">
                      <a:moveTo>
                        <a:pt x="0" y="20955"/>
                      </a:moveTo>
                      <a:lnTo>
                        <a:pt x="253365" y="0"/>
                      </a:lnTo>
                    </a:path>
                  </a:pathLst>
                </a:custGeom>
                <a:noFill/>
                <a:ln>
                  <a:solidFill>
                    <a:srgbClr val="D4D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4" name="任意多边形: 形状 133">
                  <a:extLst>
                    <a:ext uri="{FF2B5EF4-FFF2-40B4-BE49-F238E27FC236}">
                      <a16:creationId xmlns:a16="http://schemas.microsoft.com/office/drawing/2014/main" id="{6948BB88-BE94-F0EF-9BDC-55FFD935B75F}"/>
                    </a:ext>
                  </a:extLst>
                </p:cNvPr>
                <p:cNvSpPr/>
                <p:nvPr/>
              </p:nvSpPr>
              <p:spPr>
                <a:xfrm>
                  <a:off x="3162664" y="1983827"/>
                  <a:ext cx="163830" cy="224790"/>
                </a:xfrm>
                <a:custGeom>
                  <a:avLst/>
                  <a:gdLst>
                    <a:gd name="connsiteX0" fmla="*/ 0 w 163830"/>
                    <a:gd name="connsiteY0" fmla="*/ 224790 h 224790"/>
                    <a:gd name="connsiteX1" fmla="*/ 163830 w 163830"/>
                    <a:gd name="connsiteY1" fmla="*/ 0 h 224790"/>
                  </a:gdLst>
                  <a:ahLst/>
                  <a:cxnLst>
                    <a:cxn ang="0">
                      <a:pos x="connsiteX0" y="connsiteY0"/>
                    </a:cxn>
                    <a:cxn ang="0">
                      <a:pos x="connsiteX1" y="connsiteY1"/>
                    </a:cxn>
                  </a:cxnLst>
                  <a:rect l="l" t="t" r="r" b="b"/>
                  <a:pathLst>
                    <a:path w="163830" h="224790">
                      <a:moveTo>
                        <a:pt x="0" y="224790"/>
                      </a:moveTo>
                      <a:lnTo>
                        <a:pt x="163830" y="0"/>
                      </a:lnTo>
                    </a:path>
                  </a:pathLst>
                </a:custGeom>
                <a:noFill/>
                <a:ln>
                  <a:solidFill>
                    <a:srgbClr val="D4D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5" name="乘号 134">
                  <a:extLst>
                    <a:ext uri="{FF2B5EF4-FFF2-40B4-BE49-F238E27FC236}">
                      <a16:creationId xmlns:a16="http://schemas.microsoft.com/office/drawing/2014/main" id="{314B5F14-56E6-F180-9D32-7FB9D68C8309}"/>
                    </a:ext>
                  </a:extLst>
                </p:cNvPr>
                <p:cNvSpPr/>
                <p:nvPr/>
              </p:nvSpPr>
              <p:spPr>
                <a:xfrm>
                  <a:off x="1928112" y="2160286"/>
                  <a:ext cx="121919" cy="108092"/>
                </a:xfrm>
                <a:prstGeom prst="mathMultiply">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6" name="乘号 135">
                  <a:extLst>
                    <a:ext uri="{FF2B5EF4-FFF2-40B4-BE49-F238E27FC236}">
                      <a16:creationId xmlns:a16="http://schemas.microsoft.com/office/drawing/2014/main" id="{911D65AF-8905-1FCF-1325-0E10CF4D7558}"/>
                    </a:ext>
                  </a:extLst>
                </p:cNvPr>
                <p:cNvSpPr/>
                <p:nvPr/>
              </p:nvSpPr>
              <p:spPr>
                <a:xfrm>
                  <a:off x="1926095" y="1481232"/>
                  <a:ext cx="121919" cy="10809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119" name="任意多边形: 形状 118">
                <a:extLst>
                  <a:ext uri="{FF2B5EF4-FFF2-40B4-BE49-F238E27FC236}">
                    <a16:creationId xmlns:a16="http://schemas.microsoft.com/office/drawing/2014/main" id="{BA03DA85-4933-784C-AF1D-A5C5D2FB4518}"/>
                  </a:ext>
                </a:extLst>
              </p:cNvPr>
              <p:cNvSpPr/>
              <p:nvPr/>
            </p:nvSpPr>
            <p:spPr>
              <a:xfrm flipH="1">
                <a:off x="3087564" y="1670693"/>
                <a:ext cx="58493" cy="240152"/>
              </a:xfrm>
              <a:custGeom>
                <a:avLst/>
                <a:gdLst>
                  <a:gd name="connsiteX0" fmla="*/ 264795 w 264795"/>
                  <a:gd name="connsiteY0" fmla="*/ 0 h 350520"/>
                  <a:gd name="connsiteX1" fmla="*/ 0 w 264795"/>
                  <a:gd name="connsiteY1" fmla="*/ 350520 h 350520"/>
                </a:gdLst>
                <a:ahLst/>
                <a:cxnLst>
                  <a:cxn ang="0">
                    <a:pos x="connsiteX0" y="connsiteY0"/>
                  </a:cxn>
                  <a:cxn ang="0">
                    <a:pos x="connsiteX1" y="connsiteY1"/>
                  </a:cxn>
                </a:cxnLst>
                <a:rect l="l" t="t" r="r" b="b"/>
                <a:pathLst>
                  <a:path w="264795" h="350520">
                    <a:moveTo>
                      <a:pt x="264795" y="0"/>
                    </a:moveTo>
                    <a:lnTo>
                      <a:pt x="0" y="350520"/>
                    </a:lnTo>
                  </a:path>
                </a:pathLst>
              </a:custGeom>
              <a:noFill/>
              <a:ln>
                <a:solidFill>
                  <a:srgbClr val="D4D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157" name="文本框 156">
              <a:extLst>
                <a:ext uri="{FF2B5EF4-FFF2-40B4-BE49-F238E27FC236}">
                  <a16:creationId xmlns:a16="http://schemas.microsoft.com/office/drawing/2014/main" id="{D3647DF2-5FBE-E07E-56F9-73C0963731F5}"/>
                </a:ext>
              </a:extLst>
            </p:cNvPr>
            <p:cNvSpPr txBox="1"/>
            <p:nvPr/>
          </p:nvSpPr>
          <p:spPr>
            <a:xfrm>
              <a:off x="1091316" y="6332739"/>
              <a:ext cx="3844757" cy="307777"/>
            </a:xfrm>
            <a:prstGeom prst="rect">
              <a:avLst/>
            </a:prstGeom>
            <a:noFill/>
          </p:spPr>
          <p:txBody>
            <a:bodyPr wrap="square">
              <a:spAutoFit/>
            </a:bodyPr>
            <a:lstStyle/>
            <a:p>
              <a:pPr algn="ctr">
                <a:buClr>
                  <a:srgbClr val="C00000"/>
                </a:buClr>
                <a:defRP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最终设计 ：</a:t>
              </a:r>
              <a:r>
                <a:rPr lang="zh-CN" altLang="en-US" sz="1400" b="1" dirty="0">
                  <a:solidFill>
                    <a:srgbClr val="C00000"/>
                  </a:solidFill>
                  <a:latin typeface="微软雅黑" panose="020B0503020204020204" pitchFamily="34" charset="-122"/>
                  <a:ea typeface="微软雅黑" panose="020B0503020204020204" pitchFamily="34" charset="-122"/>
                </a:rPr>
                <a:t>分层式组件布局</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，各有分工</a:t>
              </a:r>
            </a:p>
          </p:txBody>
        </p:sp>
      </p:grpSp>
      <p:grpSp>
        <p:nvGrpSpPr>
          <p:cNvPr id="542" name="组合 541">
            <a:extLst>
              <a:ext uri="{FF2B5EF4-FFF2-40B4-BE49-F238E27FC236}">
                <a16:creationId xmlns:a16="http://schemas.microsoft.com/office/drawing/2014/main" id="{AA9BE1EF-A601-F39A-98A1-9534222F1AB8}"/>
              </a:ext>
            </a:extLst>
          </p:cNvPr>
          <p:cNvGrpSpPr/>
          <p:nvPr/>
        </p:nvGrpSpPr>
        <p:grpSpPr>
          <a:xfrm>
            <a:off x="583760" y="2365370"/>
            <a:ext cx="5420259" cy="2946611"/>
            <a:chOff x="583760" y="2365370"/>
            <a:chExt cx="5420259" cy="2946611"/>
          </a:xfrm>
        </p:grpSpPr>
        <p:grpSp>
          <p:nvGrpSpPr>
            <p:cNvPr id="97" name="画布 4752">
              <a:extLst>
                <a:ext uri="{FF2B5EF4-FFF2-40B4-BE49-F238E27FC236}">
                  <a16:creationId xmlns:a16="http://schemas.microsoft.com/office/drawing/2014/main" id="{26283B6E-C7C2-DCD8-2488-869B47E4A209}"/>
                </a:ext>
              </a:extLst>
            </p:cNvPr>
            <p:cNvGrpSpPr>
              <a:grpSpLocks noChangeAspect="1"/>
            </p:cNvGrpSpPr>
            <p:nvPr/>
          </p:nvGrpSpPr>
          <p:grpSpPr>
            <a:xfrm>
              <a:off x="2720010" y="2433149"/>
              <a:ext cx="3284009" cy="2615890"/>
              <a:chOff x="392066" y="11724"/>
              <a:chExt cx="4899479" cy="3744964"/>
            </a:xfrm>
          </p:grpSpPr>
          <p:pic>
            <p:nvPicPr>
              <p:cNvPr id="99" name="图片 98">
                <a:extLst>
                  <a:ext uri="{FF2B5EF4-FFF2-40B4-BE49-F238E27FC236}">
                    <a16:creationId xmlns:a16="http://schemas.microsoft.com/office/drawing/2014/main" id="{BDEF9152-4346-F504-5468-167D18E97BAA}"/>
                  </a:ext>
                </a:extLst>
              </p:cNvPr>
              <p:cNvPicPr>
                <a:picLocks noChangeAspect="1"/>
              </p:cNvPicPr>
              <p:nvPr/>
            </p:nvPicPr>
            <p:blipFill>
              <a:blip r:embed="rId5"/>
              <a:stretch>
                <a:fillRect/>
              </a:stretch>
            </p:blipFill>
            <p:spPr>
              <a:xfrm>
                <a:off x="392066" y="11724"/>
                <a:ext cx="4899479" cy="3744964"/>
              </a:xfrm>
              <a:prstGeom prst="rect">
                <a:avLst/>
              </a:prstGeom>
            </p:spPr>
          </p:pic>
          <p:grpSp>
            <p:nvGrpSpPr>
              <p:cNvPr id="100" name="组合 99">
                <a:extLst>
                  <a:ext uri="{FF2B5EF4-FFF2-40B4-BE49-F238E27FC236}">
                    <a16:creationId xmlns:a16="http://schemas.microsoft.com/office/drawing/2014/main" id="{8ED852FF-1DD5-6E40-AD1A-76A742A70A7D}"/>
                  </a:ext>
                </a:extLst>
              </p:cNvPr>
              <p:cNvGrpSpPr>
                <a:grpSpLocks noChangeAspect="1"/>
              </p:cNvGrpSpPr>
              <p:nvPr/>
            </p:nvGrpSpPr>
            <p:grpSpPr>
              <a:xfrm>
                <a:off x="868481" y="183738"/>
                <a:ext cx="4091817" cy="3150373"/>
                <a:chOff x="734334" y="174695"/>
                <a:chExt cx="6709447" cy="5169395"/>
              </a:xfrm>
            </p:grpSpPr>
            <p:pic>
              <p:nvPicPr>
                <p:cNvPr id="106" name="图片 105">
                  <a:extLst>
                    <a:ext uri="{FF2B5EF4-FFF2-40B4-BE49-F238E27FC236}">
                      <a16:creationId xmlns:a16="http://schemas.microsoft.com/office/drawing/2014/main" id="{7C661034-BB0F-2616-54EE-767A95BE092E}"/>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3667" y="555897"/>
                  <a:ext cx="1456819" cy="886077"/>
                </a:xfrm>
                <a:prstGeom prst="rect">
                  <a:avLst/>
                </a:prstGeom>
              </p:spPr>
            </p:pic>
            <p:cxnSp>
              <p:nvCxnSpPr>
                <p:cNvPr id="107" name="直接连接符 106">
                  <a:extLst>
                    <a:ext uri="{FF2B5EF4-FFF2-40B4-BE49-F238E27FC236}">
                      <a16:creationId xmlns:a16="http://schemas.microsoft.com/office/drawing/2014/main" id="{D60855AD-EF9C-F49E-1EA4-7EC991FA5E80}"/>
                    </a:ext>
                  </a:extLst>
                </p:cNvPr>
                <p:cNvCxnSpPr>
                  <a:cxnSpLocks/>
                </p:cNvCxnSpPr>
                <p:nvPr/>
              </p:nvCxnSpPr>
              <p:spPr>
                <a:xfrm flipH="1" flipV="1">
                  <a:off x="734334" y="174695"/>
                  <a:ext cx="308196" cy="49529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pic>
              <p:nvPicPr>
                <p:cNvPr id="108" name="图片 107">
                  <a:extLst>
                    <a:ext uri="{FF2B5EF4-FFF2-40B4-BE49-F238E27FC236}">
                      <a16:creationId xmlns:a16="http://schemas.microsoft.com/office/drawing/2014/main" id="{B16193A2-EDE6-27D8-3FC7-E1B0D1BE38FE}"/>
                    </a:ext>
                  </a:extLst>
                </p:cNvPr>
                <p:cNvPicPr preferRelativeResize="0">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6229" y="4030290"/>
                  <a:ext cx="1507724" cy="886077"/>
                </a:xfrm>
                <a:prstGeom prst="rect">
                  <a:avLst/>
                </a:prstGeom>
              </p:spPr>
            </p:pic>
            <p:pic>
              <p:nvPicPr>
                <p:cNvPr id="109" name="图片 108">
                  <a:extLst>
                    <a:ext uri="{FF2B5EF4-FFF2-40B4-BE49-F238E27FC236}">
                      <a16:creationId xmlns:a16="http://schemas.microsoft.com/office/drawing/2014/main" id="{3017ECA5-4CBA-982C-7EFC-88AF8A17829B}"/>
                    </a:ext>
                  </a:extLst>
                </p:cNvPr>
                <p:cNvPicPr preferRelativeResize="0">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2674" y="4011535"/>
                  <a:ext cx="1337852" cy="886077"/>
                </a:xfrm>
                <a:prstGeom prst="rect">
                  <a:avLst/>
                </a:prstGeom>
              </p:spPr>
            </p:pic>
            <p:pic>
              <p:nvPicPr>
                <p:cNvPr id="110" name="图片 109">
                  <a:extLst>
                    <a:ext uri="{FF2B5EF4-FFF2-40B4-BE49-F238E27FC236}">
                      <a16:creationId xmlns:a16="http://schemas.microsoft.com/office/drawing/2014/main" id="{A27B64F6-BBDE-258B-E863-35CD97D58F3E}"/>
                    </a:ext>
                  </a:extLst>
                </p:cNvPr>
                <p:cNvPicPr preferRelativeResize="0">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89537" y="4066058"/>
                  <a:ext cx="1520324" cy="886077"/>
                </a:xfrm>
                <a:prstGeom prst="rect">
                  <a:avLst/>
                </a:prstGeom>
              </p:spPr>
            </p:pic>
            <p:pic>
              <p:nvPicPr>
                <p:cNvPr id="111" name="图片 110">
                  <a:extLst>
                    <a:ext uri="{FF2B5EF4-FFF2-40B4-BE49-F238E27FC236}">
                      <a16:creationId xmlns:a16="http://schemas.microsoft.com/office/drawing/2014/main" id="{E9434AD1-8DA7-DCD4-2FAE-FB592B47DDC7}"/>
                    </a:ext>
                  </a:extLst>
                </p:cNvPr>
                <p:cNvPicPr preferRelativeResize="0">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3236" y="4058242"/>
                  <a:ext cx="1520993" cy="886077"/>
                </a:xfrm>
                <a:prstGeom prst="rect">
                  <a:avLst/>
                </a:prstGeom>
              </p:spPr>
            </p:pic>
            <p:cxnSp>
              <p:nvCxnSpPr>
                <p:cNvPr id="112" name="直接连接符 111">
                  <a:extLst>
                    <a:ext uri="{FF2B5EF4-FFF2-40B4-BE49-F238E27FC236}">
                      <a16:creationId xmlns:a16="http://schemas.microsoft.com/office/drawing/2014/main" id="{D54F41FA-6F42-1F91-1470-44589C00ECFC}"/>
                    </a:ext>
                  </a:extLst>
                </p:cNvPr>
                <p:cNvCxnSpPr>
                  <a:cxnSpLocks/>
                </p:cNvCxnSpPr>
                <p:nvPr/>
              </p:nvCxnSpPr>
              <p:spPr>
                <a:xfrm flipH="1" flipV="1">
                  <a:off x="3839592" y="4944320"/>
                  <a:ext cx="350565" cy="39977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BC97DE83-4C7C-E1C6-7A65-A5170D18901F}"/>
                    </a:ext>
                  </a:extLst>
                </p:cNvPr>
                <p:cNvCxnSpPr>
                  <a:cxnSpLocks/>
                </p:cNvCxnSpPr>
                <p:nvPr/>
              </p:nvCxnSpPr>
              <p:spPr>
                <a:xfrm flipH="1" flipV="1">
                  <a:off x="5360821" y="4904834"/>
                  <a:ext cx="583053" cy="439256"/>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6BBE482-BB4E-27B6-D866-CF1A3E2BB89D}"/>
                    </a:ext>
                  </a:extLst>
                </p:cNvPr>
                <p:cNvCxnSpPr>
                  <a:cxnSpLocks/>
                </p:cNvCxnSpPr>
                <p:nvPr/>
              </p:nvCxnSpPr>
              <p:spPr>
                <a:xfrm flipH="1" flipV="1">
                  <a:off x="6872678" y="4865259"/>
                  <a:ext cx="571103" cy="460076"/>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05835418-1A78-6867-B8AD-05E9FA37534D}"/>
                    </a:ext>
                  </a:extLst>
                </p:cNvPr>
                <p:cNvCxnSpPr>
                  <a:cxnSpLocks/>
                </p:cNvCxnSpPr>
                <p:nvPr/>
              </p:nvCxnSpPr>
              <p:spPr>
                <a:xfrm flipH="1" flipV="1">
                  <a:off x="1824822" y="4837849"/>
                  <a:ext cx="575764" cy="497084"/>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sp>
            <p:nvSpPr>
              <p:cNvPr id="104" name="文本框 2">
                <a:extLst>
                  <a:ext uri="{FF2B5EF4-FFF2-40B4-BE49-F238E27FC236}">
                    <a16:creationId xmlns:a16="http://schemas.microsoft.com/office/drawing/2014/main" id="{13B613BB-F13D-FFCD-2E21-E9F4BB2E5422}"/>
                  </a:ext>
                </a:extLst>
              </p:cNvPr>
              <p:cNvSpPr txBox="1"/>
              <p:nvPr/>
            </p:nvSpPr>
            <p:spPr>
              <a:xfrm>
                <a:off x="3730737" y="110066"/>
                <a:ext cx="964397" cy="293202"/>
              </a:xfrm>
              <a:prstGeom prst="rect">
                <a:avLst/>
              </a:prstGeom>
              <a:noFill/>
            </p:spPr>
            <p:txBody>
              <a:bodyPr wrap="none" rtlCol="0">
                <a:spAutoFit/>
              </a:bodyPr>
              <a:lstStyle/>
              <a:p>
                <a:pPr algn="just"/>
                <a:r>
                  <a:rPr lang="en-US" sz="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Compliance</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5" name="文本框 2">
                <a:extLst>
                  <a:ext uri="{FF2B5EF4-FFF2-40B4-BE49-F238E27FC236}">
                    <a16:creationId xmlns:a16="http://schemas.microsoft.com/office/drawing/2014/main" id="{D97CB9AE-681C-4E19-F838-47B32803E666}"/>
                  </a:ext>
                </a:extLst>
              </p:cNvPr>
              <p:cNvSpPr txBox="1"/>
              <p:nvPr/>
            </p:nvSpPr>
            <p:spPr>
              <a:xfrm>
                <a:off x="3707060" y="311895"/>
                <a:ext cx="1216747" cy="293202"/>
              </a:xfrm>
              <a:prstGeom prst="rect">
                <a:avLst/>
              </a:prstGeom>
              <a:noFill/>
            </p:spPr>
            <p:txBody>
              <a:bodyPr wrap="none" rtlCol="0">
                <a:spAutoFit/>
              </a:bodyPr>
              <a:lstStyle/>
              <a:p>
                <a:pPr algn="just"/>
                <a:r>
                  <a:rPr lang="en-US" sz="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Volume fraction</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159" name="文本框 158">
              <a:extLst>
                <a:ext uri="{FF2B5EF4-FFF2-40B4-BE49-F238E27FC236}">
                  <a16:creationId xmlns:a16="http://schemas.microsoft.com/office/drawing/2014/main" id="{B0062181-788C-4DFF-F08B-F81F28CABF91}"/>
                </a:ext>
              </a:extLst>
            </p:cNvPr>
            <p:cNvSpPr txBox="1"/>
            <p:nvPr/>
          </p:nvSpPr>
          <p:spPr>
            <a:xfrm>
              <a:off x="3358443" y="5004204"/>
              <a:ext cx="1892100" cy="307777"/>
            </a:xfrm>
            <a:prstGeom prst="rect">
              <a:avLst/>
            </a:prstGeom>
            <a:noFill/>
          </p:spPr>
          <p:txBody>
            <a:bodyPr wrap="square">
              <a:spAutoFit/>
            </a:bodyPr>
            <a:lstStyle/>
            <a:p>
              <a:pPr algn="ctr">
                <a:buClr>
                  <a:srgbClr val="C00000"/>
                </a:buClr>
                <a:defRPr/>
              </a:pPr>
              <a:r>
                <a:rPr lang="zh-CN" altLang="en-US" sz="1400" b="1" dirty="0">
                  <a:solidFill>
                    <a:srgbClr val="C00000"/>
                  </a:solidFill>
                  <a:latin typeface="微软雅黑" panose="020B0503020204020204" pitchFamily="34" charset="-122"/>
                  <a:ea typeface="微软雅黑" panose="020B0503020204020204" pitchFamily="34" charset="-122"/>
                </a:rPr>
                <a:t>迭代历史（迅速收敛）</a:t>
              </a:r>
            </a:p>
          </p:txBody>
        </p:sp>
        <p:grpSp>
          <p:nvGrpSpPr>
            <p:cNvPr id="200" name="组合 199">
              <a:extLst>
                <a:ext uri="{FF2B5EF4-FFF2-40B4-BE49-F238E27FC236}">
                  <a16:creationId xmlns:a16="http://schemas.microsoft.com/office/drawing/2014/main" id="{5746F66C-BE5A-9F2A-F458-2C7F12C0610B}"/>
                </a:ext>
              </a:extLst>
            </p:cNvPr>
            <p:cNvGrpSpPr/>
            <p:nvPr/>
          </p:nvGrpSpPr>
          <p:grpSpPr>
            <a:xfrm>
              <a:off x="583760" y="2365370"/>
              <a:ext cx="1961750" cy="2872950"/>
              <a:chOff x="6249866" y="2479238"/>
              <a:chExt cx="2032413" cy="2976435"/>
            </a:xfrm>
          </p:grpSpPr>
          <p:pic>
            <p:nvPicPr>
              <p:cNvPr id="185" name="图片 184">
                <a:extLst>
                  <a:ext uri="{FF2B5EF4-FFF2-40B4-BE49-F238E27FC236}">
                    <a16:creationId xmlns:a16="http://schemas.microsoft.com/office/drawing/2014/main" id="{2D1736F8-7738-FD67-F95A-A5AD1620A06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rot="19705652">
                <a:off x="6662270" y="4135256"/>
                <a:ext cx="1598295" cy="1149350"/>
              </a:xfrm>
              <a:prstGeom prst="rect">
                <a:avLst/>
              </a:prstGeom>
            </p:spPr>
          </p:pic>
          <p:pic>
            <p:nvPicPr>
              <p:cNvPr id="181" name="图片 180">
                <a:extLst>
                  <a:ext uri="{FF2B5EF4-FFF2-40B4-BE49-F238E27FC236}">
                    <a16:creationId xmlns:a16="http://schemas.microsoft.com/office/drawing/2014/main" id="{2987C50C-68E9-AD34-570A-879CD1B349A4}"/>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32101">
                <a:off x="6559267" y="2479238"/>
                <a:ext cx="1661160" cy="1106805"/>
              </a:xfrm>
              <a:prstGeom prst="rect">
                <a:avLst/>
              </a:prstGeom>
            </p:spPr>
          </p:pic>
          <p:sp>
            <p:nvSpPr>
              <p:cNvPr id="160" name="文本框 159">
                <a:extLst>
                  <a:ext uri="{FF2B5EF4-FFF2-40B4-BE49-F238E27FC236}">
                    <a16:creationId xmlns:a16="http://schemas.microsoft.com/office/drawing/2014/main" id="{D9445A8A-14C3-455A-30C8-5F07EFEECAC2}"/>
                  </a:ext>
                </a:extLst>
              </p:cNvPr>
              <p:cNvSpPr txBox="1"/>
              <p:nvPr/>
            </p:nvSpPr>
            <p:spPr>
              <a:xfrm>
                <a:off x="6799268" y="5147896"/>
                <a:ext cx="1324297" cy="307777"/>
              </a:xfrm>
              <a:prstGeom prst="rect">
                <a:avLst/>
              </a:prstGeom>
              <a:noFill/>
            </p:spPr>
            <p:txBody>
              <a:bodyPr wrap="square">
                <a:spAutoFit/>
              </a:bodyPr>
              <a:lstStyle/>
              <a:p>
                <a:pPr>
                  <a:buClr>
                    <a:srgbClr val="C00000"/>
                  </a:buClr>
                  <a:defRPr/>
                </a:pPr>
                <a:r>
                  <a:rPr lang="zh-CN" altLang="en-US" sz="1400" b="1" dirty="0">
                    <a:solidFill>
                      <a:srgbClr val="C00000"/>
                    </a:solidFill>
                    <a:latin typeface="微软雅黑" panose="020B0503020204020204" pitchFamily="34" charset="-122"/>
                    <a:ea typeface="微软雅黑" panose="020B0503020204020204" pitchFamily="34" charset="-122"/>
                  </a:rPr>
                  <a:t>曲面分割策略</a:t>
                </a:r>
              </a:p>
            </p:txBody>
          </p:sp>
          <p:grpSp>
            <p:nvGrpSpPr>
              <p:cNvPr id="199" name="组合 198">
                <a:extLst>
                  <a:ext uri="{FF2B5EF4-FFF2-40B4-BE49-F238E27FC236}">
                    <a16:creationId xmlns:a16="http://schemas.microsoft.com/office/drawing/2014/main" id="{C523A857-26E1-3110-87CC-490FB0115C8F}"/>
                  </a:ext>
                </a:extLst>
              </p:cNvPr>
              <p:cNvGrpSpPr/>
              <p:nvPr/>
            </p:nvGrpSpPr>
            <p:grpSpPr>
              <a:xfrm>
                <a:off x="6578348" y="3569319"/>
                <a:ext cx="1703931" cy="586105"/>
                <a:chOff x="6578348" y="3569319"/>
                <a:chExt cx="1703931" cy="586105"/>
              </a:xfrm>
            </p:grpSpPr>
            <p:sp>
              <p:nvSpPr>
                <p:cNvPr id="182" name="加号 181">
                  <a:extLst>
                    <a:ext uri="{FF2B5EF4-FFF2-40B4-BE49-F238E27FC236}">
                      <a16:creationId xmlns:a16="http://schemas.microsoft.com/office/drawing/2014/main" id="{8AE80B98-4FA6-465F-E3B9-6A92CBAFCE44}"/>
                    </a:ext>
                  </a:extLst>
                </p:cNvPr>
                <p:cNvSpPr>
                  <a:spLocks noChangeAspect="1"/>
                </p:cNvSpPr>
                <p:nvPr/>
              </p:nvSpPr>
              <p:spPr>
                <a:xfrm>
                  <a:off x="6578348" y="3569319"/>
                  <a:ext cx="586105" cy="586105"/>
                </a:xfrm>
                <a:prstGeom prst="mathPlus">
                  <a:avLst>
                    <a:gd name="adj1" fmla="val 185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197" name="图片 196">
                  <a:extLst>
                    <a:ext uri="{FF2B5EF4-FFF2-40B4-BE49-F238E27FC236}">
                      <a16:creationId xmlns:a16="http://schemas.microsoft.com/office/drawing/2014/main" id="{B7454437-5808-BEAA-914C-721055CCF4C4}"/>
                    </a:ext>
                  </a:extLst>
                </p:cNvPr>
                <p:cNvPicPr>
                  <a:picLocks noChangeAspect="1"/>
                </p:cNvPicPr>
                <p:nvPr/>
              </p:nvPicPr>
              <p:blipFill rotWithShape="1">
                <a:blip r:embed="rId13"/>
                <a:srcRect l="1217" t="1410" r="65656" b="81781"/>
                <a:stretch/>
              </p:blipFill>
              <p:spPr>
                <a:xfrm rot="10800000" flipV="1">
                  <a:off x="7262068" y="3608438"/>
                  <a:ext cx="1020211" cy="521243"/>
                </a:xfrm>
                <a:prstGeom prst="rect">
                  <a:avLst/>
                </a:prstGeom>
                <a:ln w="19050">
                  <a:solidFill>
                    <a:srgbClr val="FF0000"/>
                  </a:solidFill>
                </a:ln>
              </p:spPr>
            </p:pic>
          </p:grpSp>
          <p:sp>
            <p:nvSpPr>
              <p:cNvPr id="198" name="箭头: 左弧形 197">
                <a:extLst>
                  <a:ext uri="{FF2B5EF4-FFF2-40B4-BE49-F238E27FC236}">
                    <a16:creationId xmlns:a16="http://schemas.microsoft.com/office/drawing/2014/main" id="{7CCFFA9A-5F0C-A9CF-F46E-A1D4BB1186E5}"/>
                  </a:ext>
                </a:extLst>
              </p:cNvPr>
              <p:cNvSpPr/>
              <p:nvPr/>
            </p:nvSpPr>
            <p:spPr>
              <a:xfrm rot="21301423">
                <a:off x="6249866" y="3284427"/>
                <a:ext cx="391440" cy="1406106"/>
              </a:xfrm>
              <a:prstGeom prst="curvedRightArrow">
                <a:avLst>
                  <a:gd name="adj1" fmla="val 54137"/>
                  <a:gd name="adj2" fmla="val 108819"/>
                  <a:gd name="adj3" fmla="val 49180"/>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grpSp>
        <p:nvGrpSpPr>
          <p:cNvPr id="541" name="组合 540">
            <a:extLst>
              <a:ext uri="{FF2B5EF4-FFF2-40B4-BE49-F238E27FC236}">
                <a16:creationId xmlns:a16="http://schemas.microsoft.com/office/drawing/2014/main" id="{15F0B46F-858A-98BA-F4FB-6210ECEAFC05}"/>
              </a:ext>
            </a:extLst>
          </p:cNvPr>
          <p:cNvGrpSpPr/>
          <p:nvPr/>
        </p:nvGrpSpPr>
        <p:grpSpPr>
          <a:xfrm>
            <a:off x="817831" y="931787"/>
            <a:ext cx="4697393" cy="1476217"/>
            <a:chOff x="832501" y="868921"/>
            <a:chExt cx="4697393" cy="1476217"/>
          </a:xfrm>
        </p:grpSpPr>
        <p:grpSp>
          <p:nvGrpSpPr>
            <p:cNvPr id="3" name="组合 2">
              <a:extLst>
                <a:ext uri="{FF2B5EF4-FFF2-40B4-BE49-F238E27FC236}">
                  <a16:creationId xmlns:a16="http://schemas.microsoft.com/office/drawing/2014/main" id="{46C9FF2B-3C3E-9A54-9070-C9BD631D2F9C}"/>
                </a:ext>
              </a:extLst>
            </p:cNvPr>
            <p:cNvGrpSpPr/>
            <p:nvPr/>
          </p:nvGrpSpPr>
          <p:grpSpPr>
            <a:xfrm>
              <a:off x="2824417" y="946471"/>
              <a:ext cx="1527745" cy="1045974"/>
              <a:chOff x="1947200" y="208576"/>
              <a:chExt cx="1930516" cy="1314593"/>
            </a:xfrm>
          </p:grpSpPr>
          <p:grpSp>
            <p:nvGrpSpPr>
              <p:cNvPr id="86" name="组合 85">
                <a:extLst>
                  <a:ext uri="{FF2B5EF4-FFF2-40B4-BE49-F238E27FC236}">
                    <a16:creationId xmlns:a16="http://schemas.microsoft.com/office/drawing/2014/main" id="{B2834C4C-AF3B-6C5D-5ED4-5CCB91DA6DC9}"/>
                  </a:ext>
                </a:extLst>
              </p:cNvPr>
              <p:cNvGrpSpPr/>
              <p:nvPr/>
            </p:nvGrpSpPr>
            <p:grpSpPr>
              <a:xfrm>
                <a:off x="1947200" y="321338"/>
                <a:ext cx="1930516" cy="1201831"/>
                <a:chOff x="0" y="0"/>
                <a:chExt cx="1930516" cy="1201831"/>
              </a:xfrm>
            </p:grpSpPr>
            <p:pic>
              <p:nvPicPr>
                <p:cNvPr id="91" name="图片 90">
                  <a:extLst>
                    <a:ext uri="{FF2B5EF4-FFF2-40B4-BE49-F238E27FC236}">
                      <a16:creationId xmlns:a16="http://schemas.microsoft.com/office/drawing/2014/main" id="{00F74D10-979C-B3A6-12DD-2909837E09C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0"/>
                  <a:ext cx="1930516" cy="1201831"/>
                </a:xfrm>
                <a:prstGeom prst="rect">
                  <a:avLst/>
                </a:prstGeom>
              </p:spPr>
            </p:pic>
            <p:sp>
              <p:nvSpPr>
                <p:cNvPr id="92" name="箭头: 右 91">
                  <a:extLst>
                    <a:ext uri="{FF2B5EF4-FFF2-40B4-BE49-F238E27FC236}">
                      <a16:creationId xmlns:a16="http://schemas.microsoft.com/office/drawing/2014/main" id="{5F72348C-5AFC-0041-6E0E-21DD2D061089}"/>
                    </a:ext>
                  </a:extLst>
                </p:cNvPr>
                <p:cNvSpPr/>
                <p:nvPr/>
              </p:nvSpPr>
              <p:spPr>
                <a:xfrm rot="16200000" flipH="1">
                  <a:off x="810804" y="212867"/>
                  <a:ext cx="276962" cy="80215"/>
                </a:xfrm>
                <a:prstGeom prst="rightArrow">
                  <a:avLst>
                    <a:gd name="adj1" fmla="val 44556"/>
                    <a:gd name="adj2" fmla="val 107386"/>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a:p>
              </p:txBody>
            </p:sp>
            <p:sp>
              <p:nvSpPr>
                <p:cNvPr id="93" name="箭头: 右 92">
                  <a:extLst>
                    <a:ext uri="{FF2B5EF4-FFF2-40B4-BE49-F238E27FC236}">
                      <a16:creationId xmlns:a16="http://schemas.microsoft.com/office/drawing/2014/main" id="{EC190F3A-BB63-A9C9-7A3E-4DE6DDF3FA7C}"/>
                    </a:ext>
                  </a:extLst>
                </p:cNvPr>
                <p:cNvSpPr/>
                <p:nvPr/>
              </p:nvSpPr>
              <p:spPr>
                <a:xfrm rot="16200000" flipH="1">
                  <a:off x="618399" y="649112"/>
                  <a:ext cx="276962" cy="80215"/>
                </a:xfrm>
                <a:prstGeom prst="rightArrow">
                  <a:avLst>
                    <a:gd name="adj1" fmla="val 44556"/>
                    <a:gd name="adj2" fmla="val 107386"/>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a:p>
              </p:txBody>
            </p:sp>
            <p:sp>
              <p:nvSpPr>
                <p:cNvPr id="94" name="弧形 93">
                  <a:extLst>
                    <a:ext uri="{FF2B5EF4-FFF2-40B4-BE49-F238E27FC236}">
                      <a16:creationId xmlns:a16="http://schemas.microsoft.com/office/drawing/2014/main" id="{47002AA9-9154-B3A7-84DA-7FC05AB15FF0}"/>
                    </a:ext>
                  </a:extLst>
                </p:cNvPr>
                <p:cNvSpPr/>
                <p:nvPr/>
              </p:nvSpPr>
              <p:spPr>
                <a:xfrm rot="3430307">
                  <a:off x="303489" y="91632"/>
                  <a:ext cx="914400" cy="914400"/>
                </a:xfrm>
                <a:prstGeom prst="arc">
                  <a:avLst>
                    <a:gd name="adj1" fmla="val 16200000"/>
                    <a:gd name="adj2" fmla="val 1447898"/>
                  </a:avLst>
                </a:prstGeom>
                <a:ln>
                  <a:solidFill>
                    <a:srgbClr val="B3BBBB"/>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5" name="箭头: 右 94">
                  <a:extLst>
                    <a:ext uri="{FF2B5EF4-FFF2-40B4-BE49-F238E27FC236}">
                      <a16:creationId xmlns:a16="http://schemas.microsoft.com/office/drawing/2014/main" id="{393326B4-9A7E-C775-DD6F-E9F2FF79A011}"/>
                    </a:ext>
                  </a:extLst>
                </p:cNvPr>
                <p:cNvSpPr/>
                <p:nvPr/>
              </p:nvSpPr>
              <p:spPr>
                <a:xfrm rot="16200000" flipH="1">
                  <a:off x="1079064" y="316850"/>
                  <a:ext cx="276962" cy="80215"/>
                </a:xfrm>
                <a:prstGeom prst="rightArrow">
                  <a:avLst>
                    <a:gd name="adj1" fmla="val 44556"/>
                    <a:gd name="adj2" fmla="val 107386"/>
                  </a:avLst>
                </a:prstGeom>
                <a:solidFill>
                  <a:srgbClr val="FF0000">
                    <a:alpha val="68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a:p>
              </p:txBody>
            </p:sp>
          </p:grpSp>
          <mc:AlternateContent xmlns:mc="http://schemas.openxmlformats.org/markup-compatibility/2006" xmlns:a14="http://schemas.microsoft.com/office/drawing/2010/main">
            <mc:Choice Requires="a14">
              <p:sp>
                <p:nvSpPr>
                  <p:cNvPr id="87" name="文本框 112">
                    <a:extLst>
                      <a:ext uri="{FF2B5EF4-FFF2-40B4-BE49-F238E27FC236}">
                        <a16:creationId xmlns:a16="http://schemas.microsoft.com/office/drawing/2014/main" id="{C0BD2E38-B64B-2D1A-54DE-12BF61E05A90}"/>
                      </a:ext>
                    </a:extLst>
                  </p:cNvPr>
                  <p:cNvSpPr txBox="1"/>
                  <p:nvPr/>
                </p:nvSpPr>
                <p:spPr>
                  <a:xfrm>
                    <a:off x="2744188" y="208576"/>
                    <a:ext cx="415313" cy="198120"/>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zh-CN"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b="1"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𝑭</m:t>
                              </m:r>
                            </m:e>
                            <m:sub>
                              <m:r>
                                <a:rPr lang="en-US"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7" name="文本框 112">
                    <a:extLst>
                      <a:ext uri="{FF2B5EF4-FFF2-40B4-BE49-F238E27FC236}">
                        <a16:creationId xmlns:a16="http://schemas.microsoft.com/office/drawing/2014/main" id="{C0BD2E38-B64B-2D1A-54DE-12BF61E05A90}"/>
                      </a:ext>
                    </a:extLst>
                  </p:cNvPr>
                  <p:cNvSpPr txBox="1">
                    <a:spLocks noRot="1" noChangeAspect="1" noMove="1" noResize="1" noEditPoints="1" noAdjustHandles="1" noChangeArrowheads="1" noChangeShapeType="1" noTextEdit="1"/>
                  </p:cNvSpPr>
                  <p:nvPr/>
                </p:nvSpPr>
                <p:spPr>
                  <a:xfrm>
                    <a:off x="2744188" y="208576"/>
                    <a:ext cx="415313" cy="198120"/>
                  </a:xfrm>
                  <a:prstGeom prst="rect">
                    <a:avLst/>
                  </a:prstGeom>
                  <a:blipFill>
                    <a:blip r:embed="rId15"/>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112">
                    <a:extLst>
                      <a:ext uri="{FF2B5EF4-FFF2-40B4-BE49-F238E27FC236}">
                        <a16:creationId xmlns:a16="http://schemas.microsoft.com/office/drawing/2014/main" id="{F57E74F7-A692-58CC-3C44-E18522A808FD}"/>
                      </a:ext>
                    </a:extLst>
                  </p:cNvPr>
                  <p:cNvSpPr txBox="1"/>
                  <p:nvPr/>
                </p:nvSpPr>
                <p:spPr>
                  <a:xfrm>
                    <a:off x="2308527" y="1199176"/>
                    <a:ext cx="415313" cy="198120"/>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zh-CN"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b="1"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𝑭</m:t>
                              </m:r>
                            </m:e>
                            <m:sub>
                              <m:r>
                                <a:rPr lang="en-US"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8" name="文本框 112">
                    <a:extLst>
                      <a:ext uri="{FF2B5EF4-FFF2-40B4-BE49-F238E27FC236}">
                        <a16:creationId xmlns:a16="http://schemas.microsoft.com/office/drawing/2014/main" id="{F57E74F7-A692-58CC-3C44-E18522A808FD}"/>
                      </a:ext>
                    </a:extLst>
                  </p:cNvPr>
                  <p:cNvSpPr txBox="1">
                    <a:spLocks noRot="1" noChangeAspect="1" noMove="1" noResize="1" noEditPoints="1" noAdjustHandles="1" noChangeArrowheads="1" noChangeShapeType="1" noTextEdit="1"/>
                  </p:cNvSpPr>
                  <p:nvPr/>
                </p:nvSpPr>
                <p:spPr>
                  <a:xfrm>
                    <a:off x="2308527" y="1199176"/>
                    <a:ext cx="415313" cy="198120"/>
                  </a:xfrm>
                  <a:prstGeom prst="rect">
                    <a:avLst/>
                  </a:prstGeom>
                  <a:blipFill>
                    <a:blip r:embed="rId1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112">
                    <a:extLst>
                      <a:ext uri="{FF2B5EF4-FFF2-40B4-BE49-F238E27FC236}">
                        <a16:creationId xmlns:a16="http://schemas.microsoft.com/office/drawing/2014/main" id="{06941A20-5970-D81D-25E8-1CFA9D3B62FA}"/>
                      </a:ext>
                    </a:extLst>
                  </p:cNvPr>
                  <p:cNvSpPr txBox="1"/>
                  <p:nvPr/>
                </p:nvSpPr>
                <p:spPr>
                  <a:xfrm>
                    <a:off x="3124637" y="499088"/>
                    <a:ext cx="415313" cy="198120"/>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zh-CN"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b="1"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𝑭</m:t>
                              </m:r>
                            </m:e>
                            <m:sub>
                              <m:r>
                                <a:rPr lang="en-US"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3</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0" name="文本框 112">
                    <a:extLst>
                      <a:ext uri="{FF2B5EF4-FFF2-40B4-BE49-F238E27FC236}">
                        <a16:creationId xmlns:a16="http://schemas.microsoft.com/office/drawing/2014/main" id="{06941A20-5970-D81D-25E8-1CFA9D3B62FA}"/>
                      </a:ext>
                    </a:extLst>
                  </p:cNvPr>
                  <p:cNvSpPr txBox="1">
                    <a:spLocks noRot="1" noChangeAspect="1" noMove="1" noResize="1" noEditPoints="1" noAdjustHandles="1" noChangeArrowheads="1" noChangeShapeType="1" noTextEdit="1"/>
                  </p:cNvSpPr>
                  <p:nvPr/>
                </p:nvSpPr>
                <p:spPr>
                  <a:xfrm>
                    <a:off x="3124637" y="499088"/>
                    <a:ext cx="415313" cy="198120"/>
                  </a:xfrm>
                  <a:prstGeom prst="rect">
                    <a:avLst/>
                  </a:prstGeom>
                  <a:blipFill>
                    <a:blip r:embed="rId17"/>
                    <a:stretch>
                      <a:fillRect b="-11111"/>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BC1D79C4-0532-0F85-5C1B-820B7D298040}"/>
                </a:ext>
              </a:extLst>
            </p:cNvPr>
            <p:cNvGrpSpPr/>
            <p:nvPr/>
          </p:nvGrpSpPr>
          <p:grpSpPr>
            <a:xfrm>
              <a:off x="832501" y="939620"/>
              <a:ext cx="1877518" cy="1376442"/>
              <a:chOff x="239264" y="1614725"/>
              <a:chExt cx="2372857" cy="1729833"/>
            </a:xfrm>
          </p:grpSpPr>
          <p:pic>
            <p:nvPicPr>
              <p:cNvPr id="68" name="图片 67">
                <a:extLst>
                  <a:ext uri="{FF2B5EF4-FFF2-40B4-BE49-F238E27FC236}">
                    <a16:creationId xmlns:a16="http://schemas.microsoft.com/office/drawing/2014/main" id="{37160271-02BE-6602-60B8-4F3DDE0CF95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0945" y="1614725"/>
                <a:ext cx="1877213" cy="1228721"/>
              </a:xfrm>
              <a:prstGeom prst="rect">
                <a:avLst/>
              </a:prstGeom>
              <a:ln>
                <a:noFill/>
              </a:ln>
            </p:spPr>
          </p:pic>
          <mc:AlternateContent xmlns:mc="http://schemas.openxmlformats.org/markup-compatibility/2006" xmlns:a14="http://schemas.microsoft.com/office/drawing/2010/main">
            <mc:Choice Requires="a14">
              <p:sp>
                <p:nvSpPr>
                  <p:cNvPr id="69" name="文本框 4">
                    <a:extLst>
                      <a:ext uri="{FF2B5EF4-FFF2-40B4-BE49-F238E27FC236}">
                        <a16:creationId xmlns:a16="http://schemas.microsoft.com/office/drawing/2014/main" id="{9DF32065-6228-38BC-C036-67F243C8B2FD}"/>
                      </a:ext>
                    </a:extLst>
                  </p:cNvPr>
                  <p:cNvSpPr txBox="1"/>
                  <p:nvPr/>
                </p:nvSpPr>
                <p:spPr>
                  <a:xfrm>
                    <a:off x="1556923" y="2229724"/>
                    <a:ext cx="424815" cy="198120"/>
                  </a:xfrm>
                  <a:prstGeom prst="rect">
                    <a:avLst/>
                  </a:prstGeom>
                  <a:noFill/>
                  <a:ln>
                    <a:noFill/>
                  </a:ln>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az-Cyrl-AZ" sz="1050" i="1" kern="1200">
                              <a:solidFill>
                                <a:srgbClr val="ED7D31"/>
                              </a:solidFill>
                              <a:effectLst/>
                              <a:latin typeface="Cambria Math" panose="02040503050406030204" pitchFamily="18" charset="0"/>
                              <a:ea typeface="等线" panose="02010600030101010101" pitchFamily="2" charset="-122"/>
                              <a:cs typeface="Times New Roman" panose="02020603050405020304" pitchFamily="18" charset="0"/>
                            </a:rPr>
                            <m:t>Ф</m:t>
                          </m:r>
                          <m:r>
                            <a:rPr lang="en-US" sz="1050" i="1" kern="1200">
                              <a:solidFill>
                                <a:srgbClr val="ED7D31"/>
                              </a:solidFill>
                              <a:effectLst/>
                              <a:latin typeface="Cambria Math" panose="02040503050406030204" pitchFamily="18" charset="0"/>
                              <a:ea typeface="等线" panose="02010600030101010101" pitchFamily="2" charset="-122"/>
                              <a:cs typeface="Times New Roman" panose="02020603050405020304" pitchFamily="18" charset="0"/>
                            </a:rPr>
                            <m:t> 60.6</m:t>
                          </m:r>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9" name="文本框 4">
                    <a:extLst>
                      <a:ext uri="{FF2B5EF4-FFF2-40B4-BE49-F238E27FC236}">
                        <a16:creationId xmlns:a16="http://schemas.microsoft.com/office/drawing/2014/main" id="{9DF32065-6228-38BC-C036-67F243C8B2FD}"/>
                      </a:ext>
                    </a:extLst>
                  </p:cNvPr>
                  <p:cNvSpPr txBox="1">
                    <a:spLocks noRot="1" noChangeAspect="1" noMove="1" noResize="1" noEditPoints="1" noAdjustHandles="1" noChangeArrowheads="1" noChangeShapeType="1" noTextEdit="1"/>
                  </p:cNvSpPr>
                  <p:nvPr/>
                </p:nvSpPr>
                <p:spPr>
                  <a:xfrm>
                    <a:off x="1556923" y="2229724"/>
                    <a:ext cx="424815" cy="198120"/>
                  </a:xfrm>
                  <a:prstGeom prst="rect">
                    <a:avLst/>
                  </a:prstGeom>
                  <a:blipFill>
                    <a:blip r:embed="rId19"/>
                    <a:stretch>
                      <a:fillRect l="-14035" r="-24561" b="-3704"/>
                    </a:stretch>
                  </a:blipFill>
                  <a:ln>
                    <a:noFill/>
                  </a:ln>
                </p:spPr>
                <p:txBody>
                  <a:bodyPr/>
                  <a:lstStyle/>
                  <a:p>
                    <a:r>
                      <a:rPr lang="zh-CN" altLang="en-US">
                        <a:noFill/>
                      </a:rPr>
                      <a:t> </a:t>
                    </a:r>
                  </a:p>
                </p:txBody>
              </p:sp>
            </mc:Fallback>
          </mc:AlternateContent>
          <p:cxnSp>
            <p:nvCxnSpPr>
              <p:cNvPr id="70" name="直接连接符 69">
                <a:extLst>
                  <a:ext uri="{FF2B5EF4-FFF2-40B4-BE49-F238E27FC236}">
                    <a16:creationId xmlns:a16="http://schemas.microsoft.com/office/drawing/2014/main" id="{4DF1038E-AEF7-A910-5071-4C9C63E6F8A9}"/>
                  </a:ext>
                </a:extLst>
              </p:cNvPr>
              <p:cNvCxnSpPr>
                <a:cxnSpLocks/>
              </p:cNvCxnSpPr>
              <p:nvPr/>
            </p:nvCxnSpPr>
            <p:spPr>
              <a:xfrm flipV="1">
                <a:off x="1324345" y="1958175"/>
                <a:ext cx="391206" cy="65678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F0B21D6-FEB0-F1C2-7CBA-44317E1DDB54}"/>
                  </a:ext>
                </a:extLst>
              </p:cNvPr>
              <p:cNvCxnSpPr>
                <a:cxnSpLocks/>
              </p:cNvCxnSpPr>
              <p:nvPr/>
            </p:nvCxnSpPr>
            <p:spPr>
              <a:xfrm>
                <a:off x="1315510" y="2586663"/>
                <a:ext cx="18369" cy="527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66D73B3-BF93-0358-0D2F-0DB77DF45E8E}"/>
                  </a:ext>
                </a:extLst>
              </p:cNvPr>
              <p:cNvCxnSpPr>
                <a:cxnSpLocks/>
              </p:cNvCxnSpPr>
              <p:nvPr/>
            </p:nvCxnSpPr>
            <p:spPr>
              <a:xfrm>
                <a:off x="1705676" y="1934064"/>
                <a:ext cx="18369" cy="527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45">
                    <a:extLst>
                      <a:ext uri="{FF2B5EF4-FFF2-40B4-BE49-F238E27FC236}">
                        <a16:creationId xmlns:a16="http://schemas.microsoft.com/office/drawing/2014/main" id="{913E3619-83F8-6860-F32E-65B1170213E9}"/>
                      </a:ext>
                    </a:extLst>
                  </p:cNvPr>
                  <p:cNvSpPr txBox="1"/>
                  <p:nvPr/>
                </p:nvSpPr>
                <p:spPr>
                  <a:xfrm rot="1659686">
                    <a:off x="897916" y="2765114"/>
                    <a:ext cx="424815" cy="198120"/>
                  </a:xfrm>
                  <a:prstGeom prst="rect">
                    <a:avLst/>
                  </a:prstGeom>
                  <a:noFill/>
                  <a:ln>
                    <a:noFill/>
                  </a:ln>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sz="1050" i="1" kern="1200">
                              <a:solidFill>
                                <a:srgbClr val="ED7D31"/>
                              </a:solidFill>
                              <a:effectLst/>
                              <a:latin typeface="Cambria Math" panose="02040503050406030204" pitchFamily="18" charset="0"/>
                              <a:ea typeface="等线" panose="02010600030101010101" pitchFamily="2" charset="-122"/>
                              <a:cs typeface="Times New Roman" panose="02020603050405020304" pitchFamily="18" charset="0"/>
                            </a:rPr>
                            <m:t>178.8</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6" name="文本框 45">
                    <a:extLst>
                      <a:ext uri="{FF2B5EF4-FFF2-40B4-BE49-F238E27FC236}">
                        <a16:creationId xmlns:a16="http://schemas.microsoft.com/office/drawing/2014/main" id="{913E3619-83F8-6860-F32E-65B1170213E9}"/>
                      </a:ext>
                    </a:extLst>
                  </p:cNvPr>
                  <p:cNvSpPr txBox="1">
                    <a:spLocks noRot="1" noChangeAspect="1" noMove="1" noResize="1" noEditPoints="1" noAdjustHandles="1" noChangeArrowheads="1" noChangeShapeType="1" noTextEdit="1"/>
                  </p:cNvSpPr>
                  <p:nvPr/>
                </p:nvSpPr>
                <p:spPr>
                  <a:xfrm rot="1659686">
                    <a:off x="897916" y="2765114"/>
                    <a:ext cx="424815" cy="198120"/>
                  </a:xfrm>
                  <a:prstGeom prst="rect">
                    <a:avLst/>
                  </a:prstGeom>
                  <a:blipFill>
                    <a:blip r:embed="rId20"/>
                    <a:stretch>
                      <a:fillRect l="-7813" t="-1923" r="-7813" b="-5769"/>
                    </a:stretch>
                  </a:blipFill>
                  <a:ln>
                    <a:noFill/>
                  </a:ln>
                </p:spPr>
                <p:txBody>
                  <a:bodyPr/>
                  <a:lstStyle/>
                  <a:p>
                    <a:r>
                      <a:rPr lang="zh-CN" altLang="en-US">
                        <a:noFill/>
                      </a:rPr>
                      <a:t> </a:t>
                    </a:r>
                  </a:p>
                </p:txBody>
              </p:sp>
            </mc:Fallback>
          </mc:AlternateContent>
          <p:cxnSp>
            <p:nvCxnSpPr>
              <p:cNvPr id="78" name="直接连接符 77">
                <a:extLst>
                  <a:ext uri="{FF2B5EF4-FFF2-40B4-BE49-F238E27FC236}">
                    <a16:creationId xmlns:a16="http://schemas.microsoft.com/office/drawing/2014/main" id="{95008C9E-1A26-A725-9203-E15088BD65A4}"/>
                  </a:ext>
                </a:extLst>
              </p:cNvPr>
              <p:cNvCxnSpPr>
                <a:cxnSpLocks/>
              </p:cNvCxnSpPr>
              <p:nvPr/>
            </p:nvCxnSpPr>
            <p:spPr>
              <a:xfrm flipV="1">
                <a:off x="239264" y="1782915"/>
                <a:ext cx="357948" cy="66458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E91D492-9B42-E9B1-5471-2477AB07E2CB}"/>
                  </a:ext>
                </a:extLst>
              </p:cNvPr>
              <p:cNvCxnSpPr>
                <a:cxnSpLocks/>
              </p:cNvCxnSpPr>
              <p:nvPr/>
            </p:nvCxnSpPr>
            <p:spPr>
              <a:xfrm flipV="1">
                <a:off x="1956172" y="2601624"/>
                <a:ext cx="431974" cy="74293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EAF6C8A-7359-86FF-74E9-10DA30282F7E}"/>
                  </a:ext>
                </a:extLst>
              </p:cNvPr>
              <p:cNvCxnSpPr>
                <a:cxnSpLocks/>
              </p:cNvCxnSpPr>
              <p:nvPr/>
            </p:nvCxnSpPr>
            <p:spPr>
              <a:xfrm>
                <a:off x="2248247" y="2793405"/>
                <a:ext cx="18369" cy="527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2DA2E5D-B918-C853-64E4-952D0CCFBF91}"/>
                  </a:ext>
                </a:extLst>
              </p:cNvPr>
              <p:cNvCxnSpPr>
                <a:cxnSpLocks/>
              </p:cNvCxnSpPr>
              <p:nvPr/>
            </p:nvCxnSpPr>
            <p:spPr>
              <a:xfrm>
                <a:off x="2380178" y="2573805"/>
                <a:ext cx="18369" cy="5278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本框 57">
                    <a:extLst>
                      <a:ext uri="{FF2B5EF4-FFF2-40B4-BE49-F238E27FC236}">
                        <a16:creationId xmlns:a16="http://schemas.microsoft.com/office/drawing/2014/main" id="{6F54B0A3-E4E3-4B02-A9A2-A16C6200F172}"/>
                      </a:ext>
                    </a:extLst>
                  </p:cNvPr>
                  <p:cNvSpPr txBox="1"/>
                  <p:nvPr/>
                </p:nvSpPr>
                <p:spPr>
                  <a:xfrm>
                    <a:off x="2187306" y="2935319"/>
                    <a:ext cx="424815" cy="198120"/>
                  </a:xfrm>
                  <a:prstGeom prst="rect">
                    <a:avLst/>
                  </a:prstGeom>
                  <a:noFill/>
                  <a:ln>
                    <a:noFill/>
                  </a:ln>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az-Cyrl-AZ" sz="1050" i="1" kern="1200">
                              <a:solidFill>
                                <a:srgbClr val="ED7D31"/>
                              </a:solidFill>
                              <a:effectLst/>
                              <a:latin typeface="Cambria Math" panose="02040503050406030204" pitchFamily="18" charset="0"/>
                              <a:ea typeface="等线" panose="02010600030101010101" pitchFamily="2" charset="-122"/>
                              <a:cs typeface="Times New Roman" panose="02020603050405020304" pitchFamily="18" charset="0"/>
                            </a:rPr>
                            <m:t>Ф</m:t>
                          </m:r>
                          <m:r>
                            <a:rPr lang="en-US" sz="1050" i="1" kern="1200">
                              <a:solidFill>
                                <a:srgbClr val="ED7D31"/>
                              </a:solidFill>
                              <a:effectLst/>
                              <a:latin typeface="Cambria Math" panose="02040503050406030204" pitchFamily="18" charset="0"/>
                              <a:ea typeface="等线" panose="02010600030101010101" pitchFamily="2" charset="-122"/>
                              <a:cs typeface="Times New Roman" panose="02020603050405020304" pitchFamily="18" charset="0"/>
                            </a:rPr>
                            <m:t> 21.1</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4" name="文本框 57">
                    <a:extLst>
                      <a:ext uri="{FF2B5EF4-FFF2-40B4-BE49-F238E27FC236}">
                        <a16:creationId xmlns:a16="http://schemas.microsoft.com/office/drawing/2014/main" id="{6F54B0A3-E4E3-4B02-A9A2-A16C6200F172}"/>
                      </a:ext>
                    </a:extLst>
                  </p:cNvPr>
                  <p:cNvSpPr txBox="1">
                    <a:spLocks noRot="1" noChangeAspect="1" noMove="1" noResize="1" noEditPoints="1" noAdjustHandles="1" noChangeArrowheads="1" noChangeShapeType="1" noTextEdit="1"/>
                  </p:cNvSpPr>
                  <p:nvPr/>
                </p:nvSpPr>
                <p:spPr>
                  <a:xfrm>
                    <a:off x="2187306" y="2935319"/>
                    <a:ext cx="424815" cy="198120"/>
                  </a:xfrm>
                  <a:prstGeom prst="rect">
                    <a:avLst/>
                  </a:prstGeom>
                  <a:blipFill>
                    <a:blip r:embed="rId21"/>
                    <a:stretch>
                      <a:fillRect l="-14035" r="-24561" b="-7692"/>
                    </a:stretch>
                  </a:blipFill>
                  <a:ln>
                    <a:noFill/>
                  </a:ln>
                </p:spPr>
                <p:txBody>
                  <a:bodyPr/>
                  <a:lstStyle/>
                  <a:p>
                    <a:r>
                      <a:rPr lang="zh-CN" altLang="en-US">
                        <a:noFill/>
                      </a:rPr>
                      <a:t> </a:t>
                    </a:r>
                  </a:p>
                </p:txBody>
              </p:sp>
            </mc:Fallback>
          </mc:AlternateContent>
          <p:cxnSp>
            <p:nvCxnSpPr>
              <p:cNvPr id="85" name="直接连接符 84">
                <a:extLst>
                  <a:ext uri="{FF2B5EF4-FFF2-40B4-BE49-F238E27FC236}">
                    <a16:creationId xmlns:a16="http://schemas.microsoft.com/office/drawing/2014/main" id="{15E910D3-2563-C323-624D-419BCBA9F936}"/>
                  </a:ext>
                </a:extLst>
              </p:cNvPr>
              <p:cNvCxnSpPr>
                <a:cxnSpLocks/>
              </p:cNvCxnSpPr>
              <p:nvPr/>
            </p:nvCxnSpPr>
            <p:spPr>
              <a:xfrm flipH="1" flipV="1">
                <a:off x="331201" y="2284027"/>
                <a:ext cx="1694794" cy="936267"/>
              </a:xfrm>
              <a:prstGeom prst="line">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784CAF49-73EC-ED50-6382-B03C6281A476}"/>
                </a:ext>
              </a:extLst>
            </p:cNvPr>
            <p:cNvGrpSpPr/>
            <p:nvPr/>
          </p:nvGrpSpPr>
          <p:grpSpPr>
            <a:xfrm>
              <a:off x="4537364" y="868921"/>
              <a:ext cx="992530" cy="1087408"/>
              <a:chOff x="4009414" y="156214"/>
              <a:chExt cx="1254174" cy="1366955"/>
            </a:xfrm>
          </p:grpSpPr>
          <p:grpSp>
            <p:nvGrpSpPr>
              <p:cNvPr id="11" name="组合 10">
                <a:extLst>
                  <a:ext uri="{FF2B5EF4-FFF2-40B4-BE49-F238E27FC236}">
                    <a16:creationId xmlns:a16="http://schemas.microsoft.com/office/drawing/2014/main" id="{ECF5EF1F-30B6-F123-4070-FA427DE485F5}"/>
                  </a:ext>
                </a:extLst>
              </p:cNvPr>
              <p:cNvGrpSpPr/>
              <p:nvPr/>
            </p:nvGrpSpPr>
            <p:grpSpPr>
              <a:xfrm>
                <a:off x="4188249" y="384562"/>
                <a:ext cx="940758" cy="1138607"/>
                <a:chOff x="2213641" y="48911"/>
                <a:chExt cx="940758" cy="1138607"/>
              </a:xfrm>
            </p:grpSpPr>
            <p:pic>
              <p:nvPicPr>
                <p:cNvPr id="64" name="图片 63">
                  <a:extLst>
                    <a:ext uri="{FF2B5EF4-FFF2-40B4-BE49-F238E27FC236}">
                      <a16:creationId xmlns:a16="http://schemas.microsoft.com/office/drawing/2014/main" id="{DA282D61-FB2F-5874-5BB6-8B7DDB35B9F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241048" y="325872"/>
                  <a:ext cx="878323" cy="861646"/>
                </a:xfrm>
                <a:prstGeom prst="rect">
                  <a:avLst/>
                </a:prstGeom>
              </p:spPr>
            </p:pic>
            <p:sp>
              <p:nvSpPr>
                <p:cNvPr id="65" name="箭头: 右 64">
                  <a:extLst>
                    <a:ext uri="{FF2B5EF4-FFF2-40B4-BE49-F238E27FC236}">
                      <a16:creationId xmlns:a16="http://schemas.microsoft.com/office/drawing/2014/main" id="{3AC79019-3D8A-5834-950D-3D9EACF39F00}"/>
                    </a:ext>
                  </a:extLst>
                </p:cNvPr>
                <p:cNvSpPr/>
                <p:nvPr/>
              </p:nvSpPr>
              <p:spPr>
                <a:xfrm rot="16200000" flipH="1">
                  <a:off x="2541728" y="147284"/>
                  <a:ext cx="276962" cy="80215"/>
                </a:xfrm>
                <a:prstGeom prst="rightArrow">
                  <a:avLst>
                    <a:gd name="adj1" fmla="val 44556"/>
                    <a:gd name="adj2" fmla="val 107386"/>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a:p>
              </p:txBody>
            </p:sp>
            <p:sp>
              <p:nvSpPr>
                <p:cNvPr id="66" name="箭头: 右 65">
                  <a:extLst>
                    <a:ext uri="{FF2B5EF4-FFF2-40B4-BE49-F238E27FC236}">
                      <a16:creationId xmlns:a16="http://schemas.microsoft.com/office/drawing/2014/main" id="{48A23B87-6859-14DD-3CFF-17F940F00AD1}"/>
                    </a:ext>
                  </a:extLst>
                </p:cNvPr>
                <p:cNvSpPr/>
                <p:nvPr/>
              </p:nvSpPr>
              <p:spPr>
                <a:xfrm rot="16200000" flipH="1">
                  <a:off x="2115268" y="576976"/>
                  <a:ext cx="276962" cy="80215"/>
                </a:xfrm>
                <a:prstGeom prst="rightArrow">
                  <a:avLst>
                    <a:gd name="adj1" fmla="val 44556"/>
                    <a:gd name="adj2" fmla="val 107386"/>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a:p>
              </p:txBody>
            </p:sp>
            <p:sp>
              <p:nvSpPr>
                <p:cNvPr id="67" name="箭头: 右 66">
                  <a:extLst>
                    <a:ext uri="{FF2B5EF4-FFF2-40B4-BE49-F238E27FC236}">
                      <a16:creationId xmlns:a16="http://schemas.microsoft.com/office/drawing/2014/main" id="{145C6AD3-65E1-1B44-830F-0D5D4A37A7C8}"/>
                    </a:ext>
                  </a:extLst>
                </p:cNvPr>
                <p:cNvSpPr/>
                <p:nvPr/>
              </p:nvSpPr>
              <p:spPr>
                <a:xfrm rot="16200000" flipH="1">
                  <a:off x="2975811" y="579516"/>
                  <a:ext cx="276962" cy="80215"/>
                </a:xfrm>
                <a:prstGeom prst="rightArrow">
                  <a:avLst>
                    <a:gd name="adj1" fmla="val 44556"/>
                    <a:gd name="adj2" fmla="val 107386"/>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a:p>
              </p:txBody>
            </p:sp>
          </p:grpSp>
          <mc:AlternateContent xmlns:mc="http://schemas.openxmlformats.org/markup-compatibility/2006" xmlns:a14="http://schemas.microsoft.com/office/drawing/2010/main">
            <mc:Choice Requires="a14">
              <p:sp>
                <p:nvSpPr>
                  <p:cNvPr id="12" name="文本框 112">
                    <a:extLst>
                      <a:ext uri="{FF2B5EF4-FFF2-40B4-BE49-F238E27FC236}">
                        <a16:creationId xmlns:a16="http://schemas.microsoft.com/office/drawing/2014/main" id="{B3557EF1-A7E3-9E8C-90B0-25298D0331E8}"/>
                      </a:ext>
                    </a:extLst>
                  </p:cNvPr>
                  <p:cNvSpPr txBox="1"/>
                  <p:nvPr/>
                </p:nvSpPr>
                <p:spPr>
                  <a:xfrm>
                    <a:off x="4457521" y="156214"/>
                    <a:ext cx="415313" cy="198120"/>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zh-CN"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b="1"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𝑭</m:t>
                              </m:r>
                            </m:e>
                            <m:sub>
                              <m:r>
                                <a:rPr lang="en-US"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1" name="文本框 112">
                    <a:extLst>
                      <a:ext uri="{FF2B5EF4-FFF2-40B4-BE49-F238E27FC236}">
                        <a16:creationId xmlns:a16="http://schemas.microsoft.com/office/drawing/2014/main" id="{B3557EF1-A7E3-9E8C-90B0-25298D0331E8}"/>
                      </a:ext>
                    </a:extLst>
                  </p:cNvPr>
                  <p:cNvSpPr txBox="1">
                    <a:spLocks noRot="1" noChangeAspect="1" noMove="1" noResize="1" noEditPoints="1" noAdjustHandles="1" noChangeArrowheads="1" noChangeShapeType="1" noTextEdit="1"/>
                  </p:cNvSpPr>
                  <p:nvPr/>
                </p:nvSpPr>
                <p:spPr>
                  <a:xfrm>
                    <a:off x="4457521" y="156214"/>
                    <a:ext cx="415313" cy="198120"/>
                  </a:xfrm>
                  <a:prstGeom prst="rect">
                    <a:avLst/>
                  </a:prstGeom>
                  <a:blipFill>
                    <a:blip r:embed="rId23"/>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12">
                    <a:extLst>
                      <a:ext uri="{FF2B5EF4-FFF2-40B4-BE49-F238E27FC236}">
                        <a16:creationId xmlns:a16="http://schemas.microsoft.com/office/drawing/2014/main" id="{64ADD41D-C247-6FAB-3D61-55040B2AD519}"/>
                      </a:ext>
                    </a:extLst>
                  </p:cNvPr>
                  <p:cNvSpPr txBox="1"/>
                  <p:nvPr/>
                </p:nvSpPr>
                <p:spPr>
                  <a:xfrm>
                    <a:off x="4009414" y="566654"/>
                    <a:ext cx="415313" cy="198120"/>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zh-CN"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b="1"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𝑭</m:t>
                              </m:r>
                            </m:e>
                            <m:sub>
                              <m:r>
                                <a:rPr lang="en-US"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2" name="文本框 112">
                    <a:extLst>
                      <a:ext uri="{FF2B5EF4-FFF2-40B4-BE49-F238E27FC236}">
                        <a16:creationId xmlns:a16="http://schemas.microsoft.com/office/drawing/2014/main" id="{64ADD41D-C247-6FAB-3D61-55040B2AD519}"/>
                      </a:ext>
                    </a:extLst>
                  </p:cNvPr>
                  <p:cNvSpPr txBox="1">
                    <a:spLocks noRot="1" noChangeAspect="1" noMove="1" noResize="1" noEditPoints="1" noAdjustHandles="1" noChangeArrowheads="1" noChangeShapeType="1" noTextEdit="1"/>
                  </p:cNvSpPr>
                  <p:nvPr/>
                </p:nvSpPr>
                <p:spPr>
                  <a:xfrm>
                    <a:off x="4009414" y="566654"/>
                    <a:ext cx="415313" cy="198120"/>
                  </a:xfrm>
                  <a:prstGeom prst="rect">
                    <a:avLst/>
                  </a:prstGeom>
                  <a:blipFill>
                    <a:blip r:embed="rId24"/>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12">
                    <a:extLst>
                      <a:ext uri="{FF2B5EF4-FFF2-40B4-BE49-F238E27FC236}">
                        <a16:creationId xmlns:a16="http://schemas.microsoft.com/office/drawing/2014/main" id="{74E9D697-EB32-A97B-D5AC-E151FBFCD9B7}"/>
                      </a:ext>
                    </a:extLst>
                  </p:cNvPr>
                  <p:cNvSpPr txBox="1"/>
                  <p:nvPr/>
                </p:nvSpPr>
                <p:spPr>
                  <a:xfrm>
                    <a:off x="4898463" y="569401"/>
                    <a:ext cx="365125" cy="198120"/>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zh-CN"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b="1"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𝑭</m:t>
                              </m:r>
                            </m:e>
                            <m:sub>
                              <m:r>
                                <a:rPr lang="en-US" sz="105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3</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3" name="文本框 112">
                    <a:extLst>
                      <a:ext uri="{FF2B5EF4-FFF2-40B4-BE49-F238E27FC236}">
                        <a16:creationId xmlns:a16="http://schemas.microsoft.com/office/drawing/2014/main" id="{74E9D697-EB32-A97B-D5AC-E151FBFCD9B7}"/>
                      </a:ext>
                    </a:extLst>
                  </p:cNvPr>
                  <p:cNvSpPr txBox="1">
                    <a:spLocks noRot="1" noChangeAspect="1" noMove="1" noResize="1" noEditPoints="1" noAdjustHandles="1" noChangeArrowheads="1" noChangeShapeType="1" noTextEdit="1"/>
                  </p:cNvSpPr>
                  <p:nvPr/>
                </p:nvSpPr>
                <p:spPr>
                  <a:xfrm>
                    <a:off x="4898463" y="569401"/>
                    <a:ext cx="365125" cy="198120"/>
                  </a:xfrm>
                  <a:prstGeom prst="rect">
                    <a:avLst/>
                  </a:prstGeom>
                  <a:blipFill>
                    <a:blip r:embed="rId25"/>
                    <a:stretch>
                      <a:fillRect b="-7407"/>
                    </a:stretch>
                  </a:blipFill>
                </p:spPr>
                <p:txBody>
                  <a:bodyPr/>
                  <a:lstStyle/>
                  <a:p>
                    <a:r>
                      <a:rPr lang="zh-CN" altLang="en-US">
                        <a:noFill/>
                      </a:rPr>
                      <a:t> </a:t>
                    </a:r>
                  </a:p>
                </p:txBody>
              </p:sp>
            </mc:Fallback>
          </mc:AlternateContent>
        </p:grpSp>
        <p:sp>
          <p:nvSpPr>
            <p:cNvPr id="201" name="文本框 200">
              <a:extLst>
                <a:ext uri="{FF2B5EF4-FFF2-40B4-BE49-F238E27FC236}">
                  <a16:creationId xmlns:a16="http://schemas.microsoft.com/office/drawing/2014/main" id="{A82FA5B9-D56C-20D4-C5C8-65E1A10F0B2D}"/>
                </a:ext>
              </a:extLst>
            </p:cNvPr>
            <p:cNvSpPr txBox="1"/>
            <p:nvPr/>
          </p:nvSpPr>
          <p:spPr>
            <a:xfrm>
              <a:off x="3373113" y="2037361"/>
              <a:ext cx="1814218" cy="307777"/>
            </a:xfrm>
            <a:prstGeom prst="rect">
              <a:avLst/>
            </a:prstGeom>
            <a:noFill/>
          </p:spPr>
          <p:txBody>
            <a:bodyPr wrap="square">
              <a:spAutoFit/>
            </a:bodyPr>
            <a:lstStyle/>
            <a:p>
              <a:pPr>
                <a:buClr>
                  <a:srgbClr val="C00000"/>
                </a:buClr>
                <a:defRP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几何尺寸与边界条件</a:t>
              </a:r>
            </a:p>
          </p:txBody>
        </p:sp>
      </p:grpSp>
      <p:sp>
        <p:nvSpPr>
          <p:cNvPr id="19" name="矩形 4">
            <a:extLst>
              <a:ext uri="{FF2B5EF4-FFF2-40B4-BE49-F238E27FC236}">
                <a16:creationId xmlns:a16="http://schemas.microsoft.com/office/drawing/2014/main" id="{A427E4C5-8026-51EE-E547-8C77B346706F}"/>
              </a:ext>
            </a:extLst>
          </p:cNvPr>
          <p:cNvSpPr>
            <a:spLocks noChangeArrowheads="1"/>
          </p:cNvSpPr>
          <p:nvPr/>
        </p:nvSpPr>
        <p:spPr bwMode="auto">
          <a:xfrm>
            <a:off x="6149476" y="530195"/>
            <a:ext cx="1762021"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加筋设计</a:t>
            </a:r>
          </a:p>
        </p:txBody>
      </p:sp>
      <p:grpSp>
        <p:nvGrpSpPr>
          <p:cNvPr id="184" name="组合 183">
            <a:extLst>
              <a:ext uri="{FF2B5EF4-FFF2-40B4-BE49-F238E27FC236}">
                <a16:creationId xmlns:a16="http://schemas.microsoft.com/office/drawing/2014/main" id="{2E911B6D-381E-C9D1-0BA8-1EDD348D6B91}"/>
              </a:ext>
            </a:extLst>
          </p:cNvPr>
          <p:cNvGrpSpPr/>
          <p:nvPr/>
        </p:nvGrpSpPr>
        <p:grpSpPr>
          <a:xfrm>
            <a:off x="6545151" y="1157861"/>
            <a:ext cx="5320091" cy="1273397"/>
            <a:chOff x="6545151" y="1157861"/>
            <a:chExt cx="5320091" cy="1273397"/>
          </a:xfrm>
        </p:grpSpPr>
        <p:grpSp>
          <p:nvGrpSpPr>
            <p:cNvPr id="22" name="组合 21">
              <a:extLst>
                <a:ext uri="{FF2B5EF4-FFF2-40B4-BE49-F238E27FC236}">
                  <a16:creationId xmlns:a16="http://schemas.microsoft.com/office/drawing/2014/main" id="{CE7C3338-553E-B465-486A-516D06161C4C}"/>
                </a:ext>
              </a:extLst>
            </p:cNvPr>
            <p:cNvGrpSpPr>
              <a:grpSpLocks noChangeAspect="1"/>
            </p:cNvGrpSpPr>
            <p:nvPr/>
          </p:nvGrpSpPr>
          <p:grpSpPr>
            <a:xfrm>
              <a:off x="6545151" y="1186869"/>
              <a:ext cx="1794529" cy="886037"/>
              <a:chOff x="2540" y="0"/>
              <a:chExt cx="1249513" cy="616863"/>
            </a:xfrm>
          </p:grpSpPr>
          <p:grpSp>
            <p:nvGrpSpPr>
              <p:cNvPr id="27" name="组合 26">
                <a:extLst>
                  <a:ext uri="{FF2B5EF4-FFF2-40B4-BE49-F238E27FC236}">
                    <a16:creationId xmlns:a16="http://schemas.microsoft.com/office/drawing/2014/main" id="{801F348A-DD74-946E-551E-9D3AF175E6F1}"/>
                  </a:ext>
                </a:extLst>
              </p:cNvPr>
              <p:cNvGrpSpPr>
                <a:grpSpLocks noChangeAspect="1"/>
              </p:cNvGrpSpPr>
              <p:nvPr/>
            </p:nvGrpSpPr>
            <p:grpSpPr>
              <a:xfrm>
                <a:off x="2540" y="0"/>
                <a:ext cx="315351" cy="616863"/>
                <a:chOff x="2542" y="-4"/>
                <a:chExt cx="1309497" cy="2561523"/>
              </a:xfrm>
            </p:grpSpPr>
            <p:pic>
              <p:nvPicPr>
                <p:cNvPr id="499" name="图片 498">
                  <a:extLst>
                    <a:ext uri="{FF2B5EF4-FFF2-40B4-BE49-F238E27FC236}">
                      <a16:creationId xmlns:a16="http://schemas.microsoft.com/office/drawing/2014/main" id="{C0BFC302-5400-A3A3-46A0-C08A90E3B495}"/>
                    </a:ext>
                  </a:extLst>
                </p:cNvPr>
                <p:cNvPicPr>
                  <a:picLocks noChangeAspect="1"/>
                </p:cNvPicPr>
                <p:nvPr/>
              </p:nvPicPr>
              <p:blipFill rotWithShape="1">
                <a:blip r:embed="rId13"/>
                <a:srcRect l="1217" t="1410" r="65656" b="81781"/>
                <a:stretch/>
              </p:blipFill>
              <p:spPr>
                <a:xfrm rot="5400000">
                  <a:off x="-312883" y="315424"/>
                  <a:ext cx="1290626" cy="659775"/>
                </a:xfrm>
                <a:prstGeom prst="rect">
                  <a:avLst/>
                </a:prstGeom>
              </p:spPr>
            </p:pic>
            <p:pic>
              <p:nvPicPr>
                <p:cNvPr id="500" name="图片 499">
                  <a:extLst>
                    <a:ext uri="{FF2B5EF4-FFF2-40B4-BE49-F238E27FC236}">
                      <a16:creationId xmlns:a16="http://schemas.microsoft.com/office/drawing/2014/main" id="{D57DEA76-9BD2-043E-2626-C7BAD47E9F9D}"/>
                    </a:ext>
                  </a:extLst>
                </p:cNvPr>
                <p:cNvPicPr>
                  <a:picLocks noChangeAspect="1"/>
                </p:cNvPicPr>
                <p:nvPr/>
              </p:nvPicPr>
              <p:blipFill rotWithShape="1">
                <a:blip r:embed="rId13"/>
                <a:srcRect l="1217" t="1410" r="65656" b="81781"/>
                <a:stretch/>
              </p:blipFill>
              <p:spPr>
                <a:xfrm rot="5400000">
                  <a:off x="336838" y="315423"/>
                  <a:ext cx="1290627" cy="659774"/>
                </a:xfrm>
                <a:prstGeom prst="rect">
                  <a:avLst/>
                </a:prstGeom>
              </p:spPr>
            </p:pic>
            <p:pic>
              <p:nvPicPr>
                <p:cNvPr id="501" name="图片 500">
                  <a:extLst>
                    <a:ext uri="{FF2B5EF4-FFF2-40B4-BE49-F238E27FC236}">
                      <a16:creationId xmlns:a16="http://schemas.microsoft.com/office/drawing/2014/main" id="{692E3A72-341B-E540-EE30-D3688017F6FF}"/>
                    </a:ext>
                  </a:extLst>
                </p:cNvPr>
                <p:cNvPicPr>
                  <a:picLocks noChangeAspect="1"/>
                </p:cNvPicPr>
                <p:nvPr/>
              </p:nvPicPr>
              <p:blipFill rotWithShape="1">
                <a:blip r:embed="rId13"/>
                <a:srcRect l="1217" t="1410" r="65656" b="81781"/>
                <a:stretch/>
              </p:blipFill>
              <p:spPr>
                <a:xfrm rot="5400000">
                  <a:off x="-312883" y="1586321"/>
                  <a:ext cx="1290627" cy="659769"/>
                </a:xfrm>
                <a:prstGeom prst="rect">
                  <a:avLst/>
                </a:prstGeom>
              </p:spPr>
            </p:pic>
            <p:pic>
              <p:nvPicPr>
                <p:cNvPr id="502" name="图片 501">
                  <a:extLst>
                    <a:ext uri="{FF2B5EF4-FFF2-40B4-BE49-F238E27FC236}">
                      <a16:creationId xmlns:a16="http://schemas.microsoft.com/office/drawing/2014/main" id="{7157DEFF-F17C-BF1C-447E-420869FF4A45}"/>
                    </a:ext>
                  </a:extLst>
                </p:cNvPr>
                <p:cNvPicPr>
                  <a:picLocks noChangeAspect="1"/>
                </p:cNvPicPr>
                <p:nvPr/>
              </p:nvPicPr>
              <p:blipFill rotWithShape="1">
                <a:blip r:embed="rId13"/>
                <a:srcRect l="1217" t="1410" r="65656" b="81781"/>
                <a:stretch/>
              </p:blipFill>
              <p:spPr>
                <a:xfrm rot="5400000">
                  <a:off x="336837" y="1586317"/>
                  <a:ext cx="1290627" cy="659769"/>
                </a:xfrm>
                <a:prstGeom prst="rect">
                  <a:avLst/>
                </a:prstGeom>
              </p:spPr>
            </p:pic>
          </p:grpSp>
          <p:grpSp>
            <p:nvGrpSpPr>
              <p:cNvPr id="28" name="组合 27">
                <a:extLst>
                  <a:ext uri="{FF2B5EF4-FFF2-40B4-BE49-F238E27FC236}">
                    <a16:creationId xmlns:a16="http://schemas.microsoft.com/office/drawing/2014/main" id="{A0CCE774-3932-C004-84FD-1DD733C1841B}"/>
                  </a:ext>
                </a:extLst>
              </p:cNvPr>
              <p:cNvGrpSpPr>
                <a:grpSpLocks noChangeAspect="1"/>
              </p:cNvGrpSpPr>
              <p:nvPr/>
            </p:nvGrpSpPr>
            <p:grpSpPr>
              <a:xfrm>
                <a:off x="313928" y="0"/>
                <a:ext cx="315350" cy="616863"/>
                <a:chOff x="313929" y="-4"/>
                <a:chExt cx="1309493" cy="2561523"/>
              </a:xfrm>
            </p:grpSpPr>
            <p:pic>
              <p:nvPicPr>
                <p:cNvPr id="494" name="图片 493">
                  <a:extLst>
                    <a:ext uri="{FF2B5EF4-FFF2-40B4-BE49-F238E27FC236}">
                      <a16:creationId xmlns:a16="http://schemas.microsoft.com/office/drawing/2014/main" id="{F7076714-3D36-A7B3-C610-9E3C1EC90DB2}"/>
                    </a:ext>
                  </a:extLst>
                </p:cNvPr>
                <p:cNvPicPr>
                  <a:picLocks noChangeAspect="1"/>
                </p:cNvPicPr>
                <p:nvPr/>
              </p:nvPicPr>
              <p:blipFill rotWithShape="1">
                <a:blip r:embed="rId13"/>
                <a:srcRect l="1217" t="1410" r="65656" b="81781"/>
                <a:stretch/>
              </p:blipFill>
              <p:spPr>
                <a:xfrm rot="5400000">
                  <a:off x="-1496" y="315424"/>
                  <a:ext cx="1290626" cy="659775"/>
                </a:xfrm>
                <a:prstGeom prst="rect">
                  <a:avLst/>
                </a:prstGeom>
              </p:spPr>
            </p:pic>
            <p:pic>
              <p:nvPicPr>
                <p:cNvPr id="495" name="图片 494">
                  <a:extLst>
                    <a:ext uri="{FF2B5EF4-FFF2-40B4-BE49-F238E27FC236}">
                      <a16:creationId xmlns:a16="http://schemas.microsoft.com/office/drawing/2014/main" id="{6996C18E-27DE-DE3D-031A-3FBF04642BFB}"/>
                    </a:ext>
                  </a:extLst>
                </p:cNvPr>
                <p:cNvPicPr>
                  <a:picLocks noChangeAspect="1"/>
                </p:cNvPicPr>
                <p:nvPr/>
              </p:nvPicPr>
              <p:blipFill rotWithShape="1">
                <a:blip r:embed="rId13"/>
                <a:srcRect l="1217" t="1410" r="65656" b="81781"/>
                <a:stretch/>
              </p:blipFill>
              <p:spPr>
                <a:xfrm rot="5400000">
                  <a:off x="648221" y="315423"/>
                  <a:ext cx="1290627" cy="659774"/>
                </a:xfrm>
                <a:prstGeom prst="rect">
                  <a:avLst/>
                </a:prstGeom>
              </p:spPr>
            </p:pic>
            <p:pic>
              <p:nvPicPr>
                <p:cNvPr id="496" name="图片 495">
                  <a:extLst>
                    <a:ext uri="{FF2B5EF4-FFF2-40B4-BE49-F238E27FC236}">
                      <a16:creationId xmlns:a16="http://schemas.microsoft.com/office/drawing/2014/main" id="{2746FD77-1123-58D3-D4E8-FC4A8BF1E676}"/>
                    </a:ext>
                  </a:extLst>
                </p:cNvPr>
                <p:cNvPicPr>
                  <a:picLocks noChangeAspect="1"/>
                </p:cNvPicPr>
                <p:nvPr/>
              </p:nvPicPr>
              <p:blipFill rotWithShape="1">
                <a:blip r:embed="rId13"/>
                <a:srcRect l="1217" t="1410" r="65656" b="81781"/>
                <a:stretch/>
              </p:blipFill>
              <p:spPr>
                <a:xfrm rot="5400000">
                  <a:off x="-1500" y="1586321"/>
                  <a:ext cx="1290627" cy="659769"/>
                </a:xfrm>
                <a:prstGeom prst="rect">
                  <a:avLst/>
                </a:prstGeom>
              </p:spPr>
            </p:pic>
            <p:pic>
              <p:nvPicPr>
                <p:cNvPr id="497" name="图片 496">
                  <a:extLst>
                    <a:ext uri="{FF2B5EF4-FFF2-40B4-BE49-F238E27FC236}">
                      <a16:creationId xmlns:a16="http://schemas.microsoft.com/office/drawing/2014/main" id="{566936BB-10C8-FA11-CDAA-851266080972}"/>
                    </a:ext>
                  </a:extLst>
                </p:cNvPr>
                <p:cNvPicPr>
                  <a:picLocks noChangeAspect="1"/>
                </p:cNvPicPr>
                <p:nvPr/>
              </p:nvPicPr>
              <p:blipFill rotWithShape="1">
                <a:blip r:embed="rId13"/>
                <a:srcRect l="1217" t="1410" r="65656" b="81781"/>
                <a:stretch/>
              </p:blipFill>
              <p:spPr>
                <a:xfrm rot="5400000">
                  <a:off x="648219" y="1586317"/>
                  <a:ext cx="1290627" cy="659769"/>
                </a:xfrm>
                <a:prstGeom prst="rect">
                  <a:avLst/>
                </a:prstGeom>
              </p:spPr>
            </p:pic>
          </p:grpSp>
          <p:grpSp>
            <p:nvGrpSpPr>
              <p:cNvPr id="29" name="组合 28">
                <a:extLst>
                  <a:ext uri="{FF2B5EF4-FFF2-40B4-BE49-F238E27FC236}">
                    <a16:creationId xmlns:a16="http://schemas.microsoft.com/office/drawing/2014/main" id="{2DB52572-F4E8-F49D-5084-B48167B736D3}"/>
                  </a:ext>
                </a:extLst>
              </p:cNvPr>
              <p:cNvGrpSpPr>
                <a:grpSpLocks noChangeAspect="1"/>
              </p:cNvGrpSpPr>
              <p:nvPr/>
            </p:nvGrpSpPr>
            <p:grpSpPr>
              <a:xfrm>
                <a:off x="625314" y="1"/>
                <a:ext cx="315353" cy="616861"/>
                <a:chOff x="625314" y="2"/>
                <a:chExt cx="1309499" cy="2561516"/>
              </a:xfrm>
            </p:grpSpPr>
            <p:pic>
              <p:nvPicPr>
                <p:cNvPr id="468" name="图片 467">
                  <a:extLst>
                    <a:ext uri="{FF2B5EF4-FFF2-40B4-BE49-F238E27FC236}">
                      <a16:creationId xmlns:a16="http://schemas.microsoft.com/office/drawing/2014/main" id="{E0F8A8EB-4C3B-3CE7-34FC-AC9650CDFB7E}"/>
                    </a:ext>
                  </a:extLst>
                </p:cNvPr>
                <p:cNvPicPr>
                  <a:picLocks noChangeAspect="1"/>
                </p:cNvPicPr>
                <p:nvPr/>
              </p:nvPicPr>
              <p:blipFill rotWithShape="1">
                <a:blip r:embed="rId13"/>
                <a:srcRect l="1217" t="1410" r="65656" b="81781"/>
                <a:stretch/>
              </p:blipFill>
              <p:spPr>
                <a:xfrm rot="5400000">
                  <a:off x="309893" y="315427"/>
                  <a:ext cx="1290620" cy="659777"/>
                </a:xfrm>
                <a:prstGeom prst="rect">
                  <a:avLst/>
                </a:prstGeom>
              </p:spPr>
            </p:pic>
            <p:pic>
              <p:nvPicPr>
                <p:cNvPr id="469" name="图片 468">
                  <a:extLst>
                    <a:ext uri="{FF2B5EF4-FFF2-40B4-BE49-F238E27FC236}">
                      <a16:creationId xmlns:a16="http://schemas.microsoft.com/office/drawing/2014/main" id="{707F6241-AED0-F0A9-66FD-96C6997C2BC6}"/>
                    </a:ext>
                  </a:extLst>
                </p:cNvPr>
                <p:cNvPicPr>
                  <a:picLocks noChangeAspect="1"/>
                </p:cNvPicPr>
                <p:nvPr/>
              </p:nvPicPr>
              <p:blipFill rotWithShape="1">
                <a:blip r:embed="rId13"/>
                <a:srcRect l="1217" t="1410" r="65656" b="81781"/>
                <a:stretch/>
              </p:blipFill>
              <p:spPr>
                <a:xfrm rot="5400000">
                  <a:off x="959611" y="315427"/>
                  <a:ext cx="1290628" cy="659777"/>
                </a:xfrm>
                <a:prstGeom prst="rect">
                  <a:avLst/>
                </a:prstGeom>
              </p:spPr>
            </p:pic>
            <p:pic>
              <p:nvPicPr>
                <p:cNvPr id="473" name="图片 472">
                  <a:extLst>
                    <a:ext uri="{FF2B5EF4-FFF2-40B4-BE49-F238E27FC236}">
                      <a16:creationId xmlns:a16="http://schemas.microsoft.com/office/drawing/2014/main" id="{4667A998-774F-D9D2-3012-EE9A244461F5}"/>
                    </a:ext>
                  </a:extLst>
                </p:cNvPr>
                <p:cNvPicPr>
                  <a:picLocks noChangeAspect="1"/>
                </p:cNvPicPr>
                <p:nvPr/>
              </p:nvPicPr>
              <p:blipFill rotWithShape="1">
                <a:blip r:embed="rId13"/>
                <a:srcRect l="1217" t="1410" r="65656" b="81781"/>
                <a:stretch/>
              </p:blipFill>
              <p:spPr>
                <a:xfrm rot="5400000">
                  <a:off x="309895" y="1586322"/>
                  <a:ext cx="1290620" cy="659771"/>
                </a:xfrm>
                <a:prstGeom prst="rect">
                  <a:avLst/>
                </a:prstGeom>
              </p:spPr>
            </p:pic>
            <p:pic>
              <p:nvPicPr>
                <p:cNvPr id="474" name="图片 473">
                  <a:extLst>
                    <a:ext uri="{FF2B5EF4-FFF2-40B4-BE49-F238E27FC236}">
                      <a16:creationId xmlns:a16="http://schemas.microsoft.com/office/drawing/2014/main" id="{E0A23610-94F2-5AF3-DD1F-945ED247BCCB}"/>
                    </a:ext>
                  </a:extLst>
                </p:cNvPr>
                <p:cNvPicPr>
                  <a:picLocks noChangeAspect="1"/>
                </p:cNvPicPr>
                <p:nvPr/>
              </p:nvPicPr>
              <p:blipFill rotWithShape="1">
                <a:blip r:embed="rId13"/>
                <a:srcRect l="1217" t="1410" r="65656" b="81781"/>
                <a:stretch/>
              </p:blipFill>
              <p:spPr>
                <a:xfrm rot="5400000">
                  <a:off x="959602" y="1586320"/>
                  <a:ext cx="1290628" cy="659768"/>
                </a:xfrm>
                <a:prstGeom prst="rect">
                  <a:avLst/>
                </a:prstGeom>
              </p:spPr>
            </p:pic>
          </p:grpSp>
          <p:grpSp>
            <p:nvGrpSpPr>
              <p:cNvPr id="30" name="组合 29">
                <a:extLst>
                  <a:ext uri="{FF2B5EF4-FFF2-40B4-BE49-F238E27FC236}">
                    <a16:creationId xmlns:a16="http://schemas.microsoft.com/office/drawing/2014/main" id="{E73361ED-2AD2-B625-03CB-173C048C2F96}"/>
                  </a:ext>
                </a:extLst>
              </p:cNvPr>
              <p:cNvGrpSpPr>
                <a:grpSpLocks noChangeAspect="1"/>
              </p:cNvGrpSpPr>
              <p:nvPr/>
            </p:nvGrpSpPr>
            <p:grpSpPr>
              <a:xfrm>
                <a:off x="936701" y="2"/>
                <a:ext cx="315352" cy="616860"/>
                <a:chOff x="936700" y="2"/>
                <a:chExt cx="1309496" cy="2561510"/>
              </a:xfrm>
            </p:grpSpPr>
            <p:pic>
              <p:nvPicPr>
                <p:cNvPr id="461" name="图片 460">
                  <a:extLst>
                    <a:ext uri="{FF2B5EF4-FFF2-40B4-BE49-F238E27FC236}">
                      <a16:creationId xmlns:a16="http://schemas.microsoft.com/office/drawing/2014/main" id="{A7A69317-6152-5DF1-6C62-10F6CE8DCFCE}"/>
                    </a:ext>
                  </a:extLst>
                </p:cNvPr>
                <p:cNvPicPr>
                  <a:picLocks noChangeAspect="1"/>
                </p:cNvPicPr>
                <p:nvPr/>
              </p:nvPicPr>
              <p:blipFill rotWithShape="1">
                <a:blip r:embed="rId13"/>
                <a:srcRect l="1217" t="1410" r="65656" b="81781"/>
                <a:stretch/>
              </p:blipFill>
              <p:spPr>
                <a:xfrm rot="5400000">
                  <a:off x="621276" y="315426"/>
                  <a:ext cx="1290622" cy="659773"/>
                </a:xfrm>
                <a:prstGeom prst="rect">
                  <a:avLst/>
                </a:prstGeom>
              </p:spPr>
            </p:pic>
            <p:pic>
              <p:nvPicPr>
                <p:cNvPr id="463" name="图片 462">
                  <a:extLst>
                    <a:ext uri="{FF2B5EF4-FFF2-40B4-BE49-F238E27FC236}">
                      <a16:creationId xmlns:a16="http://schemas.microsoft.com/office/drawing/2014/main" id="{C800631F-9196-E3B2-A3D8-02E66C15B847}"/>
                    </a:ext>
                  </a:extLst>
                </p:cNvPr>
                <p:cNvPicPr>
                  <a:picLocks noChangeAspect="1"/>
                </p:cNvPicPr>
                <p:nvPr/>
              </p:nvPicPr>
              <p:blipFill rotWithShape="1">
                <a:blip r:embed="rId13"/>
                <a:srcRect l="1217" t="1410" r="65656" b="81781"/>
                <a:stretch/>
              </p:blipFill>
              <p:spPr>
                <a:xfrm rot="5400000">
                  <a:off x="1270999" y="315426"/>
                  <a:ext cx="1290622" cy="659773"/>
                </a:xfrm>
                <a:prstGeom prst="rect">
                  <a:avLst/>
                </a:prstGeom>
              </p:spPr>
            </p:pic>
            <p:pic>
              <p:nvPicPr>
                <p:cNvPr id="464" name="图片 463">
                  <a:extLst>
                    <a:ext uri="{FF2B5EF4-FFF2-40B4-BE49-F238E27FC236}">
                      <a16:creationId xmlns:a16="http://schemas.microsoft.com/office/drawing/2014/main" id="{FA20A5C5-6223-817E-E090-5D17F27819E7}"/>
                    </a:ext>
                  </a:extLst>
                </p:cNvPr>
                <p:cNvPicPr>
                  <a:picLocks noChangeAspect="1"/>
                </p:cNvPicPr>
                <p:nvPr/>
              </p:nvPicPr>
              <p:blipFill rotWithShape="1">
                <a:blip r:embed="rId13"/>
                <a:srcRect l="1217" t="1410" r="65656" b="81781"/>
                <a:stretch/>
              </p:blipFill>
              <p:spPr>
                <a:xfrm rot="5400000">
                  <a:off x="621288" y="1586314"/>
                  <a:ext cx="1290622" cy="659773"/>
                </a:xfrm>
                <a:prstGeom prst="rect">
                  <a:avLst/>
                </a:prstGeom>
              </p:spPr>
            </p:pic>
            <p:pic>
              <p:nvPicPr>
                <p:cNvPr id="465" name="图片 464">
                  <a:extLst>
                    <a:ext uri="{FF2B5EF4-FFF2-40B4-BE49-F238E27FC236}">
                      <a16:creationId xmlns:a16="http://schemas.microsoft.com/office/drawing/2014/main" id="{F95DAFDA-627B-FE45-50C2-5FE04A4B18A2}"/>
                    </a:ext>
                  </a:extLst>
                </p:cNvPr>
                <p:cNvPicPr>
                  <a:picLocks noChangeAspect="1"/>
                </p:cNvPicPr>
                <p:nvPr/>
              </p:nvPicPr>
              <p:blipFill rotWithShape="1">
                <a:blip r:embed="rId13"/>
                <a:srcRect l="1217" t="1410" r="65656" b="81781"/>
                <a:stretch/>
              </p:blipFill>
              <p:spPr>
                <a:xfrm rot="5400000">
                  <a:off x="1270998" y="1586314"/>
                  <a:ext cx="1290622" cy="659769"/>
                </a:xfrm>
                <a:prstGeom prst="rect">
                  <a:avLst/>
                </a:prstGeom>
              </p:spPr>
            </p:pic>
          </p:grpSp>
        </p:grpSp>
        <p:sp>
          <p:nvSpPr>
            <p:cNvPr id="73" name="文本框 72">
              <a:extLst>
                <a:ext uri="{FF2B5EF4-FFF2-40B4-BE49-F238E27FC236}">
                  <a16:creationId xmlns:a16="http://schemas.microsoft.com/office/drawing/2014/main" id="{E7892338-2217-97C2-AE78-3CDAB0E099BB}"/>
                </a:ext>
              </a:extLst>
            </p:cNvPr>
            <p:cNvSpPr txBox="1"/>
            <p:nvPr/>
          </p:nvSpPr>
          <p:spPr>
            <a:xfrm>
              <a:off x="6553340" y="2123481"/>
              <a:ext cx="1762021" cy="307777"/>
            </a:xfrm>
            <a:prstGeom prst="rect">
              <a:avLst/>
            </a:prstGeom>
            <a:noFill/>
          </p:spPr>
          <p:txBody>
            <a:bodyPr wrap="square">
              <a:spAutoFit/>
            </a:bodyPr>
            <a:lstStyle/>
            <a:p>
              <a:pPr algn="ctr">
                <a:buClr>
                  <a:srgbClr val="C00000"/>
                </a:buClr>
                <a:defRP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组件的参数域布局</a:t>
              </a:r>
            </a:p>
          </p:txBody>
        </p:sp>
        <p:grpSp>
          <p:nvGrpSpPr>
            <p:cNvPr id="77" name="组合 76">
              <a:extLst>
                <a:ext uri="{FF2B5EF4-FFF2-40B4-BE49-F238E27FC236}">
                  <a16:creationId xmlns:a16="http://schemas.microsoft.com/office/drawing/2014/main" id="{A4DE90A4-ACFB-7589-3531-9F181595EBDE}"/>
                </a:ext>
              </a:extLst>
            </p:cNvPr>
            <p:cNvGrpSpPr/>
            <p:nvPr/>
          </p:nvGrpSpPr>
          <p:grpSpPr>
            <a:xfrm>
              <a:off x="8640247" y="1157861"/>
              <a:ext cx="3224995" cy="1269756"/>
              <a:chOff x="8642090" y="1052155"/>
              <a:chExt cx="3224995" cy="1269756"/>
            </a:xfrm>
          </p:grpSpPr>
          <p:pic>
            <p:nvPicPr>
              <p:cNvPr id="21" name="图片 20">
                <a:extLst>
                  <a:ext uri="{FF2B5EF4-FFF2-40B4-BE49-F238E27FC236}">
                    <a16:creationId xmlns:a16="http://schemas.microsoft.com/office/drawing/2014/main" id="{3F48EB1F-48CD-454C-F803-49E4B1E5C68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642090" y="1052155"/>
                <a:ext cx="1580500" cy="958826"/>
              </a:xfrm>
              <a:prstGeom prst="rect">
                <a:avLst/>
              </a:prstGeom>
            </p:spPr>
          </p:pic>
          <p:pic>
            <p:nvPicPr>
              <p:cNvPr id="23" name="图片 22">
                <a:extLst>
                  <a:ext uri="{FF2B5EF4-FFF2-40B4-BE49-F238E27FC236}">
                    <a16:creationId xmlns:a16="http://schemas.microsoft.com/office/drawing/2014/main" id="{BCF3DFAD-D320-5FBF-B178-F4FC89B8B937}"/>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225543" y="1052155"/>
                <a:ext cx="1641542" cy="958828"/>
              </a:xfrm>
              <a:prstGeom prst="rect">
                <a:avLst/>
              </a:prstGeom>
            </p:spPr>
          </p:pic>
          <p:sp>
            <p:nvSpPr>
              <p:cNvPr id="75" name="文本框 74">
                <a:extLst>
                  <a:ext uri="{FF2B5EF4-FFF2-40B4-BE49-F238E27FC236}">
                    <a16:creationId xmlns:a16="http://schemas.microsoft.com/office/drawing/2014/main" id="{12687169-FF0F-7978-DD43-66D7CEB6CBA4}"/>
                  </a:ext>
                </a:extLst>
              </p:cNvPr>
              <p:cNvSpPr txBox="1"/>
              <p:nvPr/>
            </p:nvSpPr>
            <p:spPr>
              <a:xfrm>
                <a:off x="9004648" y="2014134"/>
                <a:ext cx="2635604" cy="307777"/>
              </a:xfrm>
              <a:prstGeom prst="rect">
                <a:avLst/>
              </a:prstGeom>
              <a:noFill/>
            </p:spPr>
            <p:txBody>
              <a:bodyPr wrap="square">
                <a:spAutoFit/>
              </a:bodyPr>
              <a:lstStyle/>
              <a:p>
                <a:pPr algn="ctr">
                  <a:buClr>
                    <a:srgbClr val="C00000"/>
                  </a:buClr>
                  <a:defRP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贴体组件和进一步的贴体筋条</a:t>
                </a:r>
              </a:p>
            </p:txBody>
          </p:sp>
        </p:grpSp>
      </p:grpSp>
      <p:grpSp>
        <p:nvGrpSpPr>
          <p:cNvPr id="183" name="组合 182">
            <a:extLst>
              <a:ext uri="{FF2B5EF4-FFF2-40B4-BE49-F238E27FC236}">
                <a16:creationId xmlns:a16="http://schemas.microsoft.com/office/drawing/2014/main" id="{1AE348E4-F9C4-AEC3-B055-397D45C21173}"/>
              </a:ext>
            </a:extLst>
          </p:cNvPr>
          <p:cNvGrpSpPr/>
          <p:nvPr/>
        </p:nvGrpSpPr>
        <p:grpSpPr>
          <a:xfrm>
            <a:off x="6419880" y="2683816"/>
            <a:ext cx="5306855" cy="3956945"/>
            <a:chOff x="6419880" y="2601719"/>
            <a:chExt cx="5306855" cy="3956945"/>
          </a:xfrm>
        </p:grpSpPr>
        <p:grpSp>
          <p:nvGrpSpPr>
            <p:cNvPr id="503" name="画布 1855">
              <a:extLst>
                <a:ext uri="{FF2B5EF4-FFF2-40B4-BE49-F238E27FC236}">
                  <a16:creationId xmlns:a16="http://schemas.microsoft.com/office/drawing/2014/main" id="{A29CF75A-582B-CAEA-4967-63AB6B318B0D}"/>
                </a:ext>
              </a:extLst>
            </p:cNvPr>
            <p:cNvGrpSpPr/>
            <p:nvPr/>
          </p:nvGrpSpPr>
          <p:grpSpPr>
            <a:xfrm>
              <a:off x="6503225" y="2601719"/>
              <a:ext cx="5223510" cy="3531054"/>
              <a:chOff x="69850" y="321324"/>
              <a:chExt cx="5223510" cy="3531054"/>
            </a:xfrm>
          </p:grpSpPr>
          <p:grpSp>
            <p:nvGrpSpPr>
              <p:cNvPr id="504" name="组合 503">
                <a:extLst>
                  <a:ext uri="{FF2B5EF4-FFF2-40B4-BE49-F238E27FC236}">
                    <a16:creationId xmlns:a16="http://schemas.microsoft.com/office/drawing/2014/main" id="{1AE56657-9BF0-FC1B-4B57-C86DEC3A72E6}"/>
                  </a:ext>
                </a:extLst>
              </p:cNvPr>
              <p:cNvGrpSpPr/>
              <p:nvPr/>
            </p:nvGrpSpPr>
            <p:grpSpPr>
              <a:xfrm>
                <a:off x="1990643" y="2220486"/>
                <a:ext cx="3302717" cy="1631892"/>
                <a:chOff x="1971593" y="2079484"/>
                <a:chExt cx="3302717" cy="1631892"/>
              </a:xfrm>
            </p:grpSpPr>
            <p:pic>
              <p:nvPicPr>
                <p:cNvPr id="533" name="图片 532">
                  <a:extLst>
                    <a:ext uri="{FF2B5EF4-FFF2-40B4-BE49-F238E27FC236}">
                      <a16:creationId xmlns:a16="http://schemas.microsoft.com/office/drawing/2014/main" id="{777EF29D-5EA9-A0AB-87A1-96F04CE73911}"/>
                    </a:ext>
                  </a:extLst>
                </p:cNvPr>
                <p:cNvPicPr>
                  <a:picLocks/>
                </p:cNvPicPr>
                <p:nvPr/>
              </p:nvPicPr>
              <p:blipFill>
                <a:blip r:embed="rId28" cstate="print">
                  <a:extLst>
                    <a:ext uri="{28A0092B-C50C-407E-A947-70E740481C1C}">
                      <a14:useLocalDpi xmlns:a14="http://schemas.microsoft.com/office/drawing/2010/main" val="0"/>
                    </a:ext>
                  </a:extLst>
                </a:blip>
                <a:stretch>
                  <a:fillRect/>
                </a:stretch>
              </p:blipFill>
              <p:spPr>
                <a:xfrm>
                  <a:off x="1971593" y="2079484"/>
                  <a:ext cx="1256480" cy="770867"/>
                </a:xfrm>
                <a:prstGeom prst="rect">
                  <a:avLst/>
                </a:prstGeom>
              </p:spPr>
            </p:pic>
            <p:pic>
              <p:nvPicPr>
                <p:cNvPr id="534" name="图片 533">
                  <a:extLst>
                    <a:ext uri="{FF2B5EF4-FFF2-40B4-BE49-F238E27FC236}">
                      <a16:creationId xmlns:a16="http://schemas.microsoft.com/office/drawing/2014/main" id="{81825C87-FC11-42F5-476F-2D024E9388AE}"/>
                    </a:ext>
                  </a:extLst>
                </p:cNvPr>
                <p:cNvPicPr>
                  <a:picLocks/>
                </p:cNvPicPr>
                <p:nvPr/>
              </p:nvPicPr>
              <p:blipFill>
                <a:blip r:embed="rId29" cstate="print">
                  <a:extLst>
                    <a:ext uri="{28A0092B-C50C-407E-A947-70E740481C1C}">
                      <a14:useLocalDpi xmlns:a14="http://schemas.microsoft.com/office/drawing/2010/main" val="0"/>
                    </a:ext>
                  </a:extLst>
                </a:blip>
                <a:stretch>
                  <a:fillRect/>
                </a:stretch>
              </p:blipFill>
              <p:spPr>
                <a:xfrm>
                  <a:off x="1971593" y="2940509"/>
                  <a:ext cx="1256480" cy="770867"/>
                </a:xfrm>
                <a:prstGeom prst="rect">
                  <a:avLst/>
                </a:prstGeom>
              </p:spPr>
            </p:pic>
            <p:pic>
              <p:nvPicPr>
                <p:cNvPr id="535" name="图片 534">
                  <a:extLst>
                    <a:ext uri="{FF2B5EF4-FFF2-40B4-BE49-F238E27FC236}">
                      <a16:creationId xmlns:a16="http://schemas.microsoft.com/office/drawing/2014/main" id="{7EFA463C-94AD-2391-3ABD-7010D149A79A}"/>
                    </a:ext>
                  </a:extLst>
                </p:cNvPr>
                <p:cNvPicPr>
                  <a:picLocks/>
                </p:cNvPicPr>
                <p:nvPr/>
              </p:nvPicPr>
              <p:blipFill>
                <a:blip r:embed="rId30" cstate="print">
                  <a:extLst>
                    <a:ext uri="{28A0092B-C50C-407E-A947-70E740481C1C}">
                      <a14:useLocalDpi xmlns:a14="http://schemas.microsoft.com/office/drawing/2010/main" val="0"/>
                    </a:ext>
                  </a:extLst>
                </a:blip>
                <a:stretch>
                  <a:fillRect/>
                </a:stretch>
              </p:blipFill>
              <p:spPr>
                <a:xfrm rot="16200000">
                  <a:off x="4201208" y="2634943"/>
                  <a:ext cx="1579090" cy="567114"/>
                </a:xfrm>
                <a:prstGeom prst="rect">
                  <a:avLst/>
                </a:prstGeom>
              </p:spPr>
            </p:pic>
            <p:pic>
              <p:nvPicPr>
                <p:cNvPr id="536" name="图片 535">
                  <a:extLst>
                    <a:ext uri="{FF2B5EF4-FFF2-40B4-BE49-F238E27FC236}">
                      <a16:creationId xmlns:a16="http://schemas.microsoft.com/office/drawing/2014/main" id="{5D3538E2-B7CC-E67A-5AFC-E318A66BFDF2}"/>
                    </a:ext>
                  </a:extLst>
                </p:cNvPr>
                <p:cNvPicPr>
                  <a:picLocks/>
                </p:cNvPicPr>
                <p:nvPr/>
              </p:nvPicPr>
              <p:blipFill>
                <a:blip r:embed="rId31" cstate="print">
                  <a:extLst>
                    <a:ext uri="{28A0092B-C50C-407E-A947-70E740481C1C}">
                      <a14:useLocalDpi xmlns:a14="http://schemas.microsoft.com/office/drawing/2010/main" val="0"/>
                    </a:ext>
                  </a:extLst>
                </a:blip>
                <a:stretch>
                  <a:fillRect/>
                </a:stretch>
              </p:blipFill>
              <p:spPr>
                <a:xfrm>
                  <a:off x="4040981" y="2128956"/>
                  <a:ext cx="567114" cy="1579089"/>
                </a:xfrm>
                <a:prstGeom prst="rect">
                  <a:avLst/>
                </a:prstGeom>
              </p:spPr>
            </p:pic>
            <p:pic>
              <p:nvPicPr>
                <p:cNvPr id="537" name="图片 536">
                  <a:extLst>
                    <a:ext uri="{FF2B5EF4-FFF2-40B4-BE49-F238E27FC236}">
                      <a16:creationId xmlns:a16="http://schemas.microsoft.com/office/drawing/2014/main" id="{B699E1FF-E2CF-4247-B9FE-9CC4A17C517E}"/>
                    </a:ext>
                  </a:extLst>
                </p:cNvPr>
                <p:cNvPicPr>
                  <a:picLocks/>
                </p:cNvPicPr>
                <p:nvPr/>
              </p:nvPicPr>
              <p:blipFill>
                <a:blip r:embed="rId32" cstate="print">
                  <a:extLst>
                    <a:ext uri="{28A0092B-C50C-407E-A947-70E740481C1C}">
                      <a14:useLocalDpi xmlns:a14="http://schemas.microsoft.com/office/drawing/2010/main" val="0"/>
                    </a:ext>
                  </a:extLst>
                </a:blip>
                <a:stretch>
                  <a:fillRect/>
                </a:stretch>
              </p:blipFill>
              <p:spPr>
                <a:xfrm rot="5400000">
                  <a:off x="2865222" y="2638214"/>
                  <a:ext cx="1579089" cy="567113"/>
                </a:xfrm>
                <a:prstGeom prst="rect">
                  <a:avLst/>
                </a:prstGeom>
              </p:spPr>
            </p:pic>
          </p:grpSp>
          <p:grpSp>
            <p:nvGrpSpPr>
              <p:cNvPr id="505" name="组合 504">
                <a:extLst>
                  <a:ext uri="{FF2B5EF4-FFF2-40B4-BE49-F238E27FC236}">
                    <a16:creationId xmlns:a16="http://schemas.microsoft.com/office/drawing/2014/main" id="{962A78D4-4A24-AE08-B681-E2462492D633}"/>
                  </a:ext>
                </a:extLst>
              </p:cNvPr>
              <p:cNvGrpSpPr/>
              <p:nvPr/>
            </p:nvGrpSpPr>
            <p:grpSpPr>
              <a:xfrm>
                <a:off x="69850" y="2430155"/>
                <a:ext cx="1820198" cy="1205541"/>
                <a:chOff x="0" y="189620"/>
                <a:chExt cx="1929600" cy="1278000"/>
              </a:xfrm>
            </p:grpSpPr>
            <p:pic>
              <p:nvPicPr>
                <p:cNvPr id="528" name="图片 527">
                  <a:extLst>
                    <a:ext uri="{FF2B5EF4-FFF2-40B4-BE49-F238E27FC236}">
                      <a16:creationId xmlns:a16="http://schemas.microsoft.com/office/drawing/2014/main" id="{96836DE9-2BB8-3FF3-290F-0C58B83B44C1}"/>
                    </a:ext>
                  </a:extLst>
                </p:cNvPr>
                <p:cNvPicPr>
                  <a:picLocks/>
                </p:cNvPicPr>
                <p:nvPr/>
              </p:nvPicPr>
              <p:blipFill>
                <a:blip r:embed="rId33" cstate="print">
                  <a:extLst>
                    <a:ext uri="{28A0092B-C50C-407E-A947-70E740481C1C}">
                      <a14:useLocalDpi xmlns:a14="http://schemas.microsoft.com/office/drawing/2010/main" val="0"/>
                    </a:ext>
                  </a:extLst>
                </a:blip>
                <a:stretch>
                  <a:fillRect/>
                </a:stretch>
              </p:blipFill>
              <p:spPr>
                <a:xfrm>
                  <a:off x="0" y="189620"/>
                  <a:ext cx="1929600" cy="1278000"/>
                </a:xfrm>
                <a:prstGeom prst="rect">
                  <a:avLst/>
                </a:prstGeom>
              </p:spPr>
            </p:pic>
            <p:grpSp>
              <p:nvGrpSpPr>
                <p:cNvPr id="529" name="组合 528">
                  <a:extLst>
                    <a:ext uri="{FF2B5EF4-FFF2-40B4-BE49-F238E27FC236}">
                      <a16:creationId xmlns:a16="http://schemas.microsoft.com/office/drawing/2014/main" id="{ACB2F2D9-B1ED-8AED-252F-D0B60D8873B7}"/>
                    </a:ext>
                  </a:extLst>
                </p:cNvPr>
                <p:cNvGrpSpPr/>
                <p:nvPr/>
              </p:nvGrpSpPr>
              <p:grpSpPr>
                <a:xfrm>
                  <a:off x="732684" y="349979"/>
                  <a:ext cx="529055" cy="845500"/>
                  <a:chOff x="732684" y="349978"/>
                  <a:chExt cx="529306" cy="844549"/>
                </a:xfrm>
              </p:grpSpPr>
              <p:sp>
                <p:nvSpPr>
                  <p:cNvPr id="530" name="箭头: 右 529">
                    <a:extLst>
                      <a:ext uri="{FF2B5EF4-FFF2-40B4-BE49-F238E27FC236}">
                        <a16:creationId xmlns:a16="http://schemas.microsoft.com/office/drawing/2014/main" id="{EB0FDFE3-7A2B-31AC-1CFE-488BB99DA5E9}"/>
                      </a:ext>
                    </a:extLst>
                  </p:cNvPr>
                  <p:cNvSpPr/>
                  <p:nvPr/>
                </p:nvSpPr>
                <p:spPr>
                  <a:xfrm rot="16200000" flipH="1">
                    <a:off x="792513" y="448351"/>
                    <a:ext cx="276962" cy="8021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endParaRPr lang="zh-CN" altLang="en-US"/>
                  </a:p>
                </p:txBody>
              </p:sp>
              <p:sp>
                <p:nvSpPr>
                  <p:cNvPr id="531" name="箭头: 右 530">
                    <a:extLst>
                      <a:ext uri="{FF2B5EF4-FFF2-40B4-BE49-F238E27FC236}">
                        <a16:creationId xmlns:a16="http://schemas.microsoft.com/office/drawing/2014/main" id="{A66C255C-4CFD-F6C4-A19E-05C807F6D43E}"/>
                      </a:ext>
                    </a:extLst>
                  </p:cNvPr>
                  <p:cNvSpPr/>
                  <p:nvPr/>
                </p:nvSpPr>
                <p:spPr>
                  <a:xfrm rot="16200000" flipH="1">
                    <a:off x="634310" y="1015938"/>
                    <a:ext cx="276963" cy="8021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endParaRPr lang="zh-CN" altLang="en-US"/>
                  </a:p>
                </p:txBody>
              </p:sp>
              <p:sp>
                <p:nvSpPr>
                  <p:cNvPr id="532" name="箭头: 右 531">
                    <a:extLst>
                      <a:ext uri="{FF2B5EF4-FFF2-40B4-BE49-F238E27FC236}">
                        <a16:creationId xmlns:a16="http://schemas.microsoft.com/office/drawing/2014/main" id="{70F10CB5-DA45-0AB7-F4A1-390FC26E7677}"/>
                      </a:ext>
                    </a:extLst>
                  </p:cNvPr>
                  <p:cNvSpPr/>
                  <p:nvPr/>
                </p:nvSpPr>
                <p:spPr>
                  <a:xfrm rot="16200000" flipH="1">
                    <a:off x="1083401" y="454478"/>
                    <a:ext cx="276963" cy="80215"/>
                  </a:xfrm>
                  <a:prstGeom prst="rightArrow">
                    <a:avLst>
                      <a:gd name="adj1" fmla="val 44556"/>
                      <a:gd name="adj2" fmla="val 107386"/>
                    </a:avLst>
                  </a:prstGeom>
                  <a:solidFill>
                    <a:srgbClr val="FF0000">
                      <a:alpha val="68000"/>
                    </a:srgbClr>
                  </a:solidFill>
                  <a:ln w="12700" cap="flat" cmpd="sng" algn="ctr">
                    <a:noFill/>
                    <a:prstDash val="solid"/>
                    <a:miter lim="800000"/>
                  </a:ln>
                  <a:effectLst/>
                </p:spPr>
                <p:txBody>
                  <a:bodyPr rtlCol="0" anchor="ctr"/>
                  <a:lstStyle/>
                  <a:p>
                    <a:endParaRPr lang="zh-CN" altLang="en-US"/>
                  </a:p>
                </p:txBody>
              </p:sp>
            </p:grpSp>
          </p:grpSp>
          <p:grpSp>
            <p:nvGrpSpPr>
              <p:cNvPr id="506" name="组合 505">
                <a:extLst>
                  <a:ext uri="{FF2B5EF4-FFF2-40B4-BE49-F238E27FC236}">
                    <a16:creationId xmlns:a16="http://schemas.microsoft.com/office/drawing/2014/main" id="{5A1DF1D6-54F7-643F-C350-0A810D3A24FB}"/>
                  </a:ext>
                </a:extLst>
              </p:cNvPr>
              <p:cNvGrpSpPr/>
              <p:nvPr/>
            </p:nvGrpSpPr>
            <p:grpSpPr>
              <a:xfrm>
                <a:off x="94721" y="488869"/>
                <a:ext cx="1815474" cy="1202413"/>
                <a:chOff x="0" y="10938"/>
                <a:chExt cx="1929600" cy="1278000"/>
              </a:xfrm>
            </p:grpSpPr>
            <p:pic>
              <p:nvPicPr>
                <p:cNvPr id="523" name="图片 522">
                  <a:extLst>
                    <a:ext uri="{FF2B5EF4-FFF2-40B4-BE49-F238E27FC236}">
                      <a16:creationId xmlns:a16="http://schemas.microsoft.com/office/drawing/2014/main" id="{635BC344-6473-B1BA-729D-261793BADD40}"/>
                    </a:ext>
                  </a:extLst>
                </p:cNvPr>
                <p:cNvPicPr>
                  <a:picLocks/>
                </p:cNvPicPr>
                <p:nvPr/>
              </p:nvPicPr>
              <p:blipFill>
                <a:blip r:embed="rId34" cstate="print">
                  <a:extLst>
                    <a:ext uri="{28A0092B-C50C-407E-A947-70E740481C1C}">
                      <a14:useLocalDpi xmlns:a14="http://schemas.microsoft.com/office/drawing/2010/main" val="0"/>
                    </a:ext>
                  </a:extLst>
                </a:blip>
                <a:stretch>
                  <a:fillRect/>
                </a:stretch>
              </p:blipFill>
              <p:spPr>
                <a:xfrm>
                  <a:off x="0" y="10938"/>
                  <a:ext cx="1929600" cy="1278000"/>
                </a:xfrm>
                <a:prstGeom prst="rect">
                  <a:avLst/>
                </a:prstGeom>
              </p:spPr>
            </p:pic>
            <p:grpSp>
              <p:nvGrpSpPr>
                <p:cNvPr id="524" name="组合 523">
                  <a:extLst>
                    <a:ext uri="{FF2B5EF4-FFF2-40B4-BE49-F238E27FC236}">
                      <a16:creationId xmlns:a16="http://schemas.microsoft.com/office/drawing/2014/main" id="{455F4C7B-6934-CD52-8A2A-CCE5F9FB7044}"/>
                    </a:ext>
                  </a:extLst>
                </p:cNvPr>
                <p:cNvGrpSpPr/>
                <p:nvPr/>
              </p:nvGrpSpPr>
              <p:grpSpPr>
                <a:xfrm>
                  <a:off x="718292" y="203152"/>
                  <a:ext cx="600702" cy="799780"/>
                  <a:chOff x="718290" y="203152"/>
                  <a:chExt cx="600987" cy="798880"/>
                </a:xfrm>
              </p:grpSpPr>
              <p:sp>
                <p:nvSpPr>
                  <p:cNvPr id="525" name="箭头: 右 524">
                    <a:extLst>
                      <a:ext uri="{FF2B5EF4-FFF2-40B4-BE49-F238E27FC236}">
                        <a16:creationId xmlns:a16="http://schemas.microsoft.com/office/drawing/2014/main" id="{99ABC693-098D-47CC-7343-5560307BD13E}"/>
                      </a:ext>
                    </a:extLst>
                  </p:cNvPr>
                  <p:cNvSpPr/>
                  <p:nvPr/>
                </p:nvSpPr>
                <p:spPr>
                  <a:xfrm rot="16200000" flipH="1">
                    <a:off x="858168" y="301525"/>
                    <a:ext cx="276962" cy="8021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endParaRPr lang="zh-CN" altLang="en-US"/>
                  </a:p>
                </p:txBody>
              </p:sp>
              <p:sp>
                <p:nvSpPr>
                  <p:cNvPr id="526" name="箭头: 右 525">
                    <a:extLst>
                      <a:ext uri="{FF2B5EF4-FFF2-40B4-BE49-F238E27FC236}">
                        <a16:creationId xmlns:a16="http://schemas.microsoft.com/office/drawing/2014/main" id="{D4FBC093-A12F-4D52-367A-DC9EC9E93EDE}"/>
                      </a:ext>
                    </a:extLst>
                  </p:cNvPr>
                  <p:cNvSpPr/>
                  <p:nvPr/>
                </p:nvSpPr>
                <p:spPr>
                  <a:xfrm rot="16200000" flipH="1">
                    <a:off x="619916" y="823443"/>
                    <a:ext cx="276963" cy="8021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endParaRPr lang="zh-CN" altLang="en-US"/>
                  </a:p>
                </p:txBody>
              </p:sp>
              <p:sp>
                <p:nvSpPr>
                  <p:cNvPr id="527" name="箭头: 右 526">
                    <a:extLst>
                      <a:ext uri="{FF2B5EF4-FFF2-40B4-BE49-F238E27FC236}">
                        <a16:creationId xmlns:a16="http://schemas.microsoft.com/office/drawing/2014/main" id="{E83B1AFA-AC8A-F588-220B-34860E8510AF}"/>
                      </a:ext>
                    </a:extLst>
                  </p:cNvPr>
                  <p:cNvSpPr/>
                  <p:nvPr/>
                </p:nvSpPr>
                <p:spPr>
                  <a:xfrm rot="16200000" flipH="1">
                    <a:off x="1140689" y="326785"/>
                    <a:ext cx="276962" cy="80215"/>
                  </a:xfrm>
                  <a:prstGeom prst="rightArrow">
                    <a:avLst>
                      <a:gd name="adj1" fmla="val 44556"/>
                      <a:gd name="adj2" fmla="val 107386"/>
                    </a:avLst>
                  </a:prstGeom>
                  <a:solidFill>
                    <a:srgbClr val="FF0000">
                      <a:alpha val="68000"/>
                    </a:srgbClr>
                  </a:solidFill>
                  <a:ln w="12700" cap="flat" cmpd="sng" algn="ctr">
                    <a:noFill/>
                    <a:prstDash val="solid"/>
                    <a:miter lim="800000"/>
                  </a:ln>
                  <a:effectLst/>
                </p:spPr>
                <p:txBody>
                  <a:bodyPr rtlCol="0" anchor="ctr"/>
                  <a:lstStyle/>
                  <a:p>
                    <a:endParaRPr lang="zh-CN" altLang="en-US"/>
                  </a:p>
                </p:txBody>
              </p:sp>
            </p:grpSp>
          </p:grpSp>
          <p:pic>
            <p:nvPicPr>
              <p:cNvPr id="507" name="图片 506">
                <a:extLst>
                  <a:ext uri="{FF2B5EF4-FFF2-40B4-BE49-F238E27FC236}">
                    <a16:creationId xmlns:a16="http://schemas.microsoft.com/office/drawing/2014/main" id="{12B05DC6-0A48-3D12-F2BE-DBA8137FA844}"/>
                  </a:ext>
                </a:extLst>
              </p:cNvPr>
              <p:cNvPicPr>
                <a:picLocks/>
              </p:cNvPicPr>
              <p:nvPr/>
            </p:nvPicPr>
            <p:blipFill>
              <a:blip r:embed="rId35" cstate="print">
                <a:extLst>
                  <a:ext uri="{28A0092B-C50C-407E-A947-70E740481C1C}">
                    <a14:useLocalDpi xmlns:a14="http://schemas.microsoft.com/office/drawing/2010/main" val="0"/>
                  </a:ext>
                </a:extLst>
              </a:blip>
              <a:stretch>
                <a:fillRect/>
              </a:stretch>
            </p:blipFill>
            <p:spPr>
              <a:xfrm>
                <a:off x="1991318" y="1182014"/>
                <a:ext cx="1253219" cy="768867"/>
              </a:xfrm>
              <a:prstGeom prst="rect">
                <a:avLst/>
              </a:prstGeom>
            </p:spPr>
          </p:pic>
          <p:pic>
            <p:nvPicPr>
              <p:cNvPr id="508" name="图片 507">
                <a:extLst>
                  <a:ext uri="{FF2B5EF4-FFF2-40B4-BE49-F238E27FC236}">
                    <a16:creationId xmlns:a16="http://schemas.microsoft.com/office/drawing/2014/main" id="{9BE47192-7FF6-7A6E-256D-49982DF838D9}"/>
                  </a:ext>
                </a:extLst>
              </p:cNvPr>
              <p:cNvPicPr>
                <a:picLocks/>
              </p:cNvPicPr>
              <p:nvPr/>
            </p:nvPicPr>
            <p:blipFill>
              <a:blip r:embed="rId36" cstate="print">
                <a:extLst>
                  <a:ext uri="{28A0092B-C50C-407E-A947-70E740481C1C}">
                    <a14:useLocalDpi xmlns:a14="http://schemas.microsoft.com/office/drawing/2010/main" val="0"/>
                  </a:ext>
                </a:extLst>
              </a:blip>
              <a:stretch>
                <a:fillRect/>
              </a:stretch>
            </p:blipFill>
            <p:spPr>
              <a:xfrm>
                <a:off x="1991318" y="321324"/>
                <a:ext cx="1253219" cy="768867"/>
              </a:xfrm>
              <a:prstGeom prst="rect">
                <a:avLst/>
              </a:prstGeom>
            </p:spPr>
          </p:pic>
          <p:pic>
            <p:nvPicPr>
              <p:cNvPr id="509" name="图片 508">
                <a:extLst>
                  <a:ext uri="{FF2B5EF4-FFF2-40B4-BE49-F238E27FC236}">
                    <a16:creationId xmlns:a16="http://schemas.microsoft.com/office/drawing/2014/main" id="{8B69E915-3E53-2FA3-E14F-279ECF7D8A66}"/>
                  </a:ext>
                </a:extLst>
              </p:cNvPr>
              <p:cNvPicPr>
                <a:picLocks/>
              </p:cNvPicPr>
              <p:nvPr/>
            </p:nvPicPr>
            <p:blipFill>
              <a:blip r:embed="rId37" cstate="print">
                <a:extLst>
                  <a:ext uri="{28A0092B-C50C-407E-A947-70E740481C1C}">
                    <a14:useLocalDpi xmlns:a14="http://schemas.microsoft.com/office/drawing/2010/main" val="0"/>
                  </a:ext>
                </a:extLst>
              </a:blip>
              <a:stretch>
                <a:fillRect/>
              </a:stretch>
            </p:blipFill>
            <p:spPr>
              <a:xfrm rot="5400000">
                <a:off x="2890782" y="856885"/>
                <a:ext cx="1574991" cy="565642"/>
              </a:xfrm>
              <a:prstGeom prst="rect">
                <a:avLst/>
              </a:prstGeom>
            </p:spPr>
          </p:pic>
          <p:pic>
            <p:nvPicPr>
              <p:cNvPr id="510" name="图片 509">
                <a:extLst>
                  <a:ext uri="{FF2B5EF4-FFF2-40B4-BE49-F238E27FC236}">
                    <a16:creationId xmlns:a16="http://schemas.microsoft.com/office/drawing/2014/main" id="{EBF383F2-01F2-F51B-3EAC-9EAACEC2706B}"/>
                  </a:ext>
                </a:extLst>
              </p:cNvPr>
              <p:cNvPicPr>
                <a:picLocks/>
              </p:cNvPicPr>
              <p:nvPr/>
            </p:nvPicPr>
            <p:blipFill>
              <a:blip r:embed="rId38" cstate="print">
                <a:extLst>
                  <a:ext uri="{28A0092B-C50C-407E-A947-70E740481C1C}">
                    <a14:useLocalDpi xmlns:a14="http://schemas.microsoft.com/office/drawing/2010/main" val="0"/>
                  </a:ext>
                </a:extLst>
              </a:blip>
              <a:stretch>
                <a:fillRect/>
              </a:stretch>
            </p:blipFill>
            <p:spPr>
              <a:xfrm rot="16200000">
                <a:off x="4223043" y="853622"/>
                <a:ext cx="1574991" cy="565642"/>
              </a:xfrm>
              <a:prstGeom prst="rect">
                <a:avLst/>
              </a:prstGeom>
            </p:spPr>
          </p:pic>
          <p:pic>
            <p:nvPicPr>
              <p:cNvPr id="511" name="图片 510">
                <a:extLst>
                  <a:ext uri="{FF2B5EF4-FFF2-40B4-BE49-F238E27FC236}">
                    <a16:creationId xmlns:a16="http://schemas.microsoft.com/office/drawing/2014/main" id="{2282609E-D929-0482-5108-4FD01AA91084}"/>
                  </a:ext>
                </a:extLst>
              </p:cNvPr>
              <p:cNvPicPr>
                <a:picLocks/>
              </p:cNvPicPr>
              <p:nvPr/>
            </p:nvPicPr>
            <p:blipFill>
              <a:blip r:embed="rId39" cstate="print">
                <a:extLst>
                  <a:ext uri="{28A0092B-C50C-407E-A947-70E740481C1C}">
                    <a14:useLocalDpi xmlns:a14="http://schemas.microsoft.com/office/drawing/2010/main" val="0"/>
                  </a:ext>
                </a:extLst>
              </a:blip>
              <a:stretch>
                <a:fillRect/>
              </a:stretch>
            </p:blipFill>
            <p:spPr>
              <a:xfrm>
                <a:off x="4062866" y="348948"/>
                <a:ext cx="565642" cy="1574991"/>
              </a:xfrm>
              <a:prstGeom prst="rect">
                <a:avLst/>
              </a:prstGeom>
            </p:spPr>
          </p:pic>
        </p:grpSp>
        <p:sp>
          <p:nvSpPr>
            <p:cNvPr id="74" name="文本框 73">
              <a:extLst>
                <a:ext uri="{FF2B5EF4-FFF2-40B4-BE49-F238E27FC236}">
                  <a16:creationId xmlns:a16="http://schemas.microsoft.com/office/drawing/2014/main" id="{4FAB0ED2-315B-91F9-13F4-43889BFDE804}"/>
                </a:ext>
              </a:extLst>
            </p:cNvPr>
            <p:cNvSpPr txBox="1"/>
            <p:nvPr/>
          </p:nvSpPr>
          <p:spPr>
            <a:xfrm>
              <a:off x="6419880" y="3925903"/>
              <a:ext cx="2057352" cy="307777"/>
            </a:xfrm>
            <a:prstGeom prst="rect">
              <a:avLst/>
            </a:prstGeom>
            <a:noFill/>
          </p:spPr>
          <p:txBody>
            <a:bodyPr wrap="square">
              <a:spAutoFit/>
            </a:bodyPr>
            <a:lstStyle/>
            <a:p>
              <a:pPr algn="ctr">
                <a:buClr>
                  <a:srgbClr val="C00000"/>
                </a:buClr>
                <a:defRP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较</a:t>
              </a:r>
              <a:r>
                <a:rPr lang="zh-CN" altLang="en-US" sz="1400" b="1" dirty="0">
                  <a:solidFill>
                    <a:srgbClr val="C00000"/>
                  </a:solidFill>
                  <a:latin typeface="微软雅黑" panose="020B0503020204020204" pitchFamily="34" charset="-122"/>
                  <a:ea typeface="微软雅黑" panose="020B0503020204020204" pitchFamily="34" charset="-122"/>
                </a:rPr>
                <a:t>高体积分数</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设计结果</a:t>
              </a:r>
            </a:p>
          </p:txBody>
        </p:sp>
        <p:sp>
          <p:nvSpPr>
            <p:cNvPr id="83" name="文本框 82">
              <a:extLst>
                <a:ext uri="{FF2B5EF4-FFF2-40B4-BE49-F238E27FC236}">
                  <a16:creationId xmlns:a16="http://schemas.microsoft.com/office/drawing/2014/main" id="{DBF1BD71-0036-6B5A-3E01-40FD70E7EF2F}"/>
                </a:ext>
              </a:extLst>
            </p:cNvPr>
            <p:cNvSpPr txBox="1"/>
            <p:nvPr/>
          </p:nvSpPr>
          <p:spPr>
            <a:xfrm>
              <a:off x="7192918" y="6250887"/>
              <a:ext cx="3968174" cy="307777"/>
            </a:xfrm>
            <a:prstGeom prst="rect">
              <a:avLst/>
            </a:prstGeom>
            <a:noFill/>
          </p:spPr>
          <p:txBody>
            <a:bodyPr wrap="square">
              <a:spAutoFit/>
            </a:bodyPr>
            <a:lstStyle/>
            <a:p>
              <a:pPr algn="ctr">
                <a:buClr>
                  <a:srgbClr val="C00000"/>
                </a:buClr>
                <a:defRP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联系：</a:t>
              </a:r>
              <a:r>
                <a:rPr lang="zh-CN" altLang="en-US" sz="1400" b="1" dirty="0">
                  <a:solidFill>
                    <a:srgbClr val="C00000"/>
                  </a:solidFill>
                  <a:latin typeface="微软雅黑" panose="020B0503020204020204" pitchFamily="34" charset="-122"/>
                  <a:ea typeface="微软雅黑" panose="020B0503020204020204" pitchFamily="34" charset="-122"/>
                </a:rPr>
                <a:t>加筋设计可以理解为蒙皮固定的拓扑设计</a:t>
              </a:r>
            </a:p>
          </p:txBody>
        </p:sp>
        <p:sp>
          <p:nvSpPr>
            <p:cNvPr id="89" name="文本框 88">
              <a:extLst>
                <a:ext uri="{FF2B5EF4-FFF2-40B4-BE49-F238E27FC236}">
                  <a16:creationId xmlns:a16="http://schemas.microsoft.com/office/drawing/2014/main" id="{3D16AA81-C1B8-8ABA-C1D9-7DD9EAF79128}"/>
                </a:ext>
              </a:extLst>
            </p:cNvPr>
            <p:cNvSpPr txBox="1"/>
            <p:nvPr/>
          </p:nvSpPr>
          <p:spPr>
            <a:xfrm>
              <a:off x="6477000" y="5867648"/>
              <a:ext cx="2057352" cy="307777"/>
            </a:xfrm>
            <a:prstGeom prst="rect">
              <a:avLst/>
            </a:prstGeom>
            <a:noFill/>
          </p:spPr>
          <p:txBody>
            <a:bodyPr wrap="square">
              <a:spAutoFit/>
            </a:bodyPr>
            <a:lstStyle/>
            <a:p>
              <a:pPr algn="ctr">
                <a:buClr>
                  <a:srgbClr val="C00000"/>
                </a:buClr>
                <a:defRPr/>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较</a:t>
              </a:r>
              <a:r>
                <a:rPr lang="zh-CN" altLang="en-US" sz="1400" b="1" dirty="0">
                  <a:solidFill>
                    <a:srgbClr val="C00000"/>
                  </a:solidFill>
                  <a:latin typeface="微软雅黑" panose="020B0503020204020204" pitchFamily="34" charset="-122"/>
                  <a:ea typeface="微软雅黑" panose="020B0503020204020204" pitchFamily="34" charset="-122"/>
                </a:rPr>
                <a:t>低体积分数</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设计结果</a:t>
              </a:r>
            </a:p>
          </p:txBody>
        </p:sp>
      </p:grpSp>
      <p:sp>
        <p:nvSpPr>
          <p:cNvPr id="186" name="灯片编号占位符 1">
            <a:extLst>
              <a:ext uri="{FF2B5EF4-FFF2-40B4-BE49-F238E27FC236}">
                <a16:creationId xmlns:a16="http://schemas.microsoft.com/office/drawing/2014/main" id="{408520B7-DAFE-2F1C-1F43-9E7A79D1B56E}"/>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5923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C9FAD-27FF-444D-D8E3-115EF22C2B77}"/>
            </a:ext>
          </a:extLst>
        </p:cNvPr>
        <p:cNvGrpSpPr/>
        <p:nvPr/>
      </p:nvGrpSpPr>
      <p:grpSpPr>
        <a:xfrm>
          <a:off x="0" y="0"/>
          <a:ext cx="0" cy="0"/>
          <a:chOff x="0" y="0"/>
          <a:chExt cx="0" cy="0"/>
        </a:xfrm>
      </p:grpSpPr>
      <p:grpSp>
        <p:nvGrpSpPr>
          <p:cNvPr id="573" name="画布 1056">
            <a:extLst>
              <a:ext uri="{FF2B5EF4-FFF2-40B4-BE49-F238E27FC236}">
                <a16:creationId xmlns:a16="http://schemas.microsoft.com/office/drawing/2014/main" id="{43BEAB1C-06F2-EFCE-D473-CB69FD746D89}"/>
              </a:ext>
            </a:extLst>
          </p:cNvPr>
          <p:cNvGrpSpPr>
            <a:grpSpLocks noChangeAspect="1"/>
          </p:cNvGrpSpPr>
          <p:nvPr/>
        </p:nvGrpSpPr>
        <p:grpSpPr>
          <a:xfrm>
            <a:off x="6573594" y="3003532"/>
            <a:ext cx="3351197" cy="3263502"/>
            <a:chOff x="56175" y="43027"/>
            <a:chExt cx="5130158" cy="4995910"/>
          </a:xfrm>
        </p:grpSpPr>
        <p:grpSp>
          <p:nvGrpSpPr>
            <p:cNvPr id="574" name="组合 573">
              <a:extLst>
                <a:ext uri="{FF2B5EF4-FFF2-40B4-BE49-F238E27FC236}">
                  <a16:creationId xmlns:a16="http://schemas.microsoft.com/office/drawing/2014/main" id="{28EFFD37-655E-757B-BD7E-C769839E48D9}"/>
                </a:ext>
              </a:extLst>
            </p:cNvPr>
            <p:cNvGrpSpPr>
              <a:grpSpLocks noChangeAspect="1"/>
            </p:cNvGrpSpPr>
            <p:nvPr/>
          </p:nvGrpSpPr>
          <p:grpSpPr>
            <a:xfrm>
              <a:off x="56175" y="43027"/>
              <a:ext cx="5115352" cy="1649809"/>
              <a:chOff x="0" y="0"/>
              <a:chExt cx="7402965" cy="2387612"/>
            </a:xfrm>
          </p:grpSpPr>
          <p:pic>
            <p:nvPicPr>
              <p:cNvPr id="586" name="图片 585">
                <a:extLst>
                  <a:ext uri="{FF2B5EF4-FFF2-40B4-BE49-F238E27FC236}">
                    <a16:creationId xmlns:a16="http://schemas.microsoft.com/office/drawing/2014/main" id="{960E7BE5-82D8-BDA5-710E-490320C995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532964" cy="2384574"/>
              </a:xfrm>
              <a:prstGeom prst="rect">
                <a:avLst/>
              </a:prstGeom>
            </p:spPr>
          </p:pic>
          <p:pic>
            <p:nvPicPr>
              <p:cNvPr id="587" name="图片 586">
                <a:extLst>
                  <a:ext uri="{FF2B5EF4-FFF2-40B4-BE49-F238E27FC236}">
                    <a16:creationId xmlns:a16="http://schemas.microsoft.com/office/drawing/2014/main" id="{7E7E5D86-8920-B836-7375-FF3843FB4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2964" y="0"/>
                <a:ext cx="2461023" cy="2387612"/>
              </a:xfrm>
              <a:prstGeom prst="rect">
                <a:avLst/>
              </a:prstGeom>
            </p:spPr>
          </p:pic>
          <p:pic>
            <p:nvPicPr>
              <p:cNvPr id="588" name="图片 587">
                <a:extLst>
                  <a:ext uri="{FF2B5EF4-FFF2-40B4-BE49-F238E27FC236}">
                    <a16:creationId xmlns:a16="http://schemas.microsoft.com/office/drawing/2014/main" id="{9EC0572C-DFC3-A048-EBE4-3D263F5701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3986" y="0"/>
                <a:ext cx="2408979" cy="2384574"/>
              </a:xfrm>
              <a:prstGeom prst="rect">
                <a:avLst/>
              </a:prstGeom>
            </p:spPr>
          </p:pic>
        </p:grpSp>
        <p:grpSp>
          <p:nvGrpSpPr>
            <p:cNvPr id="575" name="组合 574">
              <a:extLst>
                <a:ext uri="{FF2B5EF4-FFF2-40B4-BE49-F238E27FC236}">
                  <a16:creationId xmlns:a16="http://schemas.microsoft.com/office/drawing/2014/main" id="{A21E1FB0-BC84-7FAD-937A-B380D3227BD7}"/>
                </a:ext>
              </a:extLst>
            </p:cNvPr>
            <p:cNvGrpSpPr>
              <a:grpSpLocks noChangeAspect="1"/>
            </p:cNvGrpSpPr>
            <p:nvPr/>
          </p:nvGrpSpPr>
          <p:grpSpPr>
            <a:xfrm>
              <a:off x="57150" y="1694638"/>
              <a:ext cx="5129183" cy="1689735"/>
              <a:chOff x="0" y="-101592"/>
              <a:chExt cx="7428602" cy="2447245"/>
            </a:xfrm>
          </p:grpSpPr>
          <p:pic>
            <p:nvPicPr>
              <p:cNvPr id="583" name="图片 582">
                <a:extLst>
                  <a:ext uri="{FF2B5EF4-FFF2-40B4-BE49-F238E27FC236}">
                    <a16:creationId xmlns:a16="http://schemas.microsoft.com/office/drawing/2014/main" id="{ABD138BF-2C47-8739-DCBE-0345F73F41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41364"/>
                <a:ext cx="2532963" cy="2387017"/>
              </a:xfrm>
              <a:prstGeom prst="rect">
                <a:avLst/>
              </a:prstGeom>
            </p:spPr>
          </p:pic>
          <p:pic>
            <p:nvPicPr>
              <p:cNvPr id="584" name="图片 583">
                <a:extLst>
                  <a:ext uri="{FF2B5EF4-FFF2-40B4-BE49-F238E27FC236}">
                    <a16:creationId xmlns:a16="http://schemas.microsoft.com/office/drawing/2014/main" id="{4912AD5C-43CC-4D61-2507-46ECAE7E75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9625" y="-101592"/>
                <a:ext cx="2408977" cy="2405682"/>
              </a:xfrm>
              <a:prstGeom prst="rect">
                <a:avLst/>
              </a:prstGeom>
            </p:spPr>
          </p:pic>
          <p:pic>
            <p:nvPicPr>
              <p:cNvPr id="585" name="图片 584">
                <a:extLst>
                  <a:ext uri="{FF2B5EF4-FFF2-40B4-BE49-F238E27FC236}">
                    <a16:creationId xmlns:a16="http://schemas.microsoft.com/office/drawing/2014/main" id="{A8F139CA-2B8E-6940-5C0C-FDACAA8AF3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55061" y="-101592"/>
                <a:ext cx="2442464" cy="2432468"/>
              </a:xfrm>
              <a:prstGeom prst="rect">
                <a:avLst/>
              </a:prstGeom>
            </p:spPr>
          </p:pic>
        </p:grpSp>
        <p:grpSp>
          <p:nvGrpSpPr>
            <p:cNvPr id="576" name="组合 575">
              <a:extLst>
                <a:ext uri="{FF2B5EF4-FFF2-40B4-BE49-F238E27FC236}">
                  <a16:creationId xmlns:a16="http://schemas.microsoft.com/office/drawing/2014/main" id="{3DBFF70C-9106-CC88-AFEE-DDD0A37D1851}"/>
                </a:ext>
              </a:extLst>
            </p:cNvPr>
            <p:cNvGrpSpPr/>
            <p:nvPr/>
          </p:nvGrpSpPr>
          <p:grpSpPr>
            <a:xfrm>
              <a:off x="56175" y="3359405"/>
              <a:ext cx="5097706" cy="1679532"/>
              <a:chOff x="0" y="-198747"/>
              <a:chExt cx="5097706" cy="1679532"/>
            </a:xfrm>
          </p:grpSpPr>
          <p:pic>
            <p:nvPicPr>
              <p:cNvPr id="580" name="图片 579">
                <a:extLst>
                  <a:ext uri="{FF2B5EF4-FFF2-40B4-BE49-F238E27FC236}">
                    <a16:creationId xmlns:a16="http://schemas.microsoft.com/office/drawing/2014/main" id="{3824DA68-29DB-72CB-0CE1-3FF599804C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162751"/>
                <a:ext cx="1748920" cy="1643536"/>
              </a:xfrm>
              <a:prstGeom prst="rect">
                <a:avLst/>
              </a:prstGeom>
            </p:spPr>
          </p:pic>
          <p:pic>
            <p:nvPicPr>
              <p:cNvPr id="581" name="图片 580">
                <a:extLst>
                  <a:ext uri="{FF2B5EF4-FFF2-40B4-BE49-F238E27FC236}">
                    <a16:creationId xmlns:a16="http://schemas.microsoft.com/office/drawing/2014/main" id="{0400EFEE-4DFE-14D0-F224-097E0357AA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45643" y="-169024"/>
                <a:ext cx="1665629" cy="1649809"/>
              </a:xfrm>
              <a:prstGeom prst="rect">
                <a:avLst/>
              </a:prstGeom>
            </p:spPr>
          </p:pic>
          <p:pic>
            <p:nvPicPr>
              <p:cNvPr id="582" name="图片 581">
                <a:extLst>
                  <a:ext uri="{FF2B5EF4-FFF2-40B4-BE49-F238E27FC236}">
                    <a16:creationId xmlns:a16="http://schemas.microsoft.com/office/drawing/2014/main" id="{D0D51F8C-F980-714D-BCC7-573F0A4A94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11272" y="-198747"/>
                <a:ext cx="1686434" cy="1679532"/>
              </a:xfrm>
              <a:prstGeom prst="rect">
                <a:avLst/>
              </a:prstGeom>
            </p:spPr>
          </p:pic>
        </p:grpSp>
      </p:grpSp>
      <p:sp>
        <p:nvSpPr>
          <p:cNvPr id="2" name="矩形 1">
            <a:extLst>
              <a:ext uri="{FF2B5EF4-FFF2-40B4-BE49-F238E27FC236}">
                <a16:creationId xmlns:a16="http://schemas.microsoft.com/office/drawing/2014/main" id="{EE4DE890-B698-FAC4-3105-7D49EC4EFA3D}"/>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数值实验四：复杂工程算例的拓扑与夹芯层设计</a:t>
            </a:r>
          </a:p>
        </p:txBody>
      </p:sp>
      <p:sp>
        <p:nvSpPr>
          <p:cNvPr id="479" name="TextBox 19">
            <a:extLst>
              <a:ext uri="{FF2B5EF4-FFF2-40B4-BE49-F238E27FC236}">
                <a16:creationId xmlns:a16="http://schemas.microsoft.com/office/drawing/2014/main" id="{2D32C605-9CC4-656E-8A23-461331E4A43A}"/>
              </a:ext>
            </a:extLst>
          </p:cNvPr>
          <p:cNvSpPr txBox="1"/>
          <p:nvPr/>
        </p:nvSpPr>
        <p:spPr>
          <a:xfrm>
            <a:off x="349134" y="595275"/>
            <a:ext cx="1556836"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问题设置</a:t>
            </a:r>
          </a:p>
        </p:txBody>
      </p:sp>
      <p:grpSp>
        <p:nvGrpSpPr>
          <p:cNvPr id="500" name="组合 499">
            <a:extLst>
              <a:ext uri="{FF2B5EF4-FFF2-40B4-BE49-F238E27FC236}">
                <a16:creationId xmlns:a16="http://schemas.microsoft.com/office/drawing/2014/main" id="{7E9C5317-E67C-6E65-06E9-28A5579D7D86}"/>
              </a:ext>
            </a:extLst>
          </p:cNvPr>
          <p:cNvGrpSpPr/>
          <p:nvPr/>
        </p:nvGrpSpPr>
        <p:grpSpPr>
          <a:xfrm>
            <a:off x="497503" y="986866"/>
            <a:ext cx="4906127" cy="2482914"/>
            <a:chOff x="497503" y="986866"/>
            <a:chExt cx="4906127" cy="2482914"/>
          </a:xfrm>
        </p:grpSpPr>
        <p:sp>
          <p:nvSpPr>
            <p:cNvPr id="546" name="文本框 545">
              <a:extLst>
                <a:ext uri="{FF2B5EF4-FFF2-40B4-BE49-F238E27FC236}">
                  <a16:creationId xmlns:a16="http://schemas.microsoft.com/office/drawing/2014/main" id="{D5FA4B37-F6B6-90D2-C371-2D61163CCF9D}"/>
                </a:ext>
              </a:extLst>
            </p:cNvPr>
            <p:cNvSpPr txBox="1"/>
            <p:nvPr/>
          </p:nvSpPr>
          <p:spPr>
            <a:xfrm>
              <a:off x="1268344" y="3162003"/>
              <a:ext cx="3461702"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三通管道算例的</a:t>
              </a:r>
              <a:r>
                <a:rPr lang="zh-CN" altLang="zh-CN" sz="1400" b="1" dirty="0">
                  <a:solidFill>
                    <a:srgbClr val="203864"/>
                  </a:solidFill>
                  <a:latin typeface="微软雅黑" panose="020B0503020204020204" pitchFamily="34" charset="-122"/>
                  <a:ea typeface="微软雅黑" panose="020B0503020204020204" pitchFamily="34" charset="-122"/>
                </a:rPr>
                <a:t>几何尺寸与边界条件</a:t>
              </a:r>
              <a:endParaRPr lang="zh-CN" altLang="en-US" sz="1400" b="1" dirty="0">
                <a:solidFill>
                  <a:srgbClr val="203864"/>
                </a:solidFill>
                <a:latin typeface="微软雅黑" panose="020B0503020204020204" pitchFamily="34" charset="-122"/>
                <a:ea typeface="微软雅黑" panose="020B0503020204020204" pitchFamily="34" charset="-122"/>
              </a:endParaRPr>
            </a:p>
          </p:txBody>
        </p:sp>
        <p:grpSp>
          <p:nvGrpSpPr>
            <p:cNvPr id="550" name="画布 1">
              <a:extLst>
                <a:ext uri="{FF2B5EF4-FFF2-40B4-BE49-F238E27FC236}">
                  <a16:creationId xmlns:a16="http://schemas.microsoft.com/office/drawing/2014/main" id="{FAF1ABF3-2D8D-E4E4-30D9-AACE28A47CE0}"/>
                </a:ext>
              </a:extLst>
            </p:cNvPr>
            <p:cNvGrpSpPr>
              <a:grpSpLocks noChangeAspect="1"/>
            </p:cNvGrpSpPr>
            <p:nvPr/>
          </p:nvGrpSpPr>
          <p:grpSpPr>
            <a:xfrm>
              <a:off x="497503" y="986866"/>
              <a:ext cx="4906127" cy="2238229"/>
              <a:chOff x="-74876" y="-113400"/>
              <a:chExt cx="5690053" cy="2595865"/>
            </a:xfrm>
          </p:grpSpPr>
          <p:grpSp>
            <p:nvGrpSpPr>
              <p:cNvPr id="551" name="组合 550">
                <a:extLst>
                  <a:ext uri="{FF2B5EF4-FFF2-40B4-BE49-F238E27FC236}">
                    <a16:creationId xmlns:a16="http://schemas.microsoft.com/office/drawing/2014/main" id="{93F197A1-CCB1-73CA-23F6-2EAEF896111B}"/>
                  </a:ext>
                </a:extLst>
              </p:cNvPr>
              <p:cNvGrpSpPr>
                <a:grpSpLocks noChangeAspect="1"/>
              </p:cNvGrpSpPr>
              <p:nvPr/>
            </p:nvGrpSpPr>
            <p:grpSpPr bwMode="auto">
              <a:xfrm>
                <a:off x="3435402" y="207369"/>
                <a:ext cx="1777574" cy="1772603"/>
                <a:chOff x="0" y="0"/>
                <a:chExt cx="24891" cy="24832"/>
              </a:xfrm>
            </p:grpSpPr>
            <p:pic>
              <p:nvPicPr>
                <p:cNvPr id="558" name="图片 557">
                  <a:extLst>
                    <a:ext uri="{FF2B5EF4-FFF2-40B4-BE49-F238E27FC236}">
                      <a16:creationId xmlns:a16="http://schemas.microsoft.com/office/drawing/2014/main" id="{A078ECD8-9B50-00C2-32C5-E56643B84C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4725" cy="24832"/>
                </a:xfrm>
                <a:prstGeom prst="rect">
                  <a:avLst/>
                </a:prstGeom>
                <a:noFill/>
                <a:extLst>
                  <a:ext uri="{909E8E84-426E-40DD-AFC4-6F175D3DCCD1}">
                    <a14:hiddenFill xmlns:a14="http://schemas.microsoft.com/office/drawing/2010/main">
                      <a:solidFill>
                        <a:srgbClr val="FFFFFF"/>
                      </a:solidFill>
                    </a14:hiddenFill>
                  </a:ext>
                </a:extLst>
              </p:spPr>
            </p:pic>
            <p:sp>
              <p:nvSpPr>
                <p:cNvPr id="559" name="箭头: 右 558">
                  <a:extLst>
                    <a:ext uri="{FF2B5EF4-FFF2-40B4-BE49-F238E27FC236}">
                      <a16:creationId xmlns:a16="http://schemas.microsoft.com/office/drawing/2014/main" id="{832D2BE1-21DA-7468-814C-C1AD3EF966F4}"/>
                    </a:ext>
                  </a:extLst>
                </p:cNvPr>
                <p:cNvSpPr>
                  <a:spLocks noChangeArrowheads="1"/>
                </p:cNvSpPr>
                <p:nvPr/>
              </p:nvSpPr>
              <p:spPr bwMode="auto">
                <a:xfrm rot="14760507" flipH="1">
                  <a:off x="-774" y="21009"/>
                  <a:ext cx="2770" cy="802"/>
                </a:xfrm>
                <a:prstGeom prst="rightArrow">
                  <a:avLst>
                    <a:gd name="adj1" fmla="val 44556"/>
                    <a:gd name="adj2" fmla="val 107422"/>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rot="0" vert="horz" wrap="square" lIns="91440" tIns="45720" rIns="91440" bIns="45720" anchor="ctr" anchorCtr="0" upright="1">
                  <a:noAutofit/>
                </a:bodyPr>
                <a:lstStyle/>
                <a:p>
                  <a:endParaRPr lang="zh-CN" altLang="en-US"/>
                </a:p>
              </p:txBody>
            </p:sp>
            <p:sp>
              <p:nvSpPr>
                <p:cNvPr id="560" name="箭头: 右 559">
                  <a:extLst>
                    <a:ext uri="{FF2B5EF4-FFF2-40B4-BE49-F238E27FC236}">
                      <a16:creationId xmlns:a16="http://schemas.microsoft.com/office/drawing/2014/main" id="{899F3816-4BEF-2A4B-EAE9-24056109D442}"/>
                    </a:ext>
                  </a:extLst>
                </p:cNvPr>
                <p:cNvSpPr>
                  <a:spLocks noChangeArrowheads="1"/>
                </p:cNvSpPr>
                <p:nvPr/>
              </p:nvSpPr>
              <p:spPr bwMode="auto">
                <a:xfrm rot="14760507" flipH="1">
                  <a:off x="2567" y="21442"/>
                  <a:ext cx="2769" cy="802"/>
                </a:xfrm>
                <a:prstGeom prst="rightArrow">
                  <a:avLst>
                    <a:gd name="adj1" fmla="val 44556"/>
                    <a:gd name="adj2" fmla="val 107383"/>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rot="0" vert="horz" wrap="square" lIns="91440" tIns="45720" rIns="91440" bIns="45720" anchor="ctr" anchorCtr="0" upright="1">
                  <a:noAutofit/>
                </a:bodyPr>
                <a:lstStyle/>
                <a:p>
                  <a:endParaRPr lang="zh-CN" altLang="en-US"/>
                </a:p>
              </p:txBody>
            </p:sp>
            <p:sp>
              <p:nvSpPr>
                <p:cNvPr id="561" name="箭头: 右 560">
                  <a:extLst>
                    <a:ext uri="{FF2B5EF4-FFF2-40B4-BE49-F238E27FC236}">
                      <a16:creationId xmlns:a16="http://schemas.microsoft.com/office/drawing/2014/main" id="{CB3781C4-6608-882B-FBAD-FE92FD898CEB}"/>
                    </a:ext>
                  </a:extLst>
                </p:cNvPr>
                <p:cNvSpPr>
                  <a:spLocks noChangeArrowheads="1"/>
                </p:cNvSpPr>
                <p:nvPr/>
              </p:nvSpPr>
              <p:spPr bwMode="auto">
                <a:xfrm rot="16200000" flipH="1">
                  <a:off x="23105" y="12326"/>
                  <a:ext cx="2770" cy="802"/>
                </a:xfrm>
                <a:prstGeom prst="rightArrow">
                  <a:avLst>
                    <a:gd name="adj1" fmla="val 44556"/>
                    <a:gd name="adj2" fmla="val 107422"/>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rot="0" vert="horz" wrap="square" lIns="91440" tIns="45720" rIns="91440" bIns="45720" anchor="ctr" anchorCtr="0" upright="1">
                  <a:noAutofit/>
                </a:bodyPr>
                <a:lstStyle/>
                <a:p>
                  <a:endParaRPr lang="zh-CN" altLang="en-US"/>
                </a:p>
              </p:txBody>
            </p:sp>
            <p:sp>
              <p:nvSpPr>
                <p:cNvPr id="562" name="箭头: 右 561">
                  <a:extLst>
                    <a:ext uri="{FF2B5EF4-FFF2-40B4-BE49-F238E27FC236}">
                      <a16:creationId xmlns:a16="http://schemas.microsoft.com/office/drawing/2014/main" id="{9A699482-4886-C429-93A5-7519194249B4}"/>
                    </a:ext>
                  </a:extLst>
                </p:cNvPr>
                <p:cNvSpPr>
                  <a:spLocks noChangeArrowheads="1"/>
                </p:cNvSpPr>
                <p:nvPr/>
              </p:nvSpPr>
              <p:spPr bwMode="auto">
                <a:xfrm rot="16200000" flipH="1">
                  <a:off x="20991" y="11506"/>
                  <a:ext cx="2770" cy="803"/>
                </a:xfrm>
                <a:prstGeom prst="rightArrow">
                  <a:avLst>
                    <a:gd name="adj1" fmla="val 44556"/>
                    <a:gd name="adj2" fmla="val 107288"/>
                  </a:avLst>
                </a:prstGeom>
                <a:solidFill>
                  <a:srgbClr val="FF0000">
                    <a:alpha val="50195"/>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rot="0" vert="horz" wrap="square" lIns="91440" tIns="45720" rIns="91440" bIns="45720" anchor="ctr" anchorCtr="0" upright="1">
                  <a:noAutofit/>
                </a:bodyPr>
                <a:lstStyle/>
                <a:p>
                  <a:endParaRPr lang="zh-CN" altLang="en-US"/>
                </a:p>
              </p:txBody>
            </p:sp>
            <p:pic>
              <p:nvPicPr>
                <p:cNvPr id="563" name="图片 562">
                  <a:extLst>
                    <a:ext uri="{FF2B5EF4-FFF2-40B4-BE49-F238E27FC236}">
                      <a16:creationId xmlns:a16="http://schemas.microsoft.com/office/drawing/2014/main" id="{44E65BA0-21EF-2273-9C8C-002D6F1CFED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112" y="341"/>
                  <a:ext cx="5126" cy="972"/>
                </a:xfrm>
                <a:prstGeom prst="rect">
                  <a:avLst/>
                </a:prstGeom>
                <a:noFill/>
                <a:extLst>
                  <a:ext uri="{909E8E84-426E-40DD-AFC4-6F175D3DCCD1}">
                    <a14:hiddenFill xmlns:a14="http://schemas.microsoft.com/office/drawing/2010/main">
                      <a:solidFill>
                        <a:srgbClr val="FFFFFF"/>
                      </a:solidFill>
                    </a14:hiddenFill>
                  </a:ext>
                </a:extLst>
              </p:spPr>
            </p:pic>
            <p:sp>
              <p:nvSpPr>
                <p:cNvPr id="564" name="椭圆 563">
                  <a:extLst>
                    <a:ext uri="{FF2B5EF4-FFF2-40B4-BE49-F238E27FC236}">
                      <a16:creationId xmlns:a16="http://schemas.microsoft.com/office/drawing/2014/main" id="{D0DE4671-8BE8-3E69-A0C5-BB5736064B2B}"/>
                    </a:ext>
                  </a:extLst>
                </p:cNvPr>
                <p:cNvSpPr>
                  <a:spLocks noChangeArrowheads="1"/>
                </p:cNvSpPr>
                <p:nvPr/>
              </p:nvSpPr>
              <p:spPr bwMode="auto">
                <a:xfrm>
                  <a:off x="9921" y="586"/>
                  <a:ext cx="3631" cy="457"/>
                </a:xfrm>
                <a:prstGeom prst="ellipse">
                  <a:avLst/>
                </a:prstGeom>
                <a:gradFill rotWithShape="1">
                  <a:gsLst>
                    <a:gs pos="0">
                      <a:srgbClr val="288672"/>
                    </a:gs>
                    <a:gs pos="50000">
                      <a:srgbClr val="288672"/>
                    </a:gs>
                    <a:gs pos="100000">
                      <a:srgbClr val="46C1A7"/>
                    </a:gs>
                  </a:gsLst>
                  <a:lin ang="108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rot="0" vert="horz" wrap="square" lIns="91440" tIns="45720" rIns="91440" bIns="45720" anchor="ctr" anchorCtr="0" upright="1">
                  <a:noAutofit/>
                </a:bodyPr>
                <a:lstStyle/>
                <a:p>
                  <a:endParaRPr lang="zh-CN" altLang="en-US"/>
                </a:p>
              </p:txBody>
            </p:sp>
          </p:grpSp>
          <p:pic>
            <p:nvPicPr>
              <p:cNvPr id="552" name="图片 551">
                <a:extLst>
                  <a:ext uri="{FF2B5EF4-FFF2-40B4-BE49-F238E27FC236}">
                    <a16:creationId xmlns:a16="http://schemas.microsoft.com/office/drawing/2014/main" id="{727C736F-481B-AAC0-3068-53FF6F38E634}"/>
                  </a:ext>
                </a:extLst>
              </p:cNvPr>
              <p:cNvPicPr>
                <a:picLocks noChangeAspect="1"/>
              </p:cNvPicPr>
              <p:nvPr/>
            </p:nvPicPr>
            <p:blipFill>
              <a:blip r:embed="rId14"/>
              <a:stretch>
                <a:fillRect/>
              </a:stretch>
            </p:blipFill>
            <p:spPr>
              <a:xfrm>
                <a:off x="-74876" y="-113400"/>
                <a:ext cx="3382899" cy="2595865"/>
              </a:xfrm>
              <a:prstGeom prst="rect">
                <a:avLst/>
              </a:prstGeom>
            </p:spPr>
          </p:pic>
          <mc:AlternateContent xmlns:mc="http://schemas.openxmlformats.org/markup-compatibility/2006" xmlns:a14="http://schemas.microsoft.com/office/drawing/2010/main">
            <mc:Choice Requires="a14">
              <p:sp>
                <p:nvSpPr>
                  <p:cNvPr id="555" name="文本框 112">
                    <a:extLst>
                      <a:ext uri="{FF2B5EF4-FFF2-40B4-BE49-F238E27FC236}">
                        <a16:creationId xmlns:a16="http://schemas.microsoft.com/office/drawing/2014/main" id="{D051C997-6418-3CB7-B179-157D864D0271}"/>
                      </a:ext>
                    </a:extLst>
                  </p:cNvPr>
                  <p:cNvSpPr txBox="1">
                    <a:spLocks noChangeArrowheads="1"/>
                  </p:cNvSpPr>
                  <p:nvPr/>
                </p:nvSpPr>
                <p:spPr bwMode="auto">
                  <a:xfrm>
                    <a:off x="3373935" y="1985084"/>
                    <a:ext cx="769968" cy="1856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rot="0" vert="horz" wrap="square" lIns="0" tIns="0" rIns="0" bIns="0" anchor="t" anchorCtr="0" upright="1">
                    <a:spAutoFit/>
                  </a:bodyPr>
                  <a:lstStyle/>
                  <a:p>
                    <a:pPr/>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等线" panose="02010600030101010101" pitchFamily="2" charset="-122"/>
                            </a:rPr>
                            <m:t>|</m:t>
                          </m:r>
                          <m:r>
                            <a:rPr lang="en-US" sz="1050" b="1" i="1">
                              <a:effectLst/>
                              <a:latin typeface="Cambria Math" panose="02040503050406030204" pitchFamily="18" charset="0"/>
                              <a:ea typeface="等线" panose="02010600030101010101" pitchFamily="2" charset="-122"/>
                            </a:rPr>
                            <m:t>𝑭</m:t>
                          </m:r>
                          <m:r>
                            <a:rPr lang="en-US" sz="1050" i="1">
                              <a:effectLst/>
                              <a:latin typeface="Cambria Math" panose="02040503050406030204" pitchFamily="18" charset="0"/>
                              <a:ea typeface="等线" panose="02010600030101010101" pitchFamily="2" charset="-122"/>
                            </a:rPr>
                            <m:t>|</m:t>
                          </m:r>
                          <m:r>
                            <a:rPr lang="en-US" sz="1050" i="1" kern="1200">
                              <a:solidFill>
                                <a:srgbClr val="000000"/>
                              </a:solidFill>
                              <a:effectLst/>
                              <a:latin typeface="Cambria Math" panose="02040503050406030204" pitchFamily="18" charset="0"/>
                              <a:ea typeface="Cambria Math" panose="02040503050406030204" pitchFamily="18" charset="0"/>
                            </a:rPr>
                            <m:t>=200</m:t>
                          </m:r>
                        </m:oMath>
                      </m:oMathPara>
                    </a14:m>
                    <a:endParaRPr lang="zh-CN" sz="1200" dirty="0">
                      <a:effectLst/>
                      <a:latin typeface="Times New Roman" panose="02020603050405020304" pitchFamily="18" charset="0"/>
                      <a:ea typeface="宋体" panose="02010600030101010101" pitchFamily="2" charset="-122"/>
                    </a:endParaRPr>
                  </a:p>
                </p:txBody>
              </p:sp>
            </mc:Choice>
            <mc:Fallback xmlns="">
              <p:sp>
                <p:nvSpPr>
                  <p:cNvPr id="555" name="文本框 112">
                    <a:extLst>
                      <a:ext uri="{FF2B5EF4-FFF2-40B4-BE49-F238E27FC236}">
                        <a16:creationId xmlns:a16="http://schemas.microsoft.com/office/drawing/2014/main" id="{D051C997-6418-3CB7-B179-157D864D0271}"/>
                      </a:ext>
                    </a:extLst>
                  </p:cNvPr>
                  <p:cNvSpPr txBox="1">
                    <a:spLocks noRot="1" noChangeAspect="1" noMove="1" noResize="1" noEditPoints="1" noAdjustHandles="1" noChangeArrowheads="1" noChangeShapeType="1" noTextEdit="1"/>
                  </p:cNvSpPr>
                  <p:nvPr/>
                </p:nvSpPr>
                <p:spPr bwMode="auto">
                  <a:xfrm>
                    <a:off x="3373935" y="1985084"/>
                    <a:ext cx="769968" cy="185695"/>
                  </a:xfrm>
                  <a:prstGeom prst="rect">
                    <a:avLst/>
                  </a:prstGeom>
                  <a:blipFill>
                    <a:blip r:embed="rId28"/>
                    <a:stretch>
                      <a:fillRect l="-2727" b="-370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6" name="文本框 112">
                    <a:extLst>
                      <a:ext uri="{FF2B5EF4-FFF2-40B4-BE49-F238E27FC236}">
                        <a16:creationId xmlns:a16="http://schemas.microsoft.com/office/drawing/2014/main" id="{4B1BC528-9574-3146-4752-7AA3C8A94F22}"/>
                      </a:ext>
                    </a:extLst>
                  </p:cNvPr>
                  <p:cNvSpPr txBox="1">
                    <a:spLocks noChangeArrowheads="1"/>
                  </p:cNvSpPr>
                  <p:nvPr/>
                </p:nvSpPr>
                <p:spPr bwMode="auto">
                  <a:xfrm>
                    <a:off x="4696222" y="746772"/>
                    <a:ext cx="918955" cy="1856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rot="0" vert="horz" wrap="square" lIns="0" tIns="0" rIns="0" bIns="0" anchor="t" anchorCtr="0" upright="1">
                    <a:spAutoFit/>
                  </a:bodyPr>
                  <a:lstStyle/>
                  <a:p>
                    <a:pPr/>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等线" panose="02010600030101010101" pitchFamily="2" charset="-122"/>
                            </a:rPr>
                            <m:t>|</m:t>
                          </m:r>
                          <m:r>
                            <a:rPr lang="en-US" sz="1050" b="1" i="1">
                              <a:effectLst/>
                              <a:latin typeface="Cambria Math" panose="02040503050406030204" pitchFamily="18" charset="0"/>
                              <a:ea typeface="等线" panose="02010600030101010101" pitchFamily="2" charset="-122"/>
                            </a:rPr>
                            <m:t>𝑭</m:t>
                          </m:r>
                          <m:r>
                            <a:rPr lang="en-US" sz="1050" i="1">
                              <a:effectLst/>
                              <a:latin typeface="Cambria Math" panose="02040503050406030204" pitchFamily="18" charset="0"/>
                              <a:ea typeface="等线" panose="02010600030101010101" pitchFamily="2" charset="-122"/>
                            </a:rPr>
                            <m:t>|</m:t>
                          </m:r>
                          <m:r>
                            <a:rPr lang="en-US" sz="1050" i="1" kern="1200">
                              <a:solidFill>
                                <a:srgbClr val="000000"/>
                              </a:solidFill>
                              <a:effectLst/>
                              <a:latin typeface="Cambria Math" panose="02040503050406030204" pitchFamily="18" charset="0"/>
                              <a:ea typeface="Cambria Math" panose="02040503050406030204" pitchFamily="18" charset="0"/>
                            </a:rPr>
                            <m:t>=100</m:t>
                          </m:r>
                        </m:oMath>
                      </m:oMathPara>
                    </a14:m>
                    <a:endParaRPr lang="zh-CN" sz="1200" dirty="0">
                      <a:effectLst/>
                      <a:latin typeface="Times New Roman" panose="02020603050405020304" pitchFamily="18" charset="0"/>
                      <a:ea typeface="宋体" panose="02010600030101010101" pitchFamily="2" charset="-122"/>
                    </a:endParaRPr>
                  </a:p>
                </p:txBody>
              </p:sp>
            </mc:Choice>
            <mc:Fallback xmlns="">
              <p:sp>
                <p:nvSpPr>
                  <p:cNvPr id="556" name="文本框 112">
                    <a:extLst>
                      <a:ext uri="{FF2B5EF4-FFF2-40B4-BE49-F238E27FC236}">
                        <a16:creationId xmlns:a16="http://schemas.microsoft.com/office/drawing/2014/main" id="{4B1BC528-9574-3146-4752-7AA3C8A94F22}"/>
                      </a:ext>
                    </a:extLst>
                  </p:cNvPr>
                  <p:cNvSpPr txBox="1">
                    <a:spLocks noRot="1" noChangeAspect="1" noMove="1" noResize="1" noEditPoints="1" noAdjustHandles="1" noChangeArrowheads="1" noChangeShapeType="1" noTextEdit="1"/>
                  </p:cNvSpPr>
                  <p:nvPr/>
                </p:nvSpPr>
                <p:spPr bwMode="auto">
                  <a:xfrm>
                    <a:off x="4696222" y="746772"/>
                    <a:ext cx="918955" cy="185696"/>
                  </a:xfrm>
                  <a:prstGeom prst="rect">
                    <a:avLst/>
                  </a:prstGeom>
                  <a:blipFill>
                    <a:blip r:embed="rId29"/>
                    <a:stretch>
                      <a:fillRect t="-3846" b="-42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7" name="文本框 112">
                    <a:extLst>
                      <a:ext uri="{FF2B5EF4-FFF2-40B4-BE49-F238E27FC236}">
                        <a16:creationId xmlns:a16="http://schemas.microsoft.com/office/drawing/2014/main" id="{70DB5C08-3010-8430-792C-C918C5F05840}"/>
                      </a:ext>
                    </a:extLst>
                  </p:cNvPr>
                  <p:cNvSpPr txBox="1">
                    <a:spLocks noChangeArrowheads="1"/>
                  </p:cNvSpPr>
                  <p:nvPr/>
                </p:nvSpPr>
                <p:spPr bwMode="auto">
                  <a:xfrm>
                    <a:off x="4476661" y="186739"/>
                    <a:ext cx="596265" cy="1615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rot="0" vert="horz" wrap="square" lIns="0" tIns="0" rIns="0" bIns="0" anchor="t" anchorCtr="0" upright="1">
                    <a:spAutoFit/>
                  </a:bodyPr>
                  <a:lstStyle/>
                  <a:p>
                    <a:pPr/>
                    <a14:m>
                      <m:oMathPara xmlns:m="http://schemas.openxmlformats.org/officeDocument/2006/math">
                        <m:oMathParaPr>
                          <m:jc m:val="centerGroup"/>
                        </m:oMathParaPr>
                        <m:oMath xmlns:m="http://schemas.openxmlformats.org/officeDocument/2006/math">
                          <m:r>
                            <m:rPr>
                              <m:sty m:val="p"/>
                            </m:rPr>
                            <a:rPr lang="en-US" sz="1050" kern="1200">
                              <a:solidFill>
                                <a:srgbClr val="000000"/>
                              </a:solidFill>
                              <a:effectLst/>
                              <a:latin typeface="Cambria Math" panose="02040503050406030204" pitchFamily="18" charset="0"/>
                              <a:ea typeface="Cambria Math" panose="02040503050406030204" pitchFamily="18" charset="0"/>
                            </a:rPr>
                            <m:t>Fixed</m:t>
                          </m:r>
                          <m:r>
                            <a:rPr lang="en-US" sz="1050" i="1" kern="1200">
                              <a:solidFill>
                                <a:srgbClr val="000000"/>
                              </a:solidFill>
                              <a:effectLst/>
                              <a:latin typeface="Cambria Math" panose="02040503050406030204" pitchFamily="18" charset="0"/>
                              <a:ea typeface="Cambria Math" panose="02040503050406030204" pitchFamily="18" charset="0"/>
                            </a:rPr>
                            <m:t> </m:t>
                          </m:r>
                          <m:r>
                            <m:rPr>
                              <m:sty m:val="p"/>
                            </m:rPr>
                            <a:rPr lang="en-US" sz="1050" kern="1200">
                              <a:solidFill>
                                <a:srgbClr val="000000"/>
                              </a:solidFill>
                              <a:effectLst/>
                              <a:latin typeface="Cambria Math" panose="02040503050406030204" pitchFamily="18" charset="0"/>
                              <a:ea typeface="Cambria Math" panose="02040503050406030204" pitchFamily="18" charset="0"/>
                            </a:rPr>
                            <m:t>end</m:t>
                          </m:r>
                        </m:oMath>
                      </m:oMathPara>
                    </a14:m>
                    <a:endParaRPr lang="zh-CN" sz="1200" dirty="0">
                      <a:effectLst/>
                      <a:latin typeface="Times New Roman" panose="02020603050405020304" pitchFamily="18" charset="0"/>
                      <a:ea typeface="宋体" panose="02010600030101010101" pitchFamily="2" charset="-122"/>
                    </a:endParaRPr>
                  </a:p>
                </p:txBody>
              </p:sp>
            </mc:Choice>
            <mc:Fallback xmlns="">
              <p:sp>
                <p:nvSpPr>
                  <p:cNvPr id="557" name="文本框 112">
                    <a:extLst>
                      <a:ext uri="{FF2B5EF4-FFF2-40B4-BE49-F238E27FC236}">
                        <a16:creationId xmlns:a16="http://schemas.microsoft.com/office/drawing/2014/main" id="{70DB5C08-3010-8430-792C-C918C5F05840}"/>
                      </a:ext>
                    </a:extLst>
                  </p:cNvPr>
                  <p:cNvSpPr txBox="1">
                    <a:spLocks noRot="1" noChangeAspect="1" noMove="1" noResize="1" noEditPoints="1" noAdjustHandles="1" noChangeArrowheads="1" noChangeShapeType="1" noTextEdit="1"/>
                  </p:cNvSpPr>
                  <p:nvPr/>
                </p:nvSpPr>
                <p:spPr bwMode="auto">
                  <a:xfrm>
                    <a:off x="4476661" y="186739"/>
                    <a:ext cx="596265" cy="161582"/>
                  </a:xfrm>
                  <a:prstGeom prst="rect">
                    <a:avLst/>
                  </a:prstGeom>
                  <a:blipFill>
                    <a:blip r:embed="rId30"/>
                    <a:stretch>
                      <a:fillRect l="-9412" r="-18824" b="-304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grpSp>
        <p:nvGrpSpPr>
          <p:cNvPr id="28" name="组合 27">
            <a:extLst>
              <a:ext uri="{FF2B5EF4-FFF2-40B4-BE49-F238E27FC236}">
                <a16:creationId xmlns:a16="http://schemas.microsoft.com/office/drawing/2014/main" id="{2877E2BF-4904-70EC-FDBE-88AEE1386D7E}"/>
              </a:ext>
            </a:extLst>
          </p:cNvPr>
          <p:cNvGrpSpPr/>
          <p:nvPr/>
        </p:nvGrpSpPr>
        <p:grpSpPr>
          <a:xfrm>
            <a:off x="6135672" y="583465"/>
            <a:ext cx="5590763" cy="6209964"/>
            <a:chOff x="6135672" y="583465"/>
            <a:chExt cx="5590763" cy="6209964"/>
          </a:xfrm>
        </p:grpSpPr>
        <p:sp>
          <p:nvSpPr>
            <p:cNvPr id="506" name="TextBox 19">
              <a:extLst>
                <a:ext uri="{FF2B5EF4-FFF2-40B4-BE49-F238E27FC236}">
                  <a16:creationId xmlns:a16="http://schemas.microsoft.com/office/drawing/2014/main" id="{7C83F85D-C392-B4F1-B3CA-E98C641A55AC}"/>
                </a:ext>
              </a:extLst>
            </p:cNvPr>
            <p:cNvSpPr txBox="1"/>
            <p:nvPr/>
          </p:nvSpPr>
          <p:spPr>
            <a:xfrm>
              <a:off x="6135672" y="583465"/>
              <a:ext cx="2069797" cy="400110"/>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000" dirty="0"/>
                <a:t>夹芯结构设计</a:t>
              </a:r>
            </a:p>
          </p:txBody>
        </p:sp>
        <p:sp>
          <p:nvSpPr>
            <p:cNvPr id="511" name="文本框 510">
              <a:extLst>
                <a:ext uri="{FF2B5EF4-FFF2-40B4-BE49-F238E27FC236}">
                  <a16:creationId xmlns:a16="http://schemas.microsoft.com/office/drawing/2014/main" id="{D7B1213B-6239-2731-0FB4-E5C19C6E9A2C}"/>
                </a:ext>
              </a:extLst>
            </p:cNvPr>
            <p:cNvSpPr txBox="1"/>
            <p:nvPr/>
          </p:nvSpPr>
          <p:spPr>
            <a:xfrm>
              <a:off x="7803245" y="2736955"/>
              <a:ext cx="2701212" cy="307777"/>
            </a:xfrm>
            <a:prstGeom prst="rect">
              <a:avLst/>
            </a:prstGeom>
            <a:noFill/>
          </p:spPr>
          <p:txBody>
            <a:bodyPr wrap="squar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夹芯设计层厚度设为整体的一半</a:t>
              </a:r>
            </a:p>
          </p:txBody>
        </p:sp>
        <p:sp>
          <p:nvSpPr>
            <p:cNvPr id="30" name="文本框 29">
              <a:extLst>
                <a:ext uri="{FF2B5EF4-FFF2-40B4-BE49-F238E27FC236}">
                  <a16:creationId xmlns:a16="http://schemas.microsoft.com/office/drawing/2014/main" id="{AAFA072F-EE43-D094-707D-C085926B82B0}"/>
                </a:ext>
              </a:extLst>
            </p:cNvPr>
            <p:cNvSpPr txBox="1"/>
            <p:nvPr/>
          </p:nvSpPr>
          <p:spPr>
            <a:xfrm>
              <a:off x="10078250" y="3986030"/>
              <a:ext cx="1648185" cy="1200329"/>
            </a:xfrm>
            <a:prstGeom prst="rect">
              <a:avLst/>
            </a:prstGeom>
            <a:noFill/>
          </p:spPr>
          <p:txBody>
            <a:bodyPr wrap="square" rtlCol="0">
              <a:spAutoFit/>
            </a:bodyPr>
            <a:lstStyle/>
            <a:p>
              <a:r>
                <a:rPr lang="zh-CN" altLang="en-US" sz="1200" b="1" dirty="0">
                  <a:solidFill>
                    <a:srgbClr val="203864"/>
                  </a:solidFill>
                  <a:latin typeface="微软雅黑" panose="020B0503020204020204" pitchFamily="34" charset="-122"/>
                  <a:ea typeface="微软雅黑" panose="020B0503020204020204" pitchFamily="34" charset="-122"/>
                </a:rPr>
                <a:t>体积分数分别设置为</a:t>
              </a:r>
              <a:r>
                <a:rPr lang="en-US" altLang="zh-CN" sz="1200" b="1" dirty="0">
                  <a:solidFill>
                    <a:srgbClr val="203864"/>
                  </a:solidFill>
                  <a:latin typeface="微软雅黑" panose="020B0503020204020204" pitchFamily="34" charset="-122"/>
                  <a:ea typeface="微软雅黑" panose="020B0503020204020204" pitchFamily="34" charset="-122"/>
                </a:rPr>
                <a:t>0.375</a:t>
              </a:r>
              <a:r>
                <a:rPr lang="zh-CN" altLang="en-US" sz="1200" b="1" dirty="0">
                  <a:solidFill>
                    <a:srgbClr val="203864"/>
                  </a:solidFill>
                  <a:latin typeface="微软雅黑" panose="020B0503020204020204" pitchFamily="34" charset="-122"/>
                  <a:ea typeface="微软雅黑" panose="020B0503020204020204" pitchFamily="34" charset="-122"/>
                </a:rPr>
                <a:t>，</a:t>
              </a:r>
              <a:r>
                <a:rPr lang="en-US" altLang="zh-CN" sz="1200" b="1" dirty="0">
                  <a:solidFill>
                    <a:srgbClr val="203864"/>
                  </a:solidFill>
                  <a:latin typeface="微软雅黑" panose="020B0503020204020204" pitchFamily="34" charset="-122"/>
                  <a:ea typeface="微软雅黑" panose="020B0503020204020204" pitchFamily="34" charset="-122"/>
                </a:rPr>
                <a:t>0.45</a:t>
              </a:r>
              <a:r>
                <a:rPr lang="zh-CN" altLang="en-US" sz="1200" b="1" dirty="0">
                  <a:solidFill>
                    <a:srgbClr val="203864"/>
                  </a:solidFill>
                  <a:latin typeface="微软雅黑" panose="020B0503020204020204" pitchFamily="34" charset="-122"/>
                  <a:ea typeface="微软雅黑" panose="020B0503020204020204" pitchFamily="34" charset="-122"/>
                </a:rPr>
                <a:t>和</a:t>
              </a:r>
              <a:r>
                <a:rPr lang="en-US" altLang="zh-CN" sz="1200" b="1" dirty="0">
                  <a:solidFill>
                    <a:srgbClr val="203864"/>
                  </a:solidFill>
                  <a:latin typeface="微软雅黑" panose="020B0503020204020204" pitchFamily="34" charset="-122"/>
                  <a:ea typeface="微软雅黑" panose="020B0503020204020204" pitchFamily="34" charset="-122"/>
                </a:rPr>
                <a:t>0.55</a:t>
              </a:r>
            </a:p>
            <a:p>
              <a:endParaRPr lang="en-US" altLang="zh-CN" sz="1200" b="1" dirty="0">
                <a:solidFill>
                  <a:srgbClr val="203864"/>
                </a:solidFill>
                <a:latin typeface="微软雅黑" panose="020B0503020204020204" pitchFamily="34" charset="-122"/>
                <a:ea typeface="微软雅黑" panose="020B0503020204020204" pitchFamily="34" charset="-122"/>
              </a:endParaRPr>
            </a:p>
            <a:p>
              <a:r>
                <a:rPr lang="zh-CN" altLang="en-US" sz="1200" b="1" dirty="0">
                  <a:solidFill>
                    <a:srgbClr val="203864"/>
                  </a:solidFill>
                  <a:latin typeface="微软雅黑" panose="020B0503020204020204" pitchFamily="34" charset="-122"/>
                  <a:ea typeface="微软雅黑" panose="020B0503020204020204" pitchFamily="34" charset="-122"/>
                </a:rPr>
                <a:t>非设计层的杨氏模量分别设置为</a:t>
              </a:r>
              <a:r>
                <a:rPr lang="en-US" altLang="zh-CN" sz="1200" b="1" dirty="0">
                  <a:solidFill>
                    <a:srgbClr val="203864"/>
                  </a:solidFill>
                  <a:latin typeface="微软雅黑" panose="020B0503020204020204" pitchFamily="34" charset="-122"/>
                  <a:ea typeface="微软雅黑" panose="020B0503020204020204" pitchFamily="34" charset="-122"/>
                </a:rPr>
                <a:t>0.15</a:t>
              </a:r>
              <a:r>
                <a:rPr lang="zh-CN" altLang="en-US" sz="1200" b="1" dirty="0">
                  <a:solidFill>
                    <a:srgbClr val="203864"/>
                  </a:solidFill>
                  <a:latin typeface="微软雅黑" panose="020B0503020204020204" pitchFamily="34" charset="-122"/>
                  <a:ea typeface="微软雅黑" panose="020B0503020204020204" pitchFamily="34" charset="-122"/>
                </a:rPr>
                <a:t>，</a:t>
              </a:r>
              <a:r>
                <a:rPr lang="en-US" altLang="zh-CN" sz="1200" b="1" dirty="0">
                  <a:solidFill>
                    <a:srgbClr val="203864"/>
                  </a:solidFill>
                  <a:latin typeface="微软雅黑" panose="020B0503020204020204" pitchFamily="34" charset="-122"/>
                  <a:ea typeface="微软雅黑" panose="020B0503020204020204" pitchFamily="34" charset="-122"/>
                </a:rPr>
                <a:t>0.3</a:t>
              </a:r>
              <a:r>
                <a:rPr lang="zh-CN" altLang="en-US" sz="1200" b="1" dirty="0">
                  <a:solidFill>
                    <a:srgbClr val="203864"/>
                  </a:solidFill>
                  <a:latin typeface="微软雅黑" panose="020B0503020204020204" pitchFamily="34" charset="-122"/>
                  <a:ea typeface="微软雅黑" panose="020B0503020204020204" pitchFamily="34" charset="-122"/>
                </a:rPr>
                <a:t>和</a:t>
              </a:r>
              <a:r>
                <a:rPr lang="en-US" altLang="zh-CN" sz="1200" b="1" dirty="0">
                  <a:solidFill>
                    <a:srgbClr val="203864"/>
                  </a:solidFill>
                  <a:latin typeface="微软雅黑" panose="020B0503020204020204" pitchFamily="34" charset="-122"/>
                  <a:ea typeface="微软雅黑" panose="020B0503020204020204" pitchFamily="34" charset="-122"/>
                </a:rPr>
                <a:t>0.5</a:t>
              </a:r>
              <a:endParaRPr lang="zh-CN" altLang="en-US" sz="1200" b="1" dirty="0">
                <a:solidFill>
                  <a:srgbClr val="203864"/>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3F7971B-4B07-3F03-C114-6A9195609113}"/>
                </a:ext>
              </a:extLst>
            </p:cNvPr>
            <p:cNvSpPr txBox="1"/>
            <p:nvPr/>
          </p:nvSpPr>
          <p:spPr>
            <a:xfrm>
              <a:off x="6689755" y="6270209"/>
              <a:ext cx="4850270" cy="523220"/>
            </a:xfrm>
            <a:prstGeom prst="rect">
              <a:avLst/>
            </a:prstGeom>
            <a:noFill/>
          </p:spPr>
          <p:txBody>
            <a:bodyPr wrap="square">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夹芯增强结构的最终设计</a:t>
              </a:r>
              <a:endParaRPr lang="en-US" altLang="zh-CN" sz="1400" b="1" dirty="0">
                <a:solidFill>
                  <a:srgbClr val="203864"/>
                </a:solidFill>
                <a:latin typeface="微软雅黑" panose="020B0503020204020204" pitchFamily="34" charset="-122"/>
                <a:ea typeface="微软雅黑" panose="020B0503020204020204" pitchFamily="34" charset="-122"/>
              </a:endParaRPr>
            </a:p>
            <a:p>
              <a:pPr algn="ctr"/>
              <a:r>
                <a:rPr lang="zh-CN" altLang="en-US" sz="1400" b="1" dirty="0">
                  <a:solidFill>
                    <a:srgbClr val="C00000"/>
                  </a:solidFill>
                  <a:latin typeface="微软雅黑" panose="020B0503020204020204" pitchFamily="34" charset="-122"/>
                  <a:ea typeface="微软雅黑" panose="020B0503020204020204" pitchFamily="34" charset="-122"/>
                </a:rPr>
                <a:t>（多数为杆系和连续体结构，壳体模型难以实现建模与设计）</a:t>
              </a:r>
              <a:endParaRPr lang="zh-CN" altLang="en-US" sz="1400" dirty="0">
                <a:solidFill>
                  <a:srgbClr val="C00000"/>
                </a:solidFill>
              </a:endParaRPr>
            </a:p>
          </p:txBody>
        </p:sp>
      </p:grpSp>
      <p:grpSp>
        <p:nvGrpSpPr>
          <p:cNvPr id="502" name="组合 501">
            <a:extLst>
              <a:ext uri="{FF2B5EF4-FFF2-40B4-BE49-F238E27FC236}">
                <a16:creationId xmlns:a16="http://schemas.microsoft.com/office/drawing/2014/main" id="{D7873183-0F40-2FB4-3C64-CFC234C94D16}"/>
              </a:ext>
            </a:extLst>
          </p:cNvPr>
          <p:cNvGrpSpPr/>
          <p:nvPr/>
        </p:nvGrpSpPr>
        <p:grpSpPr>
          <a:xfrm>
            <a:off x="502994" y="3647952"/>
            <a:ext cx="5264023" cy="3043279"/>
            <a:chOff x="553422" y="3505283"/>
            <a:chExt cx="5264023" cy="3043279"/>
          </a:xfrm>
        </p:grpSpPr>
        <p:grpSp>
          <p:nvGrpSpPr>
            <p:cNvPr id="22" name="组合 21">
              <a:extLst>
                <a:ext uri="{FF2B5EF4-FFF2-40B4-BE49-F238E27FC236}">
                  <a16:creationId xmlns:a16="http://schemas.microsoft.com/office/drawing/2014/main" id="{AC0F5F47-7EBF-5FA0-7D74-DB0F4D239C01}"/>
                </a:ext>
              </a:extLst>
            </p:cNvPr>
            <p:cNvGrpSpPr/>
            <p:nvPr/>
          </p:nvGrpSpPr>
          <p:grpSpPr>
            <a:xfrm>
              <a:off x="553422" y="5019681"/>
              <a:ext cx="5241247" cy="1221104"/>
              <a:chOff x="-27644" y="2335120"/>
              <a:chExt cx="9125464" cy="2126047"/>
            </a:xfrm>
          </p:grpSpPr>
          <p:pic>
            <p:nvPicPr>
              <p:cNvPr id="496" name="图片 495">
                <a:extLst>
                  <a:ext uri="{FF2B5EF4-FFF2-40B4-BE49-F238E27FC236}">
                    <a16:creationId xmlns:a16="http://schemas.microsoft.com/office/drawing/2014/main" id="{A1950A7C-A1D5-1D7E-C64F-AFC1E35A475F}"/>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419455" y="2361654"/>
                <a:ext cx="2066960" cy="2037600"/>
              </a:xfrm>
              <a:prstGeom prst="rect">
                <a:avLst/>
              </a:prstGeom>
            </p:spPr>
          </p:pic>
          <p:pic>
            <p:nvPicPr>
              <p:cNvPr id="497" name="图片 496">
                <a:extLst>
                  <a:ext uri="{FF2B5EF4-FFF2-40B4-BE49-F238E27FC236}">
                    <a16:creationId xmlns:a16="http://schemas.microsoft.com/office/drawing/2014/main" id="{E7A39C84-9784-291F-59CC-7995AA3AECB3}"/>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686267" y="2361654"/>
                <a:ext cx="2040601" cy="2037600"/>
              </a:xfrm>
              <a:prstGeom prst="rect">
                <a:avLst/>
              </a:prstGeom>
            </p:spPr>
          </p:pic>
          <p:pic>
            <p:nvPicPr>
              <p:cNvPr id="498" name="图片 497">
                <a:extLst>
                  <a:ext uri="{FF2B5EF4-FFF2-40B4-BE49-F238E27FC236}">
                    <a16:creationId xmlns:a16="http://schemas.microsoft.com/office/drawing/2014/main" id="{00BE0674-476B-EAD0-D259-B1883D1CC362}"/>
                  </a:ext>
                </a:extLst>
              </p:cNvPr>
              <p:cNvPicPr>
                <a:picLocks noChangeAspect="1"/>
              </p:cNvPicPr>
              <p:nvPr/>
            </p:nvPicPr>
            <p:blipFill>
              <a:blip r:embed="rId33"/>
              <a:stretch>
                <a:fillRect/>
              </a:stretch>
            </p:blipFill>
            <p:spPr>
              <a:xfrm>
                <a:off x="-27644" y="2423567"/>
                <a:ext cx="2043657" cy="2037600"/>
              </a:xfrm>
              <a:prstGeom prst="rect">
                <a:avLst/>
              </a:prstGeom>
            </p:spPr>
          </p:pic>
          <p:pic>
            <p:nvPicPr>
              <p:cNvPr id="499" name="图片 498">
                <a:extLst>
                  <a:ext uri="{FF2B5EF4-FFF2-40B4-BE49-F238E27FC236}">
                    <a16:creationId xmlns:a16="http://schemas.microsoft.com/office/drawing/2014/main" id="{C926D404-0B09-4482-4983-1CAD0F46B71C}"/>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120829" y="2335120"/>
                <a:ext cx="1976991" cy="2037600"/>
              </a:xfrm>
              <a:prstGeom prst="rect">
                <a:avLst/>
              </a:prstGeom>
            </p:spPr>
          </p:pic>
        </p:grpSp>
        <p:grpSp>
          <p:nvGrpSpPr>
            <p:cNvPr id="24" name="组合 23">
              <a:extLst>
                <a:ext uri="{FF2B5EF4-FFF2-40B4-BE49-F238E27FC236}">
                  <a16:creationId xmlns:a16="http://schemas.microsoft.com/office/drawing/2014/main" id="{783E7819-DA41-2A8F-C668-953183E7F2DD}"/>
                </a:ext>
              </a:extLst>
            </p:cNvPr>
            <p:cNvGrpSpPr>
              <a:grpSpLocks noChangeAspect="1"/>
            </p:cNvGrpSpPr>
            <p:nvPr/>
          </p:nvGrpSpPr>
          <p:grpSpPr>
            <a:xfrm>
              <a:off x="569079" y="3505283"/>
              <a:ext cx="1241806" cy="1238857"/>
              <a:chOff x="41425" y="0"/>
              <a:chExt cx="2489138" cy="2483224"/>
            </a:xfrm>
          </p:grpSpPr>
          <p:pic>
            <p:nvPicPr>
              <p:cNvPr id="489" name="图片 488">
                <a:extLst>
                  <a:ext uri="{FF2B5EF4-FFF2-40B4-BE49-F238E27FC236}">
                    <a16:creationId xmlns:a16="http://schemas.microsoft.com/office/drawing/2014/main" id="{D0087A14-3B8F-6D69-02E7-649A1C9061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425" y="0"/>
                <a:ext cx="2472566" cy="2483224"/>
              </a:xfrm>
              <a:prstGeom prst="rect">
                <a:avLst/>
              </a:prstGeom>
            </p:spPr>
          </p:pic>
          <p:sp>
            <p:nvSpPr>
              <p:cNvPr id="490" name="箭头: 右 489">
                <a:extLst>
                  <a:ext uri="{FF2B5EF4-FFF2-40B4-BE49-F238E27FC236}">
                    <a16:creationId xmlns:a16="http://schemas.microsoft.com/office/drawing/2014/main" id="{2DD6ED29-6B94-55E2-89F9-266B05FD6305}"/>
                  </a:ext>
                </a:extLst>
              </p:cNvPr>
              <p:cNvSpPr/>
              <p:nvPr/>
            </p:nvSpPr>
            <p:spPr>
              <a:xfrm rot="14760507" flipH="1">
                <a:off x="-35931" y="2100958"/>
                <a:ext cx="276963" cy="80216"/>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p:sp>
            <p:nvSpPr>
              <p:cNvPr id="491" name="箭头: 右 490">
                <a:extLst>
                  <a:ext uri="{FF2B5EF4-FFF2-40B4-BE49-F238E27FC236}">
                    <a16:creationId xmlns:a16="http://schemas.microsoft.com/office/drawing/2014/main" id="{3DF39A61-39DA-0F36-68EB-0048EBC9BCD8}"/>
                  </a:ext>
                </a:extLst>
              </p:cNvPr>
              <p:cNvSpPr/>
              <p:nvPr/>
            </p:nvSpPr>
            <p:spPr>
              <a:xfrm rot="14760507" flipH="1">
                <a:off x="298153" y="2144188"/>
                <a:ext cx="276961" cy="80216"/>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p:sp>
            <p:nvSpPr>
              <p:cNvPr id="492" name="箭头: 右 491">
                <a:extLst>
                  <a:ext uri="{FF2B5EF4-FFF2-40B4-BE49-F238E27FC236}">
                    <a16:creationId xmlns:a16="http://schemas.microsoft.com/office/drawing/2014/main" id="{1BBD320E-98B5-AD72-D589-26105AC74CF9}"/>
                  </a:ext>
                </a:extLst>
              </p:cNvPr>
              <p:cNvSpPr/>
              <p:nvPr/>
            </p:nvSpPr>
            <p:spPr>
              <a:xfrm rot="16200000" flipH="1">
                <a:off x="2351974" y="1232659"/>
                <a:ext cx="276963" cy="80214"/>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p:sp>
            <p:nvSpPr>
              <p:cNvPr id="493" name="箭头: 右 492">
                <a:extLst>
                  <a:ext uri="{FF2B5EF4-FFF2-40B4-BE49-F238E27FC236}">
                    <a16:creationId xmlns:a16="http://schemas.microsoft.com/office/drawing/2014/main" id="{87EDDC6B-EE13-566A-6435-D2C6EE3FE52A}"/>
                  </a:ext>
                </a:extLst>
              </p:cNvPr>
              <p:cNvSpPr/>
              <p:nvPr/>
            </p:nvSpPr>
            <p:spPr>
              <a:xfrm rot="16200000" flipH="1">
                <a:off x="2140523" y="1150745"/>
                <a:ext cx="276961" cy="80216"/>
              </a:xfrm>
              <a:prstGeom prst="rightArrow">
                <a:avLst>
                  <a:gd name="adj1" fmla="val 44556"/>
                  <a:gd name="adj2" fmla="val 107386"/>
                </a:avLst>
              </a:prstGeom>
              <a:solidFill>
                <a:srgbClr val="FF0000">
                  <a:alpha val="50000"/>
                </a:srgbClr>
              </a:solidFill>
              <a:ln w="12700" cap="flat" cmpd="sng" algn="ctr">
                <a:noFill/>
                <a:prstDash val="solid"/>
                <a:miter lim="800000"/>
              </a:ln>
              <a:effectLst/>
            </p:spPr>
            <p:txBody>
              <a:bodyPr rtlCol="0" anchor="ctr"/>
              <a:lstStyle/>
              <a:p>
                <a:pPr algn="just"/>
                <a:endParaRPr lang="zh-CN" altLang="en-US"/>
              </a:p>
            </p:txBody>
          </p:sp>
          <p:pic>
            <p:nvPicPr>
              <p:cNvPr id="494" name="图片 493">
                <a:extLst>
                  <a:ext uri="{FF2B5EF4-FFF2-40B4-BE49-F238E27FC236}">
                    <a16:creationId xmlns:a16="http://schemas.microsoft.com/office/drawing/2014/main" id="{95DF08AB-0E60-3567-2BE3-AA21241994FF}"/>
                  </a:ext>
                </a:extLst>
              </p:cNvPr>
              <p:cNvPicPr>
                <a:picLocks noChangeAspect="1"/>
              </p:cNvPicPr>
              <p:nvPr/>
            </p:nvPicPr>
            <p:blipFill>
              <a:blip r:embed="rId13"/>
              <a:stretch>
                <a:fillRect/>
              </a:stretch>
            </p:blipFill>
            <p:spPr>
              <a:xfrm>
                <a:off x="952696" y="34166"/>
                <a:ext cx="512592" cy="97156"/>
              </a:xfrm>
              <a:prstGeom prst="rect">
                <a:avLst/>
              </a:prstGeom>
            </p:spPr>
          </p:pic>
          <p:sp>
            <p:nvSpPr>
              <p:cNvPr id="495" name="椭圆 494">
                <a:extLst>
                  <a:ext uri="{FF2B5EF4-FFF2-40B4-BE49-F238E27FC236}">
                    <a16:creationId xmlns:a16="http://schemas.microsoft.com/office/drawing/2014/main" id="{64628232-BA11-FD34-B143-CAE6D60AE1F5}"/>
                  </a:ext>
                </a:extLst>
              </p:cNvPr>
              <p:cNvSpPr/>
              <p:nvPr/>
            </p:nvSpPr>
            <p:spPr>
              <a:xfrm>
                <a:off x="1033509" y="58614"/>
                <a:ext cx="363142" cy="45717"/>
              </a:xfrm>
              <a:prstGeom prst="ellipse">
                <a:avLst/>
              </a:prstGeom>
              <a:gradFill flip="none" rotWithShape="1">
                <a:gsLst>
                  <a:gs pos="0">
                    <a:srgbClr val="288672"/>
                  </a:gs>
                  <a:gs pos="50000">
                    <a:srgbClr val="288672"/>
                  </a:gs>
                  <a:gs pos="100000">
                    <a:srgbClr val="46C1A7"/>
                  </a:gs>
                </a:gsLst>
                <a:lin ang="10800000" scaled="1"/>
                <a:tileRect/>
              </a:gradFill>
              <a:ln w="12700" cap="flat" cmpd="sng" algn="ctr">
                <a:noFill/>
                <a:prstDash val="solid"/>
                <a:miter lim="800000"/>
              </a:ln>
              <a:effectLst/>
            </p:spPr>
            <p:txBody>
              <a:bodyPr rtlCol="0" anchor="ctr"/>
              <a:lstStyle/>
              <a:p>
                <a:pPr algn="just"/>
                <a:endParaRPr lang="zh-CN" altLang="en-US"/>
              </a:p>
            </p:txBody>
          </p:sp>
        </p:grpSp>
        <p:grpSp>
          <p:nvGrpSpPr>
            <p:cNvPr id="26" name="组合 25">
              <a:extLst>
                <a:ext uri="{FF2B5EF4-FFF2-40B4-BE49-F238E27FC236}">
                  <a16:creationId xmlns:a16="http://schemas.microsoft.com/office/drawing/2014/main" id="{AD1C8165-9EA0-A9E4-8C34-1CC8F0564FA0}"/>
                </a:ext>
              </a:extLst>
            </p:cNvPr>
            <p:cNvGrpSpPr>
              <a:grpSpLocks noChangeAspect="1"/>
            </p:cNvGrpSpPr>
            <p:nvPr/>
          </p:nvGrpSpPr>
          <p:grpSpPr>
            <a:xfrm>
              <a:off x="1958703" y="3526654"/>
              <a:ext cx="1241808" cy="1238857"/>
              <a:chOff x="2460881" y="37209"/>
              <a:chExt cx="2489139" cy="2483224"/>
            </a:xfrm>
          </p:grpSpPr>
          <p:pic>
            <p:nvPicPr>
              <p:cNvPr id="484" name="图片 483">
                <a:extLst>
                  <a:ext uri="{FF2B5EF4-FFF2-40B4-BE49-F238E27FC236}">
                    <a16:creationId xmlns:a16="http://schemas.microsoft.com/office/drawing/2014/main" id="{40876DCF-9569-45ED-9115-9244181BB20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60881" y="37209"/>
                <a:ext cx="2472566" cy="2483224"/>
              </a:xfrm>
              <a:prstGeom prst="rect">
                <a:avLst/>
              </a:prstGeom>
            </p:spPr>
          </p:pic>
          <p:sp>
            <p:nvSpPr>
              <p:cNvPr id="485" name="箭头: 右 484">
                <a:extLst>
                  <a:ext uri="{FF2B5EF4-FFF2-40B4-BE49-F238E27FC236}">
                    <a16:creationId xmlns:a16="http://schemas.microsoft.com/office/drawing/2014/main" id="{FBB271B6-EBAA-C4D9-5C2D-9814E587B1B8}"/>
                  </a:ext>
                </a:extLst>
              </p:cNvPr>
              <p:cNvSpPr/>
              <p:nvPr/>
            </p:nvSpPr>
            <p:spPr>
              <a:xfrm rot="16200000" flipH="1">
                <a:off x="4771430" y="1269868"/>
                <a:ext cx="276963" cy="80216"/>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p:sp>
            <p:nvSpPr>
              <p:cNvPr id="486" name="箭头: 右 485">
                <a:extLst>
                  <a:ext uri="{FF2B5EF4-FFF2-40B4-BE49-F238E27FC236}">
                    <a16:creationId xmlns:a16="http://schemas.microsoft.com/office/drawing/2014/main" id="{C9B1362A-8E57-B61F-8BB2-0A4827AEBF87}"/>
                  </a:ext>
                </a:extLst>
              </p:cNvPr>
              <p:cNvSpPr/>
              <p:nvPr/>
            </p:nvSpPr>
            <p:spPr>
              <a:xfrm rot="16200000" flipH="1">
                <a:off x="4559977" y="1187956"/>
                <a:ext cx="276963" cy="80214"/>
              </a:xfrm>
              <a:prstGeom prst="rightArrow">
                <a:avLst>
                  <a:gd name="adj1" fmla="val 44556"/>
                  <a:gd name="adj2" fmla="val 107386"/>
                </a:avLst>
              </a:prstGeom>
              <a:solidFill>
                <a:srgbClr val="FF0000">
                  <a:alpha val="50000"/>
                </a:srgbClr>
              </a:solidFill>
              <a:ln w="12700" cap="flat" cmpd="sng" algn="ctr">
                <a:noFill/>
                <a:prstDash val="solid"/>
                <a:miter lim="800000"/>
              </a:ln>
              <a:effectLst/>
            </p:spPr>
            <p:txBody>
              <a:bodyPr rtlCol="0" anchor="ctr"/>
              <a:lstStyle/>
              <a:p>
                <a:pPr algn="just"/>
                <a:endParaRPr lang="zh-CN" altLang="en-US"/>
              </a:p>
            </p:txBody>
          </p:sp>
          <p:pic>
            <p:nvPicPr>
              <p:cNvPr id="487" name="图片 486">
                <a:extLst>
                  <a:ext uri="{FF2B5EF4-FFF2-40B4-BE49-F238E27FC236}">
                    <a16:creationId xmlns:a16="http://schemas.microsoft.com/office/drawing/2014/main" id="{417D50B8-1ECC-944D-5DD7-4FF10977AC02}"/>
                  </a:ext>
                </a:extLst>
              </p:cNvPr>
              <p:cNvPicPr>
                <a:picLocks noChangeAspect="1"/>
              </p:cNvPicPr>
              <p:nvPr/>
            </p:nvPicPr>
            <p:blipFill>
              <a:blip r:embed="rId13"/>
              <a:stretch>
                <a:fillRect/>
              </a:stretch>
            </p:blipFill>
            <p:spPr>
              <a:xfrm>
                <a:off x="3372153" y="71375"/>
                <a:ext cx="512591" cy="97156"/>
              </a:xfrm>
              <a:prstGeom prst="rect">
                <a:avLst/>
              </a:prstGeom>
            </p:spPr>
          </p:pic>
          <p:sp>
            <p:nvSpPr>
              <p:cNvPr id="488" name="椭圆 487">
                <a:extLst>
                  <a:ext uri="{FF2B5EF4-FFF2-40B4-BE49-F238E27FC236}">
                    <a16:creationId xmlns:a16="http://schemas.microsoft.com/office/drawing/2014/main" id="{5427A6B2-B5FD-9147-C740-647366913FD1}"/>
                  </a:ext>
                </a:extLst>
              </p:cNvPr>
              <p:cNvSpPr/>
              <p:nvPr/>
            </p:nvSpPr>
            <p:spPr>
              <a:xfrm>
                <a:off x="3452966" y="95823"/>
                <a:ext cx="363142" cy="45717"/>
              </a:xfrm>
              <a:prstGeom prst="ellipse">
                <a:avLst/>
              </a:prstGeom>
              <a:gradFill flip="none" rotWithShape="1">
                <a:gsLst>
                  <a:gs pos="0">
                    <a:srgbClr val="288672"/>
                  </a:gs>
                  <a:gs pos="50000">
                    <a:srgbClr val="288672"/>
                  </a:gs>
                  <a:gs pos="100000">
                    <a:srgbClr val="46C1A7"/>
                  </a:gs>
                </a:gsLst>
                <a:lin ang="10800000" scaled="1"/>
                <a:tileRect/>
              </a:gradFill>
              <a:ln w="12700" cap="flat" cmpd="sng" algn="ctr">
                <a:noFill/>
                <a:prstDash val="solid"/>
                <a:miter lim="800000"/>
              </a:ln>
              <a:effectLst/>
            </p:spPr>
            <p:txBody>
              <a:bodyPr rtlCol="0" anchor="ctr"/>
              <a:lstStyle/>
              <a:p>
                <a:pPr algn="just"/>
                <a:endParaRPr lang="zh-CN" altLang="en-US"/>
              </a:p>
            </p:txBody>
          </p:sp>
        </p:grpSp>
        <p:grpSp>
          <p:nvGrpSpPr>
            <p:cNvPr id="29" name="组合 28">
              <a:extLst>
                <a:ext uri="{FF2B5EF4-FFF2-40B4-BE49-F238E27FC236}">
                  <a16:creationId xmlns:a16="http://schemas.microsoft.com/office/drawing/2014/main" id="{27507F2E-3638-E65A-2B55-0AA98C471D8A}"/>
                </a:ext>
              </a:extLst>
            </p:cNvPr>
            <p:cNvGrpSpPr>
              <a:grpSpLocks noChangeAspect="1"/>
            </p:cNvGrpSpPr>
            <p:nvPr/>
          </p:nvGrpSpPr>
          <p:grpSpPr>
            <a:xfrm>
              <a:off x="3219156" y="3533307"/>
              <a:ext cx="1233539" cy="1238857"/>
              <a:chOff x="4655441" y="154076"/>
              <a:chExt cx="2472566" cy="2483224"/>
            </a:xfrm>
          </p:grpSpPr>
          <p:pic>
            <p:nvPicPr>
              <p:cNvPr id="481" name="图片 480">
                <a:extLst>
                  <a:ext uri="{FF2B5EF4-FFF2-40B4-BE49-F238E27FC236}">
                    <a16:creationId xmlns:a16="http://schemas.microsoft.com/office/drawing/2014/main" id="{16DB750F-AC41-AFC9-8C8C-1D81718AB25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55441" y="154076"/>
                <a:ext cx="2472566" cy="2483224"/>
              </a:xfrm>
              <a:prstGeom prst="rect">
                <a:avLst/>
              </a:prstGeom>
            </p:spPr>
          </p:pic>
          <p:pic>
            <p:nvPicPr>
              <p:cNvPr id="482" name="图片 481">
                <a:extLst>
                  <a:ext uri="{FF2B5EF4-FFF2-40B4-BE49-F238E27FC236}">
                    <a16:creationId xmlns:a16="http://schemas.microsoft.com/office/drawing/2014/main" id="{49004C73-AFC8-350C-9183-6D3171F8F1D4}"/>
                  </a:ext>
                </a:extLst>
              </p:cNvPr>
              <p:cNvPicPr>
                <a:picLocks noChangeAspect="1"/>
              </p:cNvPicPr>
              <p:nvPr/>
            </p:nvPicPr>
            <p:blipFill>
              <a:blip r:embed="rId13"/>
              <a:stretch>
                <a:fillRect/>
              </a:stretch>
            </p:blipFill>
            <p:spPr>
              <a:xfrm>
                <a:off x="5566715" y="188242"/>
                <a:ext cx="512592" cy="97156"/>
              </a:xfrm>
              <a:prstGeom prst="rect">
                <a:avLst/>
              </a:prstGeom>
              <a:noFill/>
            </p:spPr>
          </p:pic>
          <p:sp>
            <p:nvSpPr>
              <p:cNvPr id="483" name="椭圆 482">
                <a:extLst>
                  <a:ext uri="{FF2B5EF4-FFF2-40B4-BE49-F238E27FC236}">
                    <a16:creationId xmlns:a16="http://schemas.microsoft.com/office/drawing/2014/main" id="{D119B471-B5C8-76D9-57DD-EF6666B24B2D}"/>
                  </a:ext>
                </a:extLst>
              </p:cNvPr>
              <p:cNvSpPr/>
              <p:nvPr/>
            </p:nvSpPr>
            <p:spPr>
              <a:xfrm>
                <a:off x="5647527" y="212690"/>
                <a:ext cx="363142" cy="45717"/>
              </a:xfrm>
              <a:prstGeom prst="ellipse">
                <a:avLst/>
              </a:prstGeom>
              <a:gradFill flip="none" rotWithShape="1">
                <a:gsLst>
                  <a:gs pos="0">
                    <a:srgbClr val="288672"/>
                  </a:gs>
                  <a:gs pos="50000">
                    <a:srgbClr val="288672"/>
                  </a:gs>
                  <a:gs pos="100000">
                    <a:srgbClr val="46C1A7"/>
                  </a:gs>
                </a:gsLst>
                <a:lin ang="10800000" scaled="1"/>
                <a:tileRect/>
              </a:gradFill>
              <a:ln w="12700" cap="flat" cmpd="sng" algn="ctr">
                <a:noFill/>
                <a:prstDash val="solid"/>
                <a:miter lim="800000"/>
              </a:ln>
              <a:effectLst/>
            </p:spPr>
            <p:txBody>
              <a:bodyPr rtlCol="0" anchor="ctr"/>
              <a:lstStyle/>
              <a:p>
                <a:pPr algn="just"/>
                <a:endParaRPr lang="zh-CN" altLang="en-US"/>
              </a:p>
            </p:txBody>
          </p:sp>
        </p:grpSp>
        <p:grpSp>
          <p:nvGrpSpPr>
            <p:cNvPr id="448" name="组合 447">
              <a:extLst>
                <a:ext uri="{FF2B5EF4-FFF2-40B4-BE49-F238E27FC236}">
                  <a16:creationId xmlns:a16="http://schemas.microsoft.com/office/drawing/2014/main" id="{D6D61169-23EF-A45E-6265-FDFEEF652FBE}"/>
                </a:ext>
              </a:extLst>
            </p:cNvPr>
            <p:cNvGrpSpPr>
              <a:grpSpLocks noChangeAspect="1"/>
            </p:cNvGrpSpPr>
            <p:nvPr/>
          </p:nvGrpSpPr>
          <p:grpSpPr>
            <a:xfrm>
              <a:off x="4572872" y="3539373"/>
              <a:ext cx="1241807" cy="1238857"/>
              <a:chOff x="7020934" y="316636"/>
              <a:chExt cx="2489138" cy="2483224"/>
            </a:xfrm>
          </p:grpSpPr>
          <p:pic>
            <p:nvPicPr>
              <p:cNvPr id="477" name="图片 476">
                <a:extLst>
                  <a:ext uri="{FF2B5EF4-FFF2-40B4-BE49-F238E27FC236}">
                    <a16:creationId xmlns:a16="http://schemas.microsoft.com/office/drawing/2014/main" id="{BE4E4405-698B-2478-701F-69457B14E7A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20934" y="316636"/>
                <a:ext cx="2472566" cy="2483224"/>
              </a:xfrm>
              <a:prstGeom prst="rect">
                <a:avLst/>
              </a:prstGeom>
            </p:spPr>
          </p:pic>
          <p:sp>
            <p:nvSpPr>
              <p:cNvPr id="478" name="箭头: 右 477">
                <a:extLst>
                  <a:ext uri="{FF2B5EF4-FFF2-40B4-BE49-F238E27FC236}">
                    <a16:creationId xmlns:a16="http://schemas.microsoft.com/office/drawing/2014/main" id="{1D7F6252-DE4F-DD7C-3124-C9DCF2943B3A}"/>
                  </a:ext>
                </a:extLst>
              </p:cNvPr>
              <p:cNvSpPr/>
              <p:nvPr/>
            </p:nvSpPr>
            <p:spPr>
              <a:xfrm rot="16200000" flipH="1">
                <a:off x="9331483" y="1549295"/>
                <a:ext cx="276961" cy="80216"/>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p:sp>
            <p:nvSpPr>
              <p:cNvPr id="480" name="箭头: 右 479">
                <a:extLst>
                  <a:ext uri="{FF2B5EF4-FFF2-40B4-BE49-F238E27FC236}">
                    <a16:creationId xmlns:a16="http://schemas.microsoft.com/office/drawing/2014/main" id="{939D91A6-E4B6-E574-5D8E-C3B210A32379}"/>
                  </a:ext>
                </a:extLst>
              </p:cNvPr>
              <p:cNvSpPr/>
              <p:nvPr/>
            </p:nvSpPr>
            <p:spPr>
              <a:xfrm rot="16200000" flipH="1">
                <a:off x="9120032" y="1467383"/>
                <a:ext cx="276963" cy="80214"/>
              </a:xfrm>
              <a:prstGeom prst="rightArrow">
                <a:avLst>
                  <a:gd name="adj1" fmla="val 44556"/>
                  <a:gd name="adj2" fmla="val 107386"/>
                </a:avLst>
              </a:prstGeom>
              <a:solidFill>
                <a:srgbClr val="FF0000">
                  <a:alpha val="50000"/>
                </a:srgbClr>
              </a:solidFill>
              <a:ln w="12700" cap="flat" cmpd="sng" algn="ctr">
                <a:noFill/>
                <a:prstDash val="solid"/>
                <a:miter lim="800000"/>
              </a:ln>
              <a:effectLst/>
            </p:spPr>
            <p:txBody>
              <a:bodyPr rtlCol="0" anchor="ctr"/>
              <a:lstStyle/>
              <a:p>
                <a:pPr algn="just"/>
                <a:endParaRPr lang="zh-CN" altLang="en-US"/>
              </a:p>
            </p:txBody>
          </p:sp>
        </p:grpSp>
        <mc:AlternateContent xmlns:mc="http://schemas.openxmlformats.org/markup-compatibility/2006" xmlns:a14="http://schemas.microsoft.com/office/drawing/2010/main">
          <mc:Choice Requires="a14">
            <p:sp>
              <p:nvSpPr>
                <p:cNvPr id="449" name="文本框 112">
                  <a:extLst>
                    <a:ext uri="{FF2B5EF4-FFF2-40B4-BE49-F238E27FC236}">
                      <a16:creationId xmlns:a16="http://schemas.microsoft.com/office/drawing/2014/main" id="{B34F2C19-3922-BB6B-0C34-EB33725F676B}"/>
                    </a:ext>
                  </a:extLst>
                </p:cNvPr>
                <p:cNvSpPr txBox="1"/>
                <p:nvPr/>
              </p:nvSpPr>
              <p:spPr>
                <a:xfrm>
                  <a:off x="574587" y="4746756"/>
                  <a:ext cx="618490"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宋体" panose="02010600030101010101" pitchFamily="2" charset="-122"/>
                          </a:rPr>
                          <m:t>|</m:t>
                        </m:r>
                        <m:r>
                          <a:rPr lang="en-US" sz="1050" b="1" i="1">
                            <a:effectLst/>
                            <a:latin typeface="Cambria Math" panose="02040503050406030204" pitchFamily="18" charset="0"/>
                            <a:ea typeface="宋体" panose="02010600030101010101" pitchFamily="2" charset="-122"/>
                          </a:rPr>
                          <m:t>𝑭</m:t>
                        </m:r>
                        <m:r>
                          <a:rPr lang="en-US" sz="1050" i="1">
                            <a:effectLst/>
                            <a:latin typeface="Cambria Math" panose="02040503050406030204" pitchFamily="18" charset="0"/>
                            <a:ea typeface="宋体" panose="02010600030101010101" pitchFamily="2" charset="-122"/>
                          </a:rPr>
                          <m:t>|</m:t>
                        </m:r>
                        <m:r>
                          <a:rPr lang="en-US" sz="1050" i="1" kern="1200">
                            <a:solidFill>
                              <a:srgbClr val="000000"/>
                            </a:solidFill>
                            <a:effectLst/>
                            <a:latin typeface="Cambria Math" panose="02040503050406030204" pitchFamily="18" charset="0"/>
                            <a:ea typeface="Cambria Math" panose="02040503050406030204" pitchFamily="18" charset="0"/>
                          </a:rPr>
                          <m:t>=200</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49" name="文本框 112">
                  <a:extLst>
                    <a:ext uri="{FF2B5EF4-FFF2-40B4-BE49-F238E27FC236}">
                      <a16:creationId xmlns:a16="http://schemas.microsoft.com/office/drawing/2014/main" id="{B34F2C19-3922-BB6B-0C34-EB33725F676B}"/>
                    </a:ext>
                  </a:extLst>
                </p:cNvPr>
                <p:cNvSpPr txBox="1">
                  <a:spLocks noRot="1" noChangeAspect="1" noMove="1" noResize="1" noEditPoints="1" noAdjustHandles="1" noChangeArrowheads="1" noChangeShapeType="1" noTextEdit="1"/>
                </p:cNvSpPr>
                <p:nvPr/>
              </p:nvSpPr>
              <p:spPr>
                <a:xfrm>
                  <a:off x="574587" y="4746756"/>
                  <a:ext cx="618490" cy="161583"/>
                </a:xfrm>
                <a:prstGeom prst="rect">
                  <a:avLst/>
                </a:prstGeom>
                <a:blipFill>
                  <a:blip r:embed="rId35"/>
                  <a:stretch>
                    <a:fillRect l="-6931" t="-3704" r="-3960" b="-370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0" name="文本框 112">
                  <a:extLst>
                    <a:ext uri="{FF2B5EF4-FFF2-40B4-BE49-F238E27FC236}">
                      <a16:creationId xmlns:a16="http://schemas.microsoft.com/office/drawing/2014/main" id="{55A9CADC-42F0-11C9-FBAF-DF1FDC9005C6}"/>
                    </a:ext>
                  </a:extLst>
                </p:cNvPr>
                <p:cNvSpPr txBox="1"/>
                <p:nvPr/>
              </p:nvSpPr>
              <p:spPr>
                <a:xfrm>
                  <a:off x="1488574" y="3781754"/>
                  <a:ext cx="592455"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宋体" panose="02010600030101010101" pitchFamily="2" charset="-122"/>
                          </a:rPr>
                          <m:t>|</m:t>
                        </m:r>
                        <m:r>
                          <a:rPr lang="en-US" sz="1050" b="1" i="1">
                            <a:effectLst/>
                            <a:latin typeface="Cambria Math" panose="02040503050406030204" pitchFamily="18" charset="0"/>
                            <a:ea typeface="宋体" panose="02010600030101010101" pitchFamily="2" charset="-122"/>
                          </a:rPr>
                          <m:t>𝑭</m:t>
                        </m:r>
                        <m:r>
                          <a:rPr lang="en-US" sz="1050" i="1">
                            <a:effectLst/>
                            <a:latin typeface="Cambria Math" panose="02040503050406030204" pitchFamily="18" charset="0"/>
                            <a:ea typeface="宋体" panose="02010600030101010101" pitchFamily="2" charset="-122"/>
                          </a:rPr>
                          <m:t>|</m:t>
                        </m:r>
                        <m:r>
                          <a:rPr lang="en-US" sz="1050" i="1" kern="1200">
                            <a:solidFill>
                              <a:srgbClr val="000000"/>
                            </a:solidFill>
                            <a:effectLst/>
                            <a:latin typeface="Cambria Math" panose="02040503050406030204" pitchFamily="18" charset="0"/>
                            <a:ea typeface="Cambria Math" panose="02040503050406030204" pitchFamily="18" charset="0"/>
                          </a:rPr>
                          <m:t>=100</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50" name="文本框 112">
                  <a:extLst>
                    <a:ext uri="{FF2B5EF4-FFF2-40B4-BE49-F238E27FC236}">
                      <a16:creationId xmlns:a16="http://schemas.microsoft.com/office/drawing/2014/main" id="{55A9CADC-42F0-11C9-FBAF-DF1FDC9005C6}"/>
                    </a:ext>
                  </a:extLst>
                </p:cNvPr>
                <p:cNvSpPr txBox="1">
                  <a:spLocks noRot="1" noChangeAspect="1" noMove="1" noResize="1" noEditPoints="1" noAdjustHandles="1" noChangeArrowheads="1" noChangeShapeType="1" noTextEdit="1"/>
                </p:cNvSpPr>
                <p:nvPr/>
              </p:nvSpPr>
              <p:spPr>
                <a:xfrm>
                  <a:off x="1488574" y="3781754"/>
                  <a:ext cx="592455" cy="161583"/>
                </a:xfrm>
                <a:prstGeom prst="rect">
                  <a:avLst/>
                </a:prstGeom>
                <a:blipFill>
                  <a:blip r:embed="rId36"/>
                  <a:stretch>
                    <a:fillRect l="-9278" t="-3846" r="-6186" b="-4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1" name="文本框 112">
                  <a:extLst>
                    <a:ext uri="{FF2B5EF4-FFF2-40B4-BE49-F238E27FC236}">
                      <a16:creationId xmlns:a16="http://schemas.microsoft.com/office/drawing/2014/main" id="{9A3C93FF-8C1A-D4EC-6497-B2A6BD709763}"/>
                    </a:ext>
                  </a:extLst>
                </p:cNvPr>
                <p:cNvSpPr txBox="1"/>
                <p:nvPr/>
              </p:nvSpPr>
              <p:spPr>
                <a:xfrm>
                  <a:off x="1892456" y="4770540"/>
                  <a:ext cx="633730"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宋体" panose="02010600030101010101" pitchFamily="2" charset="-122"/>
                          </a:rPr>
                          <m:t>|</m:t>
                        </m:r>
                        <m:r>
                          <a:rPr lang="en-US" sz="1050" b="1" i="1">
                            <a:effectLst/>
                            <a:latin typeface="Cambria Math" panose="02040503050406030204" pitchFamily="18" charset="0"/>
                            <a:ea typeface="宋体" panose="02010600030101010101" pitchFamily="2" charset="-122"/>
                          </a:rPr>
                          <m:t>𝑭</m:t>
                        </m:r>
                        <m:r>
                          <a:rPr lang="en-US" sz="1050" i="1">
                            <a:effectLst/>
                            <a:latin typeface="Cambria Math" panose="02040503050406030204" pitchFamily="18" charset="0"/>
                            <a:ea typeface="宋体" panose="02010600030101010101" pitchFamily="2" charset="-122"/>
                          </a:rPr>
                          <m:t>|</m:t>
                        </m:r>
                        <m:r>
                          <a:rPr lang="en-US" sz="1050" i="1" kern="1200">
                            <a:solidFill>
                              <a:srgbClr val="000000"/>
                            </a:solidFill>
                            <a:effectLst/>
                            <a:latin typeface="Cambria Math" panose="02040503050406030204" pitchFamily="18" charset="0"/>
                            <a:ea typeface="Cambria Math" panose="02040503050406030204" pitchFamily="18" charset="0"/>
                          </a:rPr>
                          <m:t>=100</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51" name="文本框 112">
                  <a:extLst>
                    <a:ext uri="{FF2B5EF4-FFF2-40B4-BE49-F238E27FC236}">
                      <a16:creationId xmlns:a16="http://schemas.microsoft.com/office/drawing/2014/main" id="{9A3C93FF-8C1A-D4EC-6497-B2A6BD709763}"/>
                    </a:ext>
                  </a:extLst>
                </p:cNvPr>
                <p:cNvSpPr txBox="1">
                  <a:spLocks noRot="1" noChangeAspect="1" noMove="1" noResize="1" noEditPoints="1" noAdjustHandles="1" noChangeArrowheads="1" noChangeShapeType="1" noTextEdit="1"/>
                </p:cNvSpPr>
                <p:nvPr/>
              </p:nvSpPr>
              <p:spPr>
                <a:xfrm>
                  <a:off x="1892456" y="4770540"/>
                  <a:ext cx="633730" cy="161583"/>
                </a:xfrm>
                <a:prstGeom prst="rect">
                  <a:avLst/>
                </a:prstGeom>
                <a:blipFill>
                  <a:blip r:embed="rId36"/>
                  <a:stretch>
                    <a:fillRect l="-5769" t="-3846" r="-1923" b="-4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文本框 112">
                  <a:extLst>
                    <a:ext uri="{FF2B5EF4-FFF2-40B4-BE49-F238E27FC236}">
                      <a16:creationId xmlns:a16="http://schemas.microsoft.com/office/drawing/2014/main" id="{2F60474E-4D48-6402-7A01-A149E77322AB}"/>
                    </a:ext>
                  </a:extLst>
                </p:cNvPr>
                <p:cNvSpPr txBox="1"/>
                <p:nvPr/>
              </p:nvSpPr>
              <p:spPr>
                <a:xfrm>
                  <a:off x="2845447" y="3815800"/>
                  <a:ext cx="573405"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宋体" panose="02010600030101010101" pitchFamily="2" charset="-122"/>
                          </a:rPr>
                          <m:t>|</m:t>
                        </m:r>
                        <m:r>
                          <a:rPr lang="en-US" sz="1050" b="1" i="1">
                            <a:effectLst/>
                            <a:latin typeface="Cambria Math" panose="02040503050406030204" pitchFamily="18" charset="0"/>
                            <a:ea typeface="宋体" panose="02010600030101010101" pitchFamily="2" charset="-122"/>
                          </a:rPr>
                          <m:t>𝑭</m:t>
                        </m:r>
                        <m:r>
                          <a:rPr lang="en-US" sz="1050" i="1">
                            <a:effectLst/>
                            <a:latin typeface="Cambria Math" panose="02040503050406030204" pitchFamily="18" charset="0"/>
                            <a:ea typeface="宋体" panose="02010600030101010101" pitchFamily="2" charset="-122"/>
                          </a:rPr>
                          <m:t>|</m:t>
                        </m:r>
                        <m:r>
                          <a:rPr lang="en-US" sz="1050" i="1" kern="1200">
                            <a:solidFill>
                              <a:srgbClr val="000000"/>
                            </a:solidFill>
                            <a:effectLst/>
                            <a:latin typeface="Cambria Math" panose="02040503050406030204" pitchFamily="18" charset="0"/>
                            <a:ea typeface="Cambria Math" panose="02040503050406030204" pitchFamily="18" charset="0"/>
                          </a:rPr>
                          <m:t>=100</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52" name="文本框 112">
                  <a:extLst>
                    <a:ext uri="{FF2B5EF4-FFF2-40B4-BE49-F238E27FC236}">
                      <a16:creationId xmlns:a16="http://schemas.microsoft.com/office/drawing/2014/main" id="{2F60474E-4D48-6402-7A01-A149E77322AB}"/>
                    </a:ext>
                  </a:extLst>
                </p:cNvPr>
                <p:cNvSpPr txBox="1">
                  <a:spLocks noRot="1" noChangeAspect="1" noMove="1" noResize="1" noEditPoints="1" noAdjustHandles="1" noChangeArrowheads="1" noChangeShapeType="1" noTextEdit="1"/>
                </p:cNvSpPr>
                <p:nvPr/>
              </p:nvSpPr>
              <p:spPr>
                <a:xfrm>
                  <a:off x="2845447" y="3815800"/>
                  <a:ext cx="573405" cy="161583"/>
                </a:xfrm>
                <a:prstGeom prst="rect">
                  <a:avLst/>
                </a:prstGeom>
                <a:blipFill>
                  <a:blip r:embed="rId37"/>
                  <a:stretch>
                    <a:fillRect l="-11702" r="-6383" b="-37037"/>
                  </a:stretch>
                </a:blipFill>
              </p:spPr>
              <p:txBody>
                <a:bodyPr/>
                <a:lstStyle/>
                <a:p>
                  <a:r>
                    <a:rPr lang="zh-CN" altLang="en-US">
                      <a:noFill/>
                    </a:rPr>
                    <a:t> </a:t>
                  </a:r>
                </a:p>
              </p:txBody>
            </p:sp>
          </mc:Fallback>
        </mc:AlternateContent>
        <p:sp>
          <p:nvSpPr>
            <p:cNvPr id="453" name="箭头: 右 452">
              <a:extLst>
                <a:ext uri="{FF2B5EF4-FFF2-40B4-BE49-F238E27FC236}">
                  <a16:creationId xmlns:a16="http://schemas.microsoft.com/office/drawing/2014/main" id="{BD23C449-8BB0-85C9-0C5B-19EFFFDDDACA}"/>
                </a:ext>
              </a:extLst>
            </p:cNvPr>
            <p:cNvSpPr/>
            <p:nvPr/>
          </p:nvSpPr>
          <p:spPr>
            <a:xfrm rot="14760507" flipH="1">
              <a:off x="1923300" y="4576308"/>
              <a:ext cx="137795" cy="4000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p:sp>
          <p:nvSpPr>
            <p:cNvPr id="454" name="箭头: 右 453">
              <a:extLst>
                <a:ext uri="{FF2B5EF4-FFF2-40B4-BE49-F238E27FC236}">
                  <a16:creationId xmlns:a16="http://schemas.microsoft.com/office/drawing/2014/main" id="{6A88EBAE-8EE3-5490-9892-D3FA73DA2C8A}"/>
                </a:ext>
              </a:extLst>
            </p:cNvPr>
            <p:cNvSpPr/>
            <p:nvPr/>
          </p:nvSpPr>
          <p:spPr>
            <a:xfrm rot="14760507" flipH="1">
              <a:off x="2090305" y="4597898"/>
              <a:ext cx="137795" cy="4000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p:sp>
          <p:nvSpPr>
            <p:cNvPr id="455" name="箭头: 右 454">
              <a:extLst>
                <a:ext uri="{FF2B5EF4-FFF2-40B4-BE49-F238E27FC236}">
                  <a16:creationId xmlns:a16="http://schemas.microsoft.com/office/drawing/2014/main" id="{F5CE2FFC-7C02-6234-3388-66D6610E4938}"/>
                </a:ext>
              </a:extLst>
            </p:cNvPr>
            <p:cNvSpPr/>
            <p:nvPr/>
          </p:nvSpPr>
          <p:spPr>
            <a:xfrm rot="14760507" flipH="1">
              <a:off x="3177902" y="4566416"/>
              <a:ext cx="137795" cy="4000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p:sp>
          <p:nvSpPr>
            <p:cNvPr id="456" name="箭头: 右 455">
              <a:extLst>
                <a:ext uri="{FF2B5EF4-FFF2-40B4-BE49-F238E27FC236}">
                  <a16:creationId xmlns:a16="http://schemas.microsoft.com/office/drawing/2014/main" id="{D593E59A-937E-483C-5AF1-AE416483B53F}"/>
                </a:ext>
              </a:extLst>
            </p:cNvPr>
            <p:cNvSpPr/>
            <p:nvPr/>
          </p:nvSpPr>
          <p:spPr>
            <a:xfrm rot="14760507" flipH="1">
              <a:off x="3344907" y="4588006"/>
              <a:ext cx="137795" cy="4000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mc:AlternateContent xmlns:mc="http://schemas.openxmlformats.org/markup-compatibility/2006" xmlns:a14="http://schemas.microsoft.com/office/drawing/2010/main">
          <mc:Choice Requires="a14">
            <p:sp>
              <p:nvSpPr>
                <p:cNvPr id="457" name="文本框 112">
                  <a:extLst>
                    <a:ext uri="{FF2B5EF4-FFF2-40B4-BE49-F238E27FC236}">
                      <a16:creationId xmlns:a16="http://schemas.microsoft.com/office/drawing/2014/main" id="{66C38543-0BA1-74C9-C66A-4F3DE770367F}"/>
                    </a:ext>
                  </a:extLst>
                </p:cNvPr>
                <p:cNvSpPr txBox="1"/>
                <p:nvPr/>
              </p:nvSpPr>
              <p:spPr>
                <a:xfrm>
                  <a:off x="3103295" y="4776534"/>
                  <a:ext cx="598805"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宋体" panose="02010600030101010101" pitchFamily="2" charset="-122"/>
                          </a:rPr>
                          <m:t>|</m:t>
                        </m:r>
                        <m:r>
                          <a:rPr lang="en-US" sz="1050" b="1" i="1">
                            <a:effectLst/>
                            <a:latin typeface="Cambria Math" panose="02040503050406030204" pitchFamily="18" charset="0"/>
                            <a:ea typeface="宋体" panose="02010600030101010101" pitchFamily="2" charset="-122"/>
                          </a:rPr>
                          <m:t>𝑭</m:t>
                        </m:r>
                        <m:r>
                          <a:rPr lang="en-US" sz="1050" i="1">
                            <a:effectLst/>
                            <a:latin typeface="Cambria Math" panose="02040503050406030204" pitchFamily="18" charset="0"/>
                            <a:ea typeface="宋体" panose="02010600030101010101" pitchFamily="2" charset="-122"/>
                          </a:rPr>
                          <m:t>|</m:t>
                        </m:r>
                        <m:r>
                          <a:rPr lang="en-US" sz="1050" i="1" kern="1200">
                            <a:solidFill>
                              <a:srgbClr val="000000"/>
                            </a:solidFill>
                            <a:effectLst/>
                            <a:latin typeface="Cambria Math" panose="02040503050406030204" pitchFamily="18" charset="0"/>
                            <a:ea typeface="Cambria Math" panose="02040503050406030204" pitchFamily="18" charset="0"/>
                          </a:rPr>
                          <m:t>=200</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57" name="文本框 112">
                  <a:extLst>
                    <a:ext uri="{FF2B5EF4-FFF2-40B4-BE49-F238E27FC236}">
                      <a16:creationId xmlns:a16="http://schemas.microsoft.com/office/drawing/2014/main" id="{66C38543-0BA1-74C9-C66A-4F3DE770367F}"/>
                    </a:ext>
                  </a:extLst>
                </p:cNvPr>
                <p:cNvSpPr txBox="1">
                  <a:spLocks noRot="1" noChangeAspect="1" noMove="1" noResize="1" noEditPoints="1" noAdjustHandles="1" noChangeArrowheads="1" noChangeShapeType="1" noTextEdit="1"/>
                </p:cNvSpPr>
                <p:nvPr/>
              </p:nvSpPr>
              <p:spPr>
                <a:xfrm>
                  <a:off x="3103295" y="4776534"/>
                  <a:ext cx="598805" cy="161583"/>
                </a:xfrm>
                <a:prstGeom prst="rect">
                  <a:avLst/>
                </a:prstGeom>
                <a:blipFill>
                  <a:blip r:embed="rId38"/>
                  <a:stretch>
                    <a:fillRect l="-9184" t="-3846" r="-5102" b="-4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8" name="文本框 112">
                  <a:extLst>
                    <a:ext uri="{FF2B5EF4-FFF2-40B4-BE49-F238E27FC236}">
                      <a16:creationId xmlns:a16="http://schemas.microsoft.com/office/drawing/2014/main" id="{93EF1C85-240D-19E8-B1D5-A86AC3F667DC}"/>
                    </a:ext>
                  </a:extLst>
                </p:cNvPr>
                <p:cNvSpPr txBox="1"/>
                <p:nvPr/>
              </p:nvSpPr>
              <p:spPr>
                <a:xfrm>
                  <a:off x="5231340" y="4389211"/>
                  <a:ext cx="586105"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宋体" panose="02010600030101010101" pitchFamily="2" charset="-122"/>
                          </a:rPr>
                          <m:t>|</m:t>
                        </m:r>
                        <m:r>
                          <a:rPr lang="en-US" sz="1050" b="1" i="1">
                            <a:effectLst/>
                            <a:latin typeface="Cambria Math" panose="02040503050406030204" pitchFamily="18" charset="0"/>
                            <a:ea typeface="宋体" panose="02010600030101010101" pitchFamily="2" charset="-122"/>
                          </a:rPr>
                          <m:t>𝑭</m:t>
                        </m:r>
                        <m:r>
                          <a:rPr lang="en-US" sz="1050" i="1">
                            <a:effectLst/>
                            <a:latin typeface="Cambria Math" panose="02040503050406030204" pitchFamily="18" charset="0"/>
                            <a:ea typeface="宋体" panose="02010600030101010101" pitchFamily="2" charset="-122"/>
                          </a:rPr>
                          <m:t>|</m:t>
                        </m:r>
                        <m:r>
                          <a:rPr lang="en-US" sz="1050" i="1" kern="1200">
                            <a:solidFill>
                              <a:srgbClr val="000000"/>
                            </a:solidFill>
                            <a:effectLst/>
                            <a:latin typeface="Cambria Math" panose="02040503050406030204" pitchFamily="18" charset="0"/>
                            <a:ea typeface="Cambria Math" panose="02040503050406030204" pitchFamily="18" charset="0"/>
                          </a:rPr>
                          <m:t>=100</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58" name="文本框 112">
                  <a:extLst>
                    <a:ext uri="{FF2B5EF4-FFF2-40B4-BE49-F238E27FC236}">
                      <a16:creationId xmlns:a16="http://schemas.microsoft.com/office/drawing/2014/main" id="{93EF1C85-240D-19E8-B1D5-A86AC3F667DC}"/>
                    </a:ext>
                  </a:extLst>
                </p:cNvPr>
                <p:cNvSpPr txBox="1">
                  <a:spLocks noRot="1" noChangeAspect="1" noMove="1" noResize="1" noEditPoints="1" noAdjustHandles="1" noChangeArrowheads="1" noChangeShapeType="1" noTextEdit="1"/>
                </p:cNvSpPr>
                <p:nvPr/>
              </p:nvSpPr>
              <p:spPr>
                <a:xfrm>
                  <a:off x="5231340" y="4389211"/>
                  <a:ext cx="586105" cy="161583"/>
                </a:xfrm>
                <a:prstGeom prst="rect">
                  <a:avLst/>
                </a:prstGeom>
                <a:blipFill>
                  <a:blip r:embed="rId39"/>
                  <a:stretch>
                    <a:fillRect l="-10417" r="-6250" b="-37037"/>
                  </a:stretch>
                </a:blipFill>
              </p:spPr>
              <p:txBody>
                <a:bodyPr/>
                <a:lstStyle/>
                <a:p>
                  <a:r>
                    <a:rPr lang="zh-CN" altLang="en-US">
                      <a:noFill/>
                    </a:rPr>
                    <a:t> </a:t>
                  </a:r>
                </a:p>
              </p:txBody>
            </p:sp>
          </mc:Fallback>
        </mc:AlternateContent>
        <p:sp>
          <p:nvSpPr>
            <p:cNvPr id="459" name="箭头: 右 458">
              <a:extLst>
                <a:ext uri="{FF2B5EF4-FFF2-40B4-BE49-F238E27FC236}">
                  <a16:creationId xmlns:a16="http://schemas.microsoft.com/office/drawing/2014/main" id="{44E409D2-479B-34D3-F416-9B8A6A60C97E}"/>
                </a:ext>
              </a:extLst>
            </p:cNvPr>
            <p:cNvSpPr/>
            <p:nvPr/>
          </p:nvSpPr>
          <p:spPr>
            <a:xfrm flipH="1">
              <a:off x="5018396" y="3537860"/>
              <a:ext cx="137795" cy="4000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p:sp>
          <p:nvSpPr>
            <p:cNvPr id="460" name="箭头: 右 459">
              <a:extLst>
                <a:ext uri="{FF2B5EF4-FFF2-40B4-BE49-F238E27FC236}">
                  <a16:creationId xmlns:a16="http://schemas.microsoft.com/office/drawing/2014/main" id="{1086279C-355F-D67F-D9EB-F269B17F37F3}"/>
                </a:ext>
              </a:extLst>
            </p:cNvPr>
            <p:cNvSpPr/>
            <p:nvPr/>
          </p:nvSpPr>
          <p:spPr>
            <a:xfrm flipH="1">
              <a:off x="5021456" y="3578704"/>
              <a:ext cx="137795" cy="40005"/>
            </a:xfrm>
            <a:prstGeom prst="rightArrow">
              <a:avLst>
                <a:gd name="adj1" fmla="val 44556"/>
                <a:gd name="adj2" fmla="val 107386"/>
              </a:avLst>
            </a:prstGeom>
            <a:solidFill>
              <a:srgbClr val="FF0000"/>
            </a:solidFill>
            <a:ln w="12700" cap="flat" cmpd="sng" algn="ctr">
              <a:noFill/>
              <a:prstDash val="solid"/>
              <a:miter lim="800000"/>
            </a:ln>
            <a:effectLst/>
          </p:spPr>
          <p:txBody>
            <a:bodyPr rtlCol="0" anchor="ctr"/>
            <a:lstStyle/>
            <a:p>
              <a:pPr algn="just"/>
              <a:endParaRPr lang="zh-CN" altLang="en-US"/>
            </a:p>
          </p:txBody>
        </p:sp>
        <mc:AlternateContent xmlns:mc="http://schemas.openxmlformats.org/markup-compatibility/2006" xmlns:a14="http://schemas.microsoft.com/office/drawing/2010/main">
          <mc:Choice Requires="a14">
            <p:sp>
              <p:nvSpPr>
                <p:cNvPr id="461" name="文本框 112">
                  <a:extLst>
                    <a:ext uri="{FF2B5EF4-FFF2-40B4-BE49-F238E27FC236}">
                      <a16:creationId xmlns:a16="http://schemas.microsoft.com/office/drawing/2014/main" id="{69A6FCC3-C9FA-BE0A-ADC3-A8FE1DB87ABC}"/>
                    </a:ext>
                  </a:extLst>
                </p:cNvPr>
                <p:cNvSpPr txBox="1"/>
                <p:nvPr/>
              </p:nvSpPr>
              <p:spPr>
                <a:xfrm>
                  <a:off x="4387741" y="3505283"/>
                  <a:ext cx="626745"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宋体" panose="02010600030101010101" pitchFamily="2" charset="-122"/>
                          </a:rPr>
                          <m:t>|</m:t>
                        </m:r>
                        <m:r>
                          <a:rPr lang="en-US" sz="1050" b="1" i="1">
                            <a:effectLst/>
                            <a:latin typeface="Cambria Math" panose="02040503050406030204" pitchFamily="18" charset="0"/>
                            <a:ea typeface="宋体" panose="02010600030101010101" pitchFamily="2" charset="-122"/>
                          </a:rPr>
                          <m:t>𝑭</m:t>
                        </m:r>
                        <m:r>
                          <a:rPr lang="en-US" sz="1050" i="1">
                            <a:effectLst/>
                            <a:latin typeface="Cambria Math" panose="02040503050406030204" pitchFamily="18" charset="0"/>
                            <a:ea typeface="宋体" panose="02010600030101010101" pitchFamily="2" charset="-122"/>
                          </a:rPr>
                          <m:t>|</m:t>
                        </m:r>
                        <m:r>
                          <a:rPr lang="en-US" sz="1050" i="1" kern="1200">
                            <a:solidFill>
                              <a:srgbClr val="000000"/>
                            </a:solidFill>
                            <a:effectLst/>
                            <a:latin typeface="Cambria Math" panose="02040503050406030204" pitchFamily="18" charset="0"/>
                            <a:ea typeface="Cambria Math" panose="02040503050406030204" pitchFamily="18" charset="0"/>
                          </a:rPr>
                          <m:t>=100</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61" name="文本框 112">
                  <a:extLst>
                    <a:ext uri="{FF2B5EF4-FFF2-40B4-BE49-F238E27FC236}">
                      <a16:creationId xmlns:a16="http://schemas.microsoft.com/office/drawing/2014/main" id="{69A6FCC3-C9FA-BE0A-ADC3-A8FE1DB87ABC}"/>
                    </a:ext>
                  </a:extLst>
                </p:cNvPr>
                <p:cNvSpPr txBox="1">
                  <a:spLocks noRot="1" noChangeAspect="1" noMove="1" noResize="1" noEditPoints="1" noAdjustHandles="1" noChangeArrowheads="1" noChangeShapeType="1" noTextEdit="1"/>
                </p:cNvSpPr>
                <p:nvPr/>
              </p:nvSpPr>
              <p:spPr>
                <a:xfrm>
                  <a:off x="4387741" y="3505283"/>
                  <a:ext cx="626745" cy="161583"/>
                </a:xfrm>
                <a:prstGeom prst="rect">
                  <a:avLst/>
                </a:prstGeom>
                <a:blipFill>
                  <a:blip r:embed="rId40"/>
                  <a:stretch>
                    <a:fillRect l="-5882" r="-2941" b="-37037"/>
                  </a:stretch>
                </a:blipFill>
              </p:spPr>
              <p:txBody>
                <a:bodyPr/>
                <a:lstStyle/>
                <a:p>
                  <a:r>
                    <a:rPr lang="zh-CN" altLang="en-US">
                      <a:noFill/>
                    </a:rPr>
                    <a:t> </a:t>
                  </a:r>
                </a:p>
              </p:txBody>
            </p:sp>
          </mc:Fallback>
        </mc:AlternateContent>
        <p:sp>
          <p:nvSpPr>
            <p:cNvPr id="462" name="平行四边形 461">
              <a:extLst>
                <a:ext uri="{FF2B5EF4-FFF2-40B4-BE49-F238E27FC236}">
                  <a16:creationId xmlns:a16="http://schemas.microsoft.com/office/drawing/2014/main" id="{8F288293-29C7-1E0D-CBC4-EBD1F4AA890F}"/>
                </a:ext>
              </a:extLst>
            </p:cNvPr>
            <p:cNvSpPr/>
            <p:nvPr/>
          </p:nvSpPr>
          <p:spPr>
            <a:xfrm rot="3841648">
              <a:off x="4574715" y="4603127"/>
              <a:ext cx="276274" cy="143578"/>
            </a:xfrm>
            <a:prstGeom prst="parallelogram">
              <a:avLst>
                <a:gd name="adj" fmla="val 77172"/>
              </a:avLst>
            </a:prstGeom>
            <a:pattFill prst="horzBrick">
              <a:fgClr>
                <a:srgbClr val="FF0000"/>
              </a:fgClr>
              <a:bgClr>
                <a:sysClr val="window" lastClr="FFFFFF"/>
              </a:bgClr>
            </a:patt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endParaRPr lang="zh-CN" altLang="en-US"/>
            </a:p>
          </p:txBody>
        </p:sp>
        <p:sp>
          <p:nvSpPr>
            <p:cNvPr id="463" name="平行四边形 462">
              <a:extLst>
                <a:ext uri="{FF2B5EF4-FFF2-40B4-BE49-F238E27FC236}">
                  <a16:creationId xmlns:a16="http://schemas.microsoft.com/office/drawing/2014/main" id="{2F3981A1-1F86-9832-94DE-144D885E879A}"/>
                </a:ext>
              </a:extLst>
            </p:cNvPr>
            <p:cNvSpPr/>
            <p:nvPr/>
          </p:nvSpPr>
          <p:spPr>
            <a:xfrm rot="14595206">
              <a:off x="4611081" y="4621788"/>
              <a:ext cx="195108" cy="101587"/>
            </a:xfrm>
            <a:prstGeom prst="parallelogram">
              <a:avLst>
                <a:gd name="adj" fmla="val 77172"/>
              </a:avLst>
            </a:prstGeom>
            <a:solidFill>
              <a:srgbClr val="37B79C"/>
            </a:solidFill>
            <a:ln w="12700" cap="flat" cmpd="sng" algn="ctr">
              <a:solidFill>
                <a:srgbClr val="37B79C"/>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r>
                <a:rPr lang="en-US" sz="1050">
                  <a:effectLst/>
                  <a:latin typeface="Times New Roman" panose="02020603050405020304" pitchFamily="18" charset="0"/>
                  <a:ea typeface="宋体" panose="02010600030101010101" pitchFamily="2" charset="-122"/>
                </a:rPr>
                <a:t> </a:t>
              </a:r>
              <a:endParaRPr lang="zh-CN" sz="1200">
                <a:effectLst/>
                <a:latin typeface="Times New Roman" panose="02020603050405020304" pitchFamily="18" charset="0"/>
                <a:ea typeface="宋体" panose="02010600030101010101" pitchFamily="2" charset="-122"/>
              </a:endParaRPr>
            </a:p>
          </p:txBody>
        </p:sp>
        <p:sp>
          <p:nvSpPr>
            <p:cNvPr id="464" name="任意多边形: 形状 463">
              <a:extLst>
                <a:ext uri="{FF2B5EF4-FFF2-40B4-BE49-F238E27FC236}">
                  <a16:creationId xmlns:a16="http://schemas.microsoft.com/office/drawing/2014/main" id="{720FBB70-D388-4B43-B4B5-1351A32B7C54}"/>
                </a:ext>
              </a:extLst>
            </p:cNvPr>
            <p:cNvSpPr/>
            <p:nvPr/>
          </p:nvSpPr>
          <p:spPr>
            <a:xfrm>
              <a:off x="4263773" y="4099094"/>
              <a:ext cx="173490" cy="219389"/>
            </a:xfrm>
            <a:custGeom>
              <a:avLst/>
              <a:gdLst>
                <a:gd name="connsiteX0" fmla="*/ 87728 w 173490"/>
                <a:gd name="connsiteY0" fmla="*/ 25 h 219389"/>
                <a:gd name="connsiteX1" fmla="*/ 150918 w 173490"/>
                <a:gd name="connsiteY1" fmla="*/ 53923 h 219389"/>
                <a:gd name="connsiteX2" fmla="*/ 169503 w 173490"/>
                <a:gd name="connsiteY2" fmla="*/ 182162 h 219389"/>
                <a:gd name="connsiteX3" fmla="*/ 80293 w 173490"/>
                <a:gd name="connsiteY3" fmla="*/ 219333 h 219389"/>
                <a:gd name="connsiteX4" fmla="*/ 2235 w 173490"/>
                <a:gd name="connsiteY4" fmla="*/ 176586 h 219389"/>
                <a:gd name="connsiteX5" fmla="*/ 26396 w 173490"/>
                <a:gd name="connsiteY5" fmla="*/ 59499 h 219389"/>
                <a:gd name="connsiteX6" fmla="*/ 87728 w 173490"/>
                <a:gd name="connsiteY6" fmla="*/ 25 h 21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90" h="219389">
                  <a:moveTo>
                    <a:pt x="87728" y="25"/>
                  </a:moveTo>
                  <a:cubicBezTo>
                    <a:pt x="108482" y="-904"/>
                    <a:pt x="137289" y="23567"/>
                    <a:pt x="150918" y="53923"/>
                  </a:cubicBezTo>
                  <a:cubicBezTo>
                    <a:pt x="164547" y="84279"/>
                    <a:pt x="181274" y="154594"/>
                    <a:pt x="169503" y="182162"/>
                  </a:cubicBezTo>
                  <a:cubicBezTo>
                    <a:pt x="157732" y="209730"/>
                    <a:pt x="108171" y="220262"/>
                    <a:pt x="80293" y="219333"/>
                  </a:cubicBezTo>
                  <a:cubicBezTo>
                    <a:pt x="52415" y="218404"/>
                    <a:pt x="11218" y="203225"/>
                    <a:pt x="2235" y="176586"/>
                  </a:cubicBezTo>
                  <a:cubicBezTo>
                    <a:pt x="-6748" y="149947"/>
                    <a:pt x="13386" y="87686"/>
                    <a:pt x="26396" y="59499"/>
                  </a:cubicBezTo>
                  <a:cubicBezTo>
                    <a:pt x="39406" y="31312"/>
                    <a:pt x="66974" y="954"/>
                    <a:pt x="87728" y="25"/>
                  </a:cubicBezTo>
                  <a:close/>
                </a:path>
              </a:pathLst>
            </a:custGeom>
            <a:noFill/>
            <a:ln w="15875" cap="flat" cmpd="sng" algn="ctr">
              <a:solidFill>
                <a:srgbClr val="C00000">
                  <a:alpha val="51000"/>
                </a:srgbClr>
              </a:solidFill>
              <a:prstDash val="sys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endParaRPr lang="zh-CN" altLang="en-US"/>
            </a:p>
          </p:txBody>
        </p:sp>
        <mc:AlternateContent xmlns:mc="http://schemas.openxmlformats.org/markup-compatibility/2006" xmlns:a14="http://schemas.microsoft.com/office/drawing/2010/main">
          <mc:Choice Requires="a14">
            <p:sp>
              <p:nvSpPr>
                <p:cNvPr id="465" name="文本框 112">
                  <a:extLst>
                    <a:ext uri="{FF2B5EF4-FFF2-40B4-BE49-F238E27FC236}">
                      <a16:creationId xmlns:a16="http://schemas.microsoft.com/office/drawing/2014/main" id="{DC2E45AE-41C3-8130-F65E-AD3C724DEDAF}"/>
                    </a:ext>
                  </a:extLst>
                </p:cNvPr>
                <p:cNvSpPr txBox="1"/>
                <p:nvPr/>
              </p:nvSpPr>
              <p:spPr>
                <a:xfrm>
                  <a:off x="3990861" y="4338686"/>
                  <a:ext cx="596900"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n-US" sz="1050" kern="1200">
                            <a:solidFill>
                              <a:srgbClr val="000000"/>
                            </a:solidFill>
                            <a:effectLst/>
                            <a:latin typeface="Cambria Math" panose="02040503050406030204" pitchFamily="18" charset="0"/>
                            <a:ea typeface="Cambria Math" panose="02040503050406030204" pitchFamily="18" charset="0"/>
                          </a:rPr>
                          <m:t>Fixed</m:t>
                        </m:r>
                        <m:r>
                          <a:rPr lang="en-US" sz="1050" kern="1200">
                            <a:solidFill>
                              <a:srgbClr val="000000"/>
                            </a:solidFill>
                            <a:effectLst/>
                            <a:latin typeface="Cambria Math" panose="02040503050406030204" pitchFamily="18" charset="0"/>
                            <a:ea typeface="Cambria Math" panose="02040503050406030204" pitchFamily="18" charset="0"/>
                          </a:rPr>
                          <m:t> </m:t>
                        </m:r>
                        <m:r>
                          <m:rPr>
                            <m:sty m:val="p"/>
                          </m:rPr>
                          <a:rPr lang="en-US" sz="1050" kern="1200">
                            <a:solidFill>
                              <a:srgbClr val="000000"/>
                            </a:solidFill>
                            <a:effectLst/>
                            <a:latin typeface="Cambria Math" panose="02040503050406030204" pitchFamily="18" charset="0"/>
                            <a:ea typeface="Cambria Math" panose="02040503050406030204" pitchFamily="18" charset="0"/>
                          </a:rPr>
                          <m:t>end</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65" name="文本框 112">
                  <a:extLst>
                    <a:ext uri="{FF2B5EF4-FFF2-40B4-BE49-F238E27FC236}">
                      <a16:creationId xmlns:a16="http://schemas.microsoft.com/office/drawing/2014/main" id="{DC2E45AE-41C3-8130-F65E-AD3C724DEDAF}"/>
                    </a:ext>
                  </a:extLst>
                </p:cNvPr>
                <p:cNvSpPr txBox="1">
                  <a:spLocks noRot="1" noChangeAspect="1" noMove="1" noResize="1" noEditPoints="1" noAdjustHandles="1" noChangeArrowheads="1" noChangeShapeType="1" noTextEdit="1"/>
                </p:cNvSpPr>
                <p:nvPr/>
              </p:nvSpPr>
              <p:spPr>
                <a:xfrm>
                  <a:off x="3990861" y="4338686"/>
                  <a:ext cx="596900" cy="161583"/>
                </a:xfrm>
                <a:prstGeom prst="rect">
                  <a:avLst/>
                </a:prstGeom>
                <a:blipFill>
                  <a:blip r:embed="rId30"/>
                  <a:stretch>
                    <a:fillRect l="-5102" r="-612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6" name="文本框 112">
                  <a:extLst>
                    <a:ext uri="{FF2B5EF4-FFF2-40B4-BE49-F238E27FC236}">
                      <a16:creationId xmlns:a16="http://schemas.microsoft.com/office/drawing/2014/main" id="{B4AB44E4-4A81-FCEB-D453-401FEAEDC05D}"/>
                    </a:ext>
                  </a:extLst>
                </p:cNvPr>
                <p:cNvSpPr txBox="1"/>
                <p:nvPr/>
              </p:nvSpPr>
              <p:spPr>
                <a:xfrm>
                  <a:off x="4858943" y="4728216"/>
                  <a:ext cx="596265"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n-US" sz="1050" kern="1200">
                            <a:solidFill>
                              <a:srgbClr val="000000"/>
                            </a:solidFill>
                            <a:effectLst/>
                            <a:latin typeface="Cambria Math" panose="02040503050406030204" pitchFamily="18" charset="0"/>
                            <a:ea typeface="Cambria Math" panose="02040503050406030204" pitchFamily="18" charset="0"/>
                          </a:rPr>
                          <m:t>Fixed</m:t>
                        </m:r>
                        <m:r>
                          <a:rPr lang="en-US" sz="1050" kern="1200">
                            <a:solidFill>
                              <a:srgbClr val="000000"/>
                            </a:solidFill>
                            <a:effectLst/>
                            <a:latin typeface="Cambria Math" panose="02040503050406030204" pitchFamily="18" charset="0"/>
                            <a:ea typeface="Cambria Math" panose="02040503050406030204" pitchFamily="18" charset="0"/>
                          </a:rPr>
                          <m:t> </m:t>
                        </m:r>
                        <m:r>
                          <m:rPr>
                            <m:sty m:val="p"/>
                          </m:rPr>
                          <a:rPr lang="en-US" sz="1050" kern="1200">
                            <a:solidFill>
                              <a:srgbClr val="000000"/>
                            </a:solidFill>
                            <a:effectLst/>
                            <a:latin typeface="Cambria Math" panose="02040503050406030204" pitchFamily="18" charset="0"/>
                            <a:ea typeface="Cambria Math" panose="02040503050406030204" pitchFamily="18" charset="0"/>
                          </a:rPr>
                          <m:t>end</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66" name="文本框 112">
                  <a:extLst>
                    <a:ext uri="{FF2B5EF4-FFF2-40B4-BE49-F238E27FC236}">
                      <a16:creationId xmlns:a16="http://schemas.microsoft.com/office/drawing/2014/main" id="{B4AB44E4-4A81-FCEB-D453-401FEAEDC05D}"/>
                    </a:ext>
                  </a:extLst>
                </p:cNvPr>
                <p:cNvSpPr txBox="1">
                  <a:spLocks noRot="1" noChangeAspect="1" noMove="1" noResize="1" noEditPoints="1" noAdjustHandles="1" noChangeArrowheads="1" noChangeShapeType="1" noTextEdit="1"/>
                </p:cNvSpPr>
                <p:nvPr/>
              </p:nvSpPr>
              <p:spPr>
                <a:xfrm>
                  <a:off x="4858943" y="4728216"/>
                  <a:ext cx="596265" cy="161583"/>
                </a:xfrm>
                <a:prstGeom prst="rect">
                  <a:avLst/>
                </a:prstGeom>
                <a:blipFill>
                  <a:blip r:embed="rId41"/>
                  <a:stretch>
                    <a:fillRect l="-6122" r="-510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7" name="文本框 112">
                  <a:extLst>
                    <a:ext uri="{FF2B5EF4-FFF2-40B4-BE49-F238E27FC236}">
                      <a16:creationId xmlns:a16="http://schemas.microsoft.com/office/drawing/2014/main" id="{D8A37202-569B-22E9-BB89-27444EA28242}"/>
                    </a:ext>
                  </a:extLst>
                </p:cNvPr>
                <p:cNvSpPr txBox="1"/>
                <p:nvPr/>
              </p:nvSpPr>
              <p:spPr>
                <a:xfrm>
                  <a:off x="1322682" y="3513548"/>
                  <a:ext cx="596900"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n-US" sz="1050" kern="1200">
                            <a:solidFill>
                              <a:srgbClr val="000000"/>
                            </a:solidFill>
                            <a:effectLst/>
                            <a:latin typeface="Cambria Math" panose="02040503050406030204" pitchFamily="18" charset="0"/>
                            <a:ea typeface="Cambria Math" panose="02040503050406030204" pitchFamily="18" charset="0"/>
                          </a:rPr>
                          <m:t>Fixed</m:t>
                        </m:r>
                        <m:r>
                          <a:rPr lang="en-US" sz="1050" kern="1200">
                            <a:solidFill>
                              <a:srgbClr val="000000"/>
                            </a:solidFill>
                            <a:effectLst/>
                            <a:latin typeface="Cambria Math" panose="02040503050406030204" pitchFamily="18" charset="0"/>
                            <a:ea typeface="Cambria Math" panose="02040503050406030204" pitchFamily="18" charset="0"/>
                          </a:rPr>
                          <m:t> </m:t>
                        </m:r>
                        <m:r>
                          <m:rPr>
                            <m:sty m:val="p"/>
                          </m:rPr>
                          <a:rPr lang="en-US" sz="1050" kern="1200">
                            <a:solidFill>
                              <a:srgbClr val="000000"/>
                            </a:solidFill>
                            <a:effectLst/>
                            <a:latin typeface="Cambria Math" panose="02040503050406030204" pitchFamily="18" charset="0"/>
                            <a:ea typeface="Cambria Math" panose="02040503050406030204" pitchFamily="18" charset="0"/>
                          </a:rPr>
                          <m:t>end</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67" name="文本框 112">
                  <a:extLst>
                    <a:ext uri="{FF2B5EF4-FFF2-40B4-BE49-F238E27FC236}">
                      <a16:creationId xmlns:a16="http://schemas.microsoft.com/office/drawing/2014/main" id="{D8A37202-569B-22E9-BB89-27444EA28242}"/>
                    </a:ext>
                  </a:extLst>
                </p:cNvPr>
                <p:cNvSpPr txBox="1">
                  <a:spLocks noRot="1" noChangeAspect="1" noMove="1" noResize="1" noEditPoints="1" noAdjustHandles="1" noChangeArrowheads="1" noChangeShapeType="1" noTextEdit="1"/>
                </p:cNvSpPr>
                <p:nvPr/>
              </p:nvSpPr>
              <p:spPr>
                <a:xfrm>
                  <a:off x="1322682" y="3513548"/>
                  <a:ext cx="596900" cy="161583"/>
                </a:xfrm>
                <a:prstGeom prst="rect">
                  <a:avLst/>
                </a:prstGeom>
                <a:blipFill>
                  <a:blip r:embed="rId42"/>
                  <a:stretch>
                    <a:fillRect l="-6122" r="-5102"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8" name="文本框 112">
                  <a:extLst>
                    <a:ext uri="{FF2B5EF4-FFF2-40B4-BE49-F238E27FC236}">
                      <a16:creationId xmlns:a16="http://schemas.microsoft.com/office/drawing/2014/main" id="{421B3978-17FE-D839-8AFA-4EC54D7F2999}"/>
                    </a:ext>
                  </a:extLst>
                </p:cNvPr>
                <p:cNvSpPr txBox="1"/>
                <p:nvPr/>
              </p:nvSpPr>
              <p:spPr>
                <a:xfrm>
                  <a:off x="2718687" y="3526651"/>
                  <a:ext cx="675005" cy="161583"/>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n-US" sz="1050" kern="1200">
                            <a:solidFill>
                              <a:srgbClr val="000000"/>
                            </a:solidFill>
                            <a:effectLst/>
                            <a:latin typeface="Cambria Math" panose="02040503050406030204" pitchFamily="18" charset="0"/>
                            <a:ea typeface="Cambria Math" panose="02040503050406030204" pitchFamily="18" charset="0"/>
                          </a:rPr>
                          <m:t>Fixed</m:t>
                        </m:r>
                        <m:r>
                          <a:rPr lang="en-US" sz="1050" kern="1200">
                            <a:solidFill>
                              <a:srgbClr val="000000"/>
                            </a:solidFill>
                            <a:effectLst/>
                            <a:latin typeface="Cambria Math" panose="02040503050406030204" pitchFamily="18" charset="0"/>
                            <a:ea typeface="Cambria Math" panose="02040503050406030204" pitchFamily="18" charset="0"/>
                          </a:rPr>
                          <m:t> </m:t>
                        </m:r>
                        <m:r>
                          <m:rPr>
                            <m:sty m:val="p"/>
                          </m:rPr>
                          <a:rPr lang="en-US" sz="1050" kern="1200">
                            <a:solidFill>
                              <a:srgbClr val="000000"/>
                            </a:solidFill>
                            <a:effectLst/>
                            <a:latin typeface="Cambria Math" panose="02040503050406030204" pitchFamily="18" charset="0"/>
                            <a:ea typeface="Cambria Math" panose="02040503050406030204" pitchFamily="18" charset="0"/>
                          </a:rPr>
                          <m:t>end</m:t>
                        </m:r>
                      </m:oMath>
                    </m:oMathPara>
                  </a14:m>
                  <a:endParaRPr lang="zh-CN" sz="1200">
                    <a:effectLst/>
                    <a:latin typeface="Times New Roman" panose="02020603050405020304" pitchFamily="18" charset="0"/>
                    <a:ea typeface="宋体" panose="02010600030101010101" pitchFamily="2" charset="-122"/>
                  </a:endParaRPr>
                </a:p>
              </p:txBody>
            </p:sp>
          </mc:Choice>
          <mc:Fallback xmlns="">
            <p:sp>
              <p:nvSpPr>
                <p:cNvPr id="468" name="文本框 112">
                  <a:extLst>
                    <a:ext uri="{FF2B5EF4-FFF2-40B4-BE49-F238E27FC236}">
                      <a16:creationId xmlns:a16="http://schemas.microsoft.com/office/drawing/2014/main" id="{421B3978-17FE-D839-8AFA-4EC54D7F2999}"/>
                    </a:ext>
                  </a:extLst>
                </p:cNvPr>
                <p:cNvSpPr txBox="1">
                  <a:spLocks noRot="1" noChangeAspect="1" noMove="1" noResize="1" noEditPoints="1" noAdjustHandles="1" noChangeArrowheads="1" noChangeShapeType="1" noTextEdit="1"/>
                </p:cNvSpPr>
                <p:nvPr/>
              </p:nvSpPr>
              <p:spPr>
                <a:xfrm>
                  <a:off x="2718687" y="3526651"/>
                  <a:ext cx="675005" cy="161583"/>
                </a:xfrm>
                <a:prstGeom prst="rect">
                  <a:avLst/>
                </a:prstGeom>
                <a:blipFill>
                  <a:blip r:embed="rId43"/>
                  <a:stretch>
                    <a:fillRect b="-11538"/>
                  </a:stretch>
                </a:blipFill>
              </p:spPr>
              <p:txBody>
                <a:bodyPr/>
                <a:lstStyle/>
                <a:p>
                  <a:r>
                    <a:rPr lang="zh-CN" altLang="en-US">
                      <a:noFill/>
                    </a:rPr>
                    <a:t> </a:t>
                  </a:r>
                </a:p>
              </p:txBody>
            </p:sp>
          </mc:Fallback>
        </mc:AlternateContent>
        <p:sp>
          <p:nvSpPr>
            <p:cNvPr id="501" name="TextBox 19">
              <a:extLst>
                <a:ext uri="{FF2B5EF4-FFF2-40B4-BE49-F238E27FC236}">
                  <a16:creationId xmlns:a16="http://schemas.microsoft.com/office/drawing/2014/main" id="{93B64A51-9F8A-0E09-898F-13D09B280146}"/>
                </a:ext>
              </a:extLst>
            </p:cNvPr>
            <p:cNvSpPr txBox="1"/>
            <p:nvPr/>
          </p:nvSpPr>
          <p:spPr>
            <a:xfrm>
              <a:off x="1869801" y="6240785"/>
              <a:ext cx="2339102" cy="307777"/>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chemeClr val="accent1">
                      <a:lumMod val="50000"/>
                    </a:schemeClr>
                  </a:solidFill>
                  <a:latin typeface="微软雅黑" panose="020B0503020204020204" pitchFamily="34" charset="-122"/>
                  <a:ea typeface="微软雅黑" panose="020B0503020204020204" pitchFamily="34"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indent="0">
                <a:buNone/>
              </a:pPr>
              <a:r>
                <a:rPr lang="zh-CN" altLang="en-US" sz="1400" dirty="0"/>
                <a:t>不同边界条件下的拓扑设计</a:t>
              </a:r>
            </a:p>
          </p:txBody>
        </p:sp>
      </p:grpSp>
      <p:grpSp>
        <p:nvGrpSpPr>
          <p:cNvPr id="503" name="画布 4624">
            <a:extLst>
              <a:ext uri="{FF2B5EF4-FFF2-40B4-BE49-F238E27FC236}">
                <a16:creationId xmlns:a16="http://schemas.microsoft.com/office/drawing/2014/main" id="{E14FB32E-444D-7BD6-22B8-8FFEEDA0B1AA}"/>
              </a:ext>
            </a:extLst>
          </p:cNvPr>
          <p:cNvGrpSpPr/>
          <p:nvPr/>
        </p:nvGrpSpPr>
        <p:grpSpPr>
          <a:xfrm>
            <a:off x="6478552" y="1050550"/>
            <a:ext cx="5247883" cy="1806074"/>
            <a:chOff x="26427" y="84750"/>
            <a:chExt cx="5247883" cy="1806074"/>
          </a:xfrm>
        </p:grpSpPr>
        <p:grpSp>
          <p:nvGrpSpPr>
            <p:cNvPr id="504" name="组合 503">
              <a:extLst>
                <a:ext uri="{FF2B5EF4-FFF2-40B4-BE49-F238E27FC236}">
                  <a16:creationId xmlns:a16="http://schemas.microsoft.com/office/drawing/2014/main" id="{7AD65E57-2636-F70F-2049-530E757F1C5B}"/>
                </a:ext>
              </a:extLst>
            </p:cNvPr>
            <p:cNvGrpSpPr>
              <a:grpSpLocks noChangeAspect="1"/>
            </p:cNvGrpSpPr>
            <p:nvPr/>
          </p:nvGrpSpPr>
          <p:grpSpPr>
            <a:xfrm>
              <a:off x="75225" y="84750"/>
              <a:ext cx="5115353" cy="1469600"/>
              <a:chOff x="0" y="0"/>
              <a:chExt cx="8402850" cy="2414072"/>
            </a:xfrm>
          </p:grpSpPr>
          <p:pic>
            <p:nvPicPr>
              <p:cNvPr id="544" name="图片 543">
                <a:extLst>
                  <a:ext uri="{FF2B5EF4-FFF2-40B4-BE49-F238E27FC236}">
                    <a16:creationId xmlns:a16="http://schemas.microsoft.com/office/drawing/2014/main" id="{A52DA6E3-EFBC-5CD0-C91E-86637A4076CB}"/>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0" y="19664"/>
                <a:ext cx="2532804" cy="2384575"/>
              </a:xfrm>
              <a:prstGeom prst="rect">
                <a:avLst/>
              </a:prstGeom>
            </p:spPr>
          </p:pic>
          <p:pic>
            <p:nvPicPr>
              <p:cNvPr id="545" name="图片 544">
                <a:extLst>
                  <a:ext uri="{FF2B5EF4-FFF2-40B4-BE49-F238E27FC236}">
                    <a16:creationId xmlns:a16="http://schemas.microsoft.com/office/drawing/2014/main" id="{4F5B60D3-2E06-1283-4ECC-61682518A089}"/>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048079" y="26460"/>
                <a:ext cx="2532804" cy="2387612"/>
              </a:xfrm>
              <a:prstGeom prst="rect">
                <a:avLst/>
              </a:prstGeom>
            </p:spPr>
          </p:pic>
          <p:pic>
            <p:nvPicPr>
              <p:cNvPr id="547" name="图片 546">
                <a:extLst>
                  <a:ext uri="{FF2B5EF4-FFF2-40B4-BE49-F238E27FC236}">
                    <a16:creationId xmlns:a16="http://schemas.microsoft.com/office/drawing/2014/main" id="{F3BD65EF-4D7F-3755-144C-394018F3C6BA}"/>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882386" y="0"/>
                <a:ext cx="2520464" cy="2384575"/>
              </a:xfrm>
              <a:prstGeom prst="rect">
                <a:avLst/>
              </a:prstGeom>
            </p:spPr>
          </p:pic>
          <p:sp>
            <p:nvSpPr>
              <p:cNvPr id="548" name="加号 547">
                <a:extLst>
                  <a:ext uri="{FF2B5EF4-FFF2-40B4-BE49-F238E27FC236}">
                    <a16:creationId xmlns:a16="http://schemas.microsoft.com/office/drawing/2014/main" id="{F871D2C2-43DE-6D4C-8F2C-35BE57A9D817}"/>
                  </a:ext>
                </a:extLst>
              </p:cNvPr>
              <p:cNvSpPr>
                <a:spLocks noChangeAspect="1"/>
              </p:cNvSpPr>
              <p:nvPr/>
            </p:nvSpPr>
            <p:spPr>
              <a:xfrm>
                <a:off x="5600548" y="917641"/>
                <a:ext cx="650653" cy="650651"/>
              </a:xfrm>
              <a:prstGeom prst="mathPlus">
                <a:avLst>
                  <a:gd name="adj1" fmla="val 18520"/>
                </a:avLst>
              </a:prstGeom>
              <a:solidFill>
                <a:srgbClr val="ED7D31"/>
              </a:solidFill>
              <a:ln w="12700" cap="flat" cmpd="sng" algn="ctr">
                <a:noFill/>
                <a:prstDash val="solid"/>
                <a:miter lim="800000"/>
              </a:ln>
              <a:effectLst/>
            </p:spPr>
            <p:txBody>
              <a:bodyPr rtlCol="0" anchor="ctr"/>
              <a:lstStyle/>
              <a:p>
                <a:pPr algn="ctr"/>
                <a:endParaRPr lang="zh-CN" altLang="en-US"/>
              </a:p>
            </p:txBody>
          </p:sp>
          <p:sp>
            <p:nvSpPr>
              <p:cNvPr id="549" name="等号 548">
                <a:extLst>
                  <a:ext uri="{FF2B5EF4-FFF2-40B4-BE49-F238E27FC236}">
                    <a16:creationId xmlns:a16="http://schemas.microsoft.com/office/drawing/2014/main" id="{E48C0C51-451C-5619-49B8-93BF46A7A681}"/>
                  </a:ext>
                </a:extLst>
              </p:cNvPr>
              <p:cNvSpPr>
                <a:spLocks noChangeAspect="1"/>
              </p:cNvSpPr>
              <p:nvPr/>
            </p:nvSpPr>
            <p:spPr>
              <a:xfrm>
                <a:off x="2664798" y="927474"/>
                <a:ext cx="585583" cy="585583"/>
              </a:xfrm>
              <a:prstGeom prst="mathEqual">
                <a:avLst>
                  <a:gd name="adj1" fmla="val 14921"/>
                  <a:gd name="adj2" fmla="val 17135"/>
                </a:avLst>
              </a:prstGeom>
              <a:solidFill>
                <a:srgbClr val="ED7D31"/>
              </a:solidFill>
              <a:ln w="12700" cap="flat" cmpd="sng" algn="ctr">
                <a:noFill/>
                <a:prstDash val="solid"/>
                <a:miter lim="800000"/>
              </a:ln>
              <a:effectLst/>
            </p:spPr>
            <p:txBody>
              <a:bodyPr rtlCol="0" anchor="ctr"/>
              <a:lstStyle/>
              <a:p>
                <a:pPr algn="ctr"/>
                <a:endParaRPr lang="zh-CN" altLang="en-US"/>
              </a:p>
            </p:txBody>
          </p:sp>
        </p:grpSp>
        <p:sp>
          <p:nvSpPr>
            <p:cNvPr id="505" name="文本框 41">
              <a:extLst>
                <a:ext uri="{FF2B5EF4-FFF2-40B4-BE49-F238E27FC236}">
                  <a16:creationId xmlns:a16="http://schemas.microsoft.com/office/drawing/2014/main" id="{E8BFE200-908D-54E3-F9BB-D5622253981E}"/>
                </a:ext>
              </a:extLst>
            </p:cNvPr>
            <p:cNvSpPr txBox="1"/>
            <p:nvPr/>
          </p:nvSpPr>
          <p:spPr>
            <a:xfrm>
              <a:off x="26427" y="1560624"/>
              <a:ext cx="1493339" cy="3302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tabLst>
                  <a:tab pos="457200" algn="l"/>
                </a:tabLst>
              </a:pPr>
              <a:r>
                <a:rPr lang="en-US" sz="1050" dirty="0">
                  <a:solidFill>
                    <a:srgbClr val="000000"/>
                  </a:solidFill>
                  <a:effectLst/>
                  <a:latin typeface="Times New Roman" panose="02020603050405020304" pitchFamily="18" charset="0"/>
                  <a:ea typeface="等线" panose="02010600030101010101" pitchFamily="2" charset="-122"/>
                </a:rPr>
                <a:t>Whole structure</a:t>
              </a:r>
              <a:endParaRPr lang="zh-CN" sz="1200" dirty="0">
                <a:effectLst/>
                <a:latin typeface="Times New Roman" panose="02020603050405020304" pitchFamily="18" charset="0"/>
                <a:ea typeface="宋体" panose="02010600030101010101" pitchFamily="2" charset="-122"/>
              </a:endParaRPr>
            </a:p>
          </p:txBody>
        </p:sp>
        <p:sp>
          <p:nvSpPr>
            <p:cNvPr id="509" name="文本框 41">
              <a:extLst>
                <a:ext uri="{FF2B5EF4-FFF2-40B4-BE49-F238E27FC236}">
                  <a16:creationId xmlns:a16="http://schemas.microsoft.com/office/drawing/2014/main" id="{893C25F8-1EE8-70CB-20C3-AFCE842926AA}"/>
                </a:ext>
              </a:extLst>
            </p:cNvPr>
            <p:cNvSpPr txBox="1"/>
            <p:nvPr/>
          </p:nvSpPr>
          <p:spPr>
            <a:xfrm>
              <a:off x="1871132" y="1557449"/>
              <a:ext cx="1583267" cy="3302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tabLst>
                  <a:tab pos="457200" algn="l"/>
                </a:tabLst>
              </a:pPr>
              <a:r>
                <a:rPr lang="en-US" sz="1050" dirty="0">
                  <a:solidFill>
                    <a:srgbClr val="000000"/>
                  </a:solidFill>
                  <a:effectLst/>
                  <a:latin typeface="Times New Roman" panose="02020603050405020304" pitchFamily="18" charset="0"/>
                  <a:ea typeface="等线" panose="02010600030101010101" pitchFamily="2" charset="-122"/>
                </a:rPr>
                <a:t>Undesigned domain</a:t>
              </a:r>
              <a:endParaRPr lang="zh-CN" sz="1200" dirty="0">
                <a:effectLst/>
                <a:latin typeface="Times New Roman" panose="02020603050405020304" pitchFamily="18" charset="0"/>
                <a:ea typeface="宋体" panose="02010600030101010101" pitchFamily="2" charset="-122"/>
              </a:endParaRPr>
            </a:p>
          </p:txBody>
        </p:sp>
        <p:sp>
          <p:nvSpPr>
            <p:cNvPr id="510" name="文本框 41">
              <a:extLst>
                <a:ext uri="{FF2B5EF4-FFF2-40B4-BE49-F238E27FC236}">
                  <a16:creationId xmlns:a16="http://schemas.microsoft.com/office/drawing/2014/main" id="{393F5AD0-2629-C23A-66EC-5C4897314FBE}"/>
                </a:ext>
              </a:extLst>
            </p:cNvPr>
            <p:cNvSpPr txBox="1"/>
            <p:nvPr/>
          </p:nvSpPr>
          <p:spPr>
            <a:xfrm>
              <a:off x="3691043" y="1557449"/>
              <a:ext cx="1583267" cy="3302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tabLst>
                  <a:tab pos="457200" algn="l"/>
                </a:tabLst>
              </a:pPr>
              <a:r>
                <a:rPr lang="en-US" sz="1050" dirty="0">
                  <a:solidFill>
                    <a:srgbClr val="000000"/>
                  </a:solidFill>
                  <a:effectLst/>
                  <a:latin typeface="Times New Roman" panose="02020603050405020304" pitchFamily="18" charset="0"/>
                  <a:ea typeface="等线" panose="02010600030101010101" pitchFamily="2" charset="-122"/>
                </a:rPr>
                <a:t>Designed domain</a:t>
              </a:r>
              <a:endParaRPr lang="zh-CN" sz="1200" dirty="0">
                <a:effectLst/>
                <a:latin typeface="Times New Roman" panose="02020603050405020304" pitchFamily="18" charset="0"/>
                <a:ea typeface="宋体" panose="02010600030101010101" pitchFamily="2" charset="-122"/>
              </a:endParaRPr>
            </a:p>
          </p:txBody>
        </p:sp>
      </p:grpSp>
      <p:sp>
        <p:nvSpPr>
          <p:cNvPr id="589" name="灯片编号占位符 1">
            <a:extLst>
              <a:ext uri="{FF2B5EF4-FFF2-40B4-BE49-F238E27FC236}">
                <a16:creationId xmlns:a16="http://schemas.microsoft.com/office/drawing/2014/main" id="{2BDD930C-108C-5FA1-DA40-5A4AA7C5A3DE}"/>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8774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A9D3E-23D0-C628-D3C0-37E3CA72B280}"/>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99A50D98-7415-5397-B20E-D9C22A7AA908}"/>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研究小结</a:t>
            </a:r>
          </a:p>
        </p:txBody>
      </p:sp>
      <p:sp>
        <p:nvSpPr>
          <p:cNvPr id="23" name="TextBox 19">
            <a:extLst>
              <a:ext uri="{FF2B5EF4-FFF2-40B4-BE49-F238E27FC236}">
                <a16:creationId xmlns:a16="http://schemas.microsoft.com/office/drawing/2014/main" id="{DDA9B1C5-131A-ADA9-9534-AA84CA2C632D}"/>
              </a:ext>
            </a:extLst>
          </p:cNvPr>
          <p:cNvSpPr txBox="1"/>
          <p:nvPr/>
        </p:nvSpPr>
        <p:spPr>
          <a:xfrm>
            <a:off x="637084" y="456727"/>
            <a:ext cx="11046916" cy="21968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200000"/>
              </a:lnSpc>
              <a:buClr>
                <a:srgbClr val="C00000"/>
              </a:buClr>
              <a:buFont typeface="Wingdings" panose="05000000000000000000" pitchFamily="2" charset="2"/>
              <a:buChar char="ü"/>
              <a:defRPr/>
            </a:pPr>
            <a:r>
              <a:rPr lang="zh-CN" altLang="en-US" sz="2400" b="1" dirty="0">
                <a:solidFill>
                  <a:srgbClr val="003399"/>
                </a:solidFill>
                <a:latin typeface="微软雅黑" panose="020B0503020204020204" pitchFamily="34" charset="-122"/>
                <a:ea typeface="微软雅黑" panose="020B0503020204020204" pitchFamily="34" charset="-122"/>
              </a:rPr>
              <a:t>基于实体模型和移动可变形组件法提出了一种复杂曲面薄壁结构优化的新方法</a:t>
            </a:r>
            <a:endParaRPr lang="en-US" altLang="zh-CN" sz="2400" b="1" dirty="0">
              <a:solidFill>
                <a:srgbClr val="003399"/>
              </a:solidFill>
              <a:latin typeface="微软雅黑" panose="020B0503020204020204" pitchFamily="34" charset="-122"/>
              <a:ea typeface="微软雅黑" panose="020B0503020204020204" pitchFamily="34" charset="-122"/>
            </a:endParaRPr>
          </a:p>
          <a:p>
            <a:pPr marL="342900" indent="-342900">
              <a:lnSpc>
                <a:spcPct val="200000"/>
              </a:lnSpc>
              <a:buClr>
                <a:srgbClr val="C00000"/>
              </a:buClr>
              <a:buFont typeface="Wingdings" panose="05000000000000000000" pitchFamily="2" charset="2"/>
              <a:buChar char="ü"/>
              <a:defRPr/>
            </a:pPr>
            <a:r>
              <a:rPr lang="zh-CN" altLang="en-US" sz="2400" b="1" dirty="0">
                <a:solidFill>
                  <a:srgbClr val="003399"/>
                </a:solidFill>
                <a:latin typeface="微软雅黑" panose="020B0503020204020204" pitchFamily="34" charset="-122"/>
                <a:ea typeface="微软雅黑" panose="020B0503020204020204" pitchFamily="34" charset="-122"/>
              </a:rPr>
              <a:t>利用厚度坐标构造了嵌入式实体组件，实现了多类设计问题的统一建模和优化</a:t>
            </a:r>
            <a:endParaRPr lang="en-US" altLang="zh-CN" sz="2400" b="1" dirty="0">
              <a:solidFill>
                <a:srgbClr val="003399"/>
              </a:solidFill>
              <a:latin typeface="微软雅黑" panose="020B0503020204020204" pitchFamily="34" charset="-122"/>
              <a:ea typeface="微软雅黑" panose="020B0503020204020204" pitchFamily="34" charset="-122"/>
            </a:endParaRPr>
          </a:p>
          <a:p>
            <a:pPr marL="342900" indent="-342900">
              <a:lnSpc>
                <a:spcPct val="200000"/>
              </a:lnSpc>
              <a:buClr>
                <a:srgbClr val="C00000"/>
              </a:buClr>
              <a:buFont typeface="Wingdings" panose="05000000000000000000" pitchFamily="2" charset="2"/>
              <a:buChar char="ü"/>
              <a:defRPr/>
            </a:pPr>
            <a:r>
              <a:rPr lang="zh-CN" altLang="en-US" sz="2400" b="1" dirty="0">
                <a:solidFill>
                  <a:srgbClr val="003399"/>
                </a:solidFill>
                <a:latin typeface="微软雅黑" panose="020B0503020204020204" pitchFamily="34" charset="-122"/>
                <a:ea typeface="微软雅黑" panose="020B0503020204020204" pitchFamily="34" charset="-122"/>
              </a:rPr>
              <a:t>结合了冗余自由度删除技术，大幅提升了算法的求解效率</a:t>
            </a:r>
            <a:endParaRPr lang="en-US" altLang="zh-CN" sz="2400" b="1" dirty="0">
              <a:solidFill>
                <a:srgbClr val="003399"/>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B840FC36-CD3C-4857-DCF9-E4D93A816325}"/>
              </a:ext>
            </a:extLst>
          </p:cNvPr>
          <p:cNvSpPr txBox="1"/>
          <p:nvPr/>
        </p:nvSpPr>
        <p:spPr>
          <a:xfrm>
            <a:off x="637084" y="4423842"/>
            <a:ext cx="11183003" cy="2196883"/>
          </a:xfrm>
          <a:prstGeom prst="rect">
            <a:avLst/>
          </a:prstGeom>
          <a:noFill/>
        </p:spPr>
        <p:txBody>
          <a:bodyPr wrap="square">
            <a:spAutoFit/>
          </a:bodyPr>
          <a:lstStyle/>
          <a:p>
            <a:pPr marL="342900" indent="-342900">
              <a:lnSpc>
                <a:spcPct val="200000"/>
              </a:lnSpc>
              <a:buClr>
                <a:srgbClr val="C00000"/>
              </a:buClr>
              <a:buFont typeface="Wingdings" panose="05000000000000000000" pitchFamily="2" charset="2"/>
              <a:buChar char="p"/>
              <a:defRPr/>
            </a:pPr>
            <a:r>
              <a:rPr lang="zh-CN" altLang="en-US"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考虑加筋设计中筋条的截面优化，结合工程中常用的筋条制造方法</a:t>
            </a:r>
            <a:endParaRPr lang="en-US" altLang="zh-CN"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200000"/>
              </a:lnSpc>
              <a:buClr>
                <a:srgbClr val="C00000"/>
              </a:buClr>
              <a:buFont typeface="Wingdings" panose="05000000000000000000" pitchFamily="2" charset="2"/>
              <a:buChar char="p"/>
              <a:defRPr/>
            </a:pPr>
            <a:r>
              <a:rPr lang="zh-CN" altLang="en-US"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将复材本构融入夹芯板建模，考虑多材料、多杂化类型下的复合薄壁结构设计</a:t>
            </a:r>
            <a:endParaRPr lang="en-US" altLang="zh-CN"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200000"/>
              </a:lnSpc>
              <a:buClr>
                <a:srgbClr val="C00000"/>
              </a:buClr>
              <a:buFont typeface="Wingdings" panose="05000000000000000000" pitchFamily="2" charset="2"/>
              <a:buChar char="p"/>
              <a:defRPr/>
            </a:pPr>
            <a:r>
              <a:rPr lang="zh-CN" altLang="en-US"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采用高效的问题无关机器学习（</a:t>
            </a:r>
            <a:r>
              <a:rPr lang="en-US" altLang="zh-CN"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PIML</a:t>
            </a:r>
            <a:r>
              <a:rPr lang="zh-CN" altLang="en-US"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rPr>
              <a:t>）分析框架，从而加速设计、提高精度</a:t>
            </a:r>
            <a:endParaRPr lang="en-US" altLang="zh-CN" sz="2400" b="1" dirty="0">
              <a:solidFill>
                <a:srgbClr val="003399"/>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2" name="组合 11">
            <a:extLst>
              <a:ext uri="{FF2B5EF4-FFF2-40B4-BE49-F238E27FC236}">
                <a16:creationId xmlns:a16="http://schemas.microsoft.com/office/drawing/2014/main" id="{BC157F21-EC33-44CB-B86D-AE13B893EAD9}"/>
              </a:ext>
            </a:extLst>
          </p:cNvPr>
          <p:cNvGrpSpPr/>
          <p:nvPr/>
        </p:nvGrpSpPr>
        <p:grpSpPr>
          <a:xfrm>
            <a:off x="1353881" y="2543336"/>
            <a:ext cx="9691351" cy="1990781"/>
            <a:chOff x="1098645" y="2506601"/>
            <a:chExt cx="9691351" cy="1990781"/>
          </a:xfrm>
        </p:grpSpPr>
        <p:pic>
          <p:nvPicPr>
            <p:cNvPr id="5" name="图片 4">
              <a:extLst>
                <a:ext uri="{FF2B5EF4-FFF2-40B4-BE49-F238E27FC236}">
                  <a16:creationId xmlns:a16="http://schemas.microsoft.com/office/drawing/2014/main" id="{478717E5-04E2-F68D-EF11-47C4D05919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037" y="2772769"/>
              <a:ext cx="2085788" cy="1603900"/>
            </a:xfrm>
            <a:prstGeom prst="rect">
              <a:avLst/>
            </a:prstGeom>
          </p:spPr>
        </p:pic>
        <p:pic>
          <p:nvPicPr>
            <p:cNvPr id="6" name="图片 5">
              <a:extLst>
                <a:ext uri="{FF2B5EF4-FFF2-40B4-BE49-F238E27FC236}">
                  <a16:creationId xmlns:a16="http://schemas.microsoft.com/office/drawing/2014/main" id="{B78697F0-C319-02C8-EE61-ACBB3F74700D}"/>
                </a:ext>
              </a:extLst>
            </p:cNvPr>
            <p:cNvPicPr>
              <a:picLocks noChangeAspect="1"/>
            </p:cNvPicPr>
            <p:nvPr/>
          </p:nvPicPr>
          <p:blipFill>
            <a:blip r:embed="rId4"/>
            <a:stretch>
              <a:fillRect/>
            </a:stretch>
          </p:blipFill>
          <p:spPr>
            <a:xfrm>
              <a:off x="3745409" y="2975680"/>
              <a:ext cx="2240823" cy="1378812"/>
            </a:xfrm>
            <a:prstGeom prst="rect">
              <a:avLst/>
            </a:prstGeom>
          </p:spPr>
        </p:pic>
        <p:pic>
          <p:nvPicPr>
            <p:cNvPr id="10" name="图片 9">
              <a:extLst>
                <a:ext uri="{FF2B5EF4-FFF2-40B4-BE49-F238E27FC236}">
                  <a16:creationId xmlns:a16="http://schemas.microsoft.com/office/drawing/2014/main" id="{84BAD0FB-C5B3-41D6-96F0-BE2A7AF4C80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098645" y="2977704"/>
              <a:ext cx="2294501" cy="1519678"/>
            </a:xfrm>
            <a:prstGeom prst="rect">
              <a:avLst/>
            </a:prstGeom>
          </p:spPr>
        </p:pic>
        <p:pic>
          <p:nvPicPr>
            <p:cNvPr id="11" name="图片 10">
              <a:extLst>
                <a:ext uri="{FF2B5EF4-FFF2-40B4-BE49-F238E27FC236}">
                  <a16:creationId xmlns:a16="http://schemas.microsoft.com/office/drawing/2014/main" id="{7A22CBBE-E0FB-8B8F-C779-AA81BBCC70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49116" y="2506601"/>
              <a:ext cx="1940880" cy="1990781"/>
            </a:xfrm>
            <a:prstGeom prst="rect">
              <a:avLst/>
            </a:prstGeom>
          </p:spPr>
        </p:pic>
      </p:grpSp>
      <p:sp>
        <p:nvSpPr>
          <p:cNvPr id="14" name="灯片编号占位符 1">
            <a:extLst>
              <a:ext uri="{FF2B5EF4-FFF2-40B4-BE49-F238E27FC236}">
                <a16:creationId xmlns:a16="http://schemas.microsoft.com/office/drawing/2014/main" id="{145ADF0A-584B-99F0-DD49-4AB9BB4AD34A}"/>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4177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C49C4-11A1-1551-36D5-737BFCAB6408}"/>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FEFBD438-9DA8-A0E5-612F-C5991BE4A73B}"/>
              </a:ext>
            </a:extLst>
          </p:cNvPr>
          <p:cNvSpPr/>
          <p:nvPr/>
        </p:nvSpPr>
        <p:spPr>
          <a:xfrm>
            <a:off x="0" y="2232025"/>
            <a:ext cx="12192000" cy="501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额外工作</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itchFamily="34" charset="-122"/>
            </a:endParaRPr>
          </a:p>
        </p:txBody>
      </p:sp>
    </p:spTree>
    <p:extLst>
      <p:ext uri="{BB962C8B-B14F-4D97-AF65-F5344CB8AC3E}">
        <p14:creationId xmlns:p14="http://schemas.microsoft.com/office/powerpoint/2010/main" val="4078764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功能推广</a:t>
            </a:r>
          </a:p>
        </p:txBody>
      </p:sp>
      <p:grpSp>
        <p:nvGrpSpPr>
          <p:cNvPr id="4" name="组合 3">
            <a:extLst>
              <a:ext uri="{FF2B5EF4-FFF2-40B4-BE49-F238E27FC236}">
                <a16:creationId xmlns:a16="http://schemas.microsoft.com/office/drawing/2014/main" id="{127C0F87-1B38-5677-881E-AFD7E2F0825D}"/>
              </a:ext>
            </a:extLst>
          </p:cNvPr>
          <p:cNvGrpSpPr/>
          <p:nvPr/>
        </p:nvGrpSpPr>
        <p:grpSpPr>
          <a:xfrm>
            <a:off x="273412" y="548550"/>
            <a:ext cx="4684357" cy="6158458"/>
            <a:chOff x="273412" y="548550"/>
            <a:chExt cx="4684357" cy="6158458"/>
          </a:xfrm>
        </p:grpSpPr>
        <p:grpSp>
          <p:nvGrpSpPr>
            <p:cNvPr id="185" name="组合 184">
              <a:extLst>
                <a:ext uri="{FF2B5EF4-FFF2-40B4-BE49-F238E27FC236}">
                  <a16:creationId xmlns:a16="http://schemas.microsoft.com/office/drawing/2014/main" id="{B60D5641-D2F0-445F-BA48-D0F0F4A529E9}"/>
                </a:ext>
              </a:extLst>
            </p:cNvPr>
            <p:cNvGrpSpPr/>
            <p:nvPr/>
          </p:nvGrpSpPr>
          <p:grpSpPr>
            <a:xfrm>
              <a:off x="273412" y="548550"/>
              <a:ext cx="4684357" cy="2487803"/>
              <a:chOff x="273412" y="548550"/>
              <a:chExt cx="4684357" cy="2487803"/>
            </a:xfrm>
          </p:grpSpPr>
          <p:sp>
            <p:nvSpPr>
              <p:cNvPr id="21" name="矩形 4">
                <a:extLst>
                  <a:ext uri="{FF2B5EF4-FFF2-40B4-BE49-F238E27FC236}">
                    <a16:creationId xmlns:a16="http://schemas.microsoft.com/office/drawing/2014/main" id="{1A1D9444-3D3B-5F76-EBAD-C940D562ED0E}"/>
                  </a:ext>
                </a:extLst>
              </p:cNvPr>
              <p:cNvSpPr>
                <a:spLocks noChangeArrowheads="1"/>
              </p:cNvSpPr>
              <p:nvPr/>
            </p:nvSpPr>
            <p:spPr bwMode="auto">
              <a:xfrm>
                <a:off x="273412" y="548550"/>
                <a:ext cx="4519186"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复杂曲面薄壁结构的加筋设计</a:t>
                </a:r>
              </a:p>
            </p:txBody>
          </p:sp>
          <p:sp>
            <p:nvSpPr>
              <p:cNvPr id="163" name="矩形 158">
                <a:extLst>
                  <a:ext uri="{FF2B5EF4-FFF2-40B4-BE49-F238E27FC236}">
                    <a16:creationId xmlns:a16="http://schemas.microsoft.com/office/drawing/2014/main" id="{3917811B-6FA7-22B0-9329-1F3BA31E1611}"/>
                  </a:ext>
                </a:extLst>
              </p:cNvPr>
              <p:cNvSpPr>
                <a:spLocks noChangeArrowheads="1"/>
              </p:cNvSpPr>
              <p:nvPr/>
            </p:nvSpPr>
            <p:spPr bwMode="auto">
              <a:xfrm>
                <a:off x="884091" y="2667021"/>
                <a:ext cx="4073678" cy="369332"/>
              </a:xfrm>
              <a:prstGeom prst="rect">
                <a:avLst/>
              </a:prstGeom>
              <a:noFill/>
            </p:spPr>
            <p:txBody>
              <a:bodyPr wrap="square">
                <a:spAutoFit/>
              </a:bodyPr>
              <a:lstStyle/>
              <a:p>
                <a:pPr algn="ctr"/>
                <a:r>
                  <a:rPr lang="zh-CN" altLang="en-US" b="1" dirty="0">
                    <a:solidFill>
                      <a:srgbClr val="003399"/>
                    </a:solidFill>
                    <a:latin typeface="微软雅黑" panose="020B0503020204020204" pitchFamily="34" charset="-122"/>
                    <a:ea typeface="微软雅黑" panose="020B0503020204020204" pitchFamily="34" charset="-122"/>
                    <a:sym typeface="+mn-lt"/>
                  </a:rPr>
                  <a:t>映射技术保证了加强筋与曲壳的连接性</a:t>
                </a:r>
              </a:p>
            </p:txBody>
          </p:sp>
          <p:pic>
            <p:nvPicPr>
              <p:cNvPr id="175" name="图片 174">
                <a:extLst>
                  <a:ext uri="{FF2B5EF4-FFF2-40B4-BE49-F238E27FC236}">
                    <a16:creationId xmlns:a16="http://schemas.microsoft.com/office/drawing/2014/main" id="{E008629A-2F08-B2E2-4404-4EDC714FE221}"/>
                  </a:ext>
                </a:extLst>
              </p:cNvPr>
              <p:cNvPicPr>
                <a:picLocks noChangeAspect="1"/>
              </p:cNvPicPr>
              <p:nvPr/>
            </p:nvPicPr>
            <p:blipFill>
              <a:blip r:embed="rId3"/>
              <a:stretch>
                <a:fillRect/>
              </a:stretch>
            </p:blipFill>
            <p:spPr>
              <a:xfrm>
                <a:off x="858785" y="994176"/>
                <a:ext cx="1760042" cy="1660956"/>
              </a:xfrm>
              <a:prstGeom prst="rect">
                <a:avLst/>
              </a:prstGeom>
            </p:spPr>
          </p:pic>
          <p:pic>
            <p:nvPicPr>
              <p:cNvPr id="182" name="图片 181">
                <a:extLst>
                  <a:ext uri="{FF2B5EF4-FFF2-40B4-BE49-F238E27FC236}">
                    <a16:creationId xmlns:a16="http://schemas.microsoft.com/office/drawing/2014/main" id="{65D3C6A2-3DDA-3B30-61E5-3451CC98D8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6879" y="962730"/>
                <a:ext cx="1674584" cy="1656373"/>
              </a:xfrm>
              <a:prstGeom prst="rect">
                <a:avLst/>
              </a:prstGeom>
            </p:spPr>
          </p:pic>
        </p:grpSp>
        <p:grpSp>
          <p:nvGrpSpPr>
            <p:cNvPr id="198" name="组合 197">
              <a:extLst>
                <a:ext uri="{FF2B5EF4-FFF2-40B4-BE49-F238E27FC236}">
                  <a16:creationId xmlns:a16="http://schemas.microsoft.com/office/drawing/2014/main" id="{AFDE1483-1EBF-D48B-2962-0427EFFD8D14}"/>
                </a:ext>
              </a:extLst>
            </p:cNvPr>
            <p:cNvGrpSpPr/>
            <p:nvPr/>
          </p:nvGrpSpPr>
          <p:grpSpPr>
            <a:xfrm>
              <a:off x="881088" y="2999434"/>
              <a:ext cx="3880836" cy="3707574"/>
              <a:chOff x="881088" y="2999434"/>
              <a:chExt cx="3880836" cy="3707574"/>
            </a:xfrm>
          </p:grpSpPr>
          <p:grpSp>
            <p:nvGrpSpPr>
              <p:cNvPr id="186" name="组合 185">
                <a:extLst>
                  <a:ext uri="{FF2B5EF4-FFF2-40B4-BE49-F238E27FC236}">
                    <a16:creationId xmlns:a16="http://schemas.microsoft.com/office/drawing/2014/main" id="{335CC0B1-33AB-81B2-62E1-7A67AD6913D2}"/>
                  </a:ext>
                </a:extLst>
              </p:cNvPr>
              <p:cNvGrpSpPr>
                <a:grpSpLocks noChangeAspect="1"/>
              </p:cNvGrpSpPr>
              <p:nvPr/>
            </p:nvGrpSpPr>
            <p:grpSpPr>
              <a:xfrm>
                <a:off x="881088" y="2999434"/>
                <a:ext cx="3880836" cy="3387450"/>
                <a:chOff x="858785" y="3067288"/>
                <a:chExt cx="4225005" cy="3687863"/>
              </a:xfrm>
            </p:grpSpPr>
            <p:grpSp>
              <p:nvGrpSpPr>
                <p:cNvPr id="184" name="组合 183">
                  <a:extLst>
                    <a:ext uri="{FF2B5EF4-FFF2-40B4-BE49-F238E27FC236}">
                      <a16:creationId xmlns:a16="http://schemas.microsoft.com/office/drawing/2014/main" id="{99CCAA8D-B362-B686-1DFB-6ACB6E23BE3E}"/>
                    </a:ext>
                  </a:extLst>
                </p:cNvPr>
                <p:cNvGrpSpPr/>
                <p:nvPr/>
              </p:nvGrpSpPr>
              <p:grpSpPr>
                <a:xfrm>
                  <a:off x="858785" y="3067288"/>
                  <a:ext cx="4225005" cy="3342761"/>
                  <a:chOff x="858785" y="3158728"/>
                  <a:chExt cx="4225005" cy="3342761"/>
                </a:xfrm>
              </p:grpSpPr>
              <p:pic>
                <p:nvPicPr>
                  <p:cNvPr id="167" name="图片 166">
                    <a:extLst>
                      <a:ext uri="{FF2B5EF4-FFF2-40B4-BE49-F238E27FC236}">
                        <a16:creationId xmlns:a16="http://schemas.microsoft.com/office/drawing/2014/main" id="{78CB3FE6-9540-9227-7182-E004F09AEDF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71843" y="4972943"/>
                    <a:ext cx="1532420" cy="1490875"/>
                  </a:xfrm>
                  <a:prstGeom prst="rect">
                    <a:avLst/>
                  </a:prstGeom>
                </p:spPr>
              </p:pic>
              <p:pic>
                <p:nvPicPr>
                  <p:cNvPr id="170" name="图片 169">
                    <a:extLst>
                      <a:ext uri="{FF2B5EF4-FFF2-40B4-BE49-F238E27FC236}">
                        <a16:creationId xmlns:a16="http://schemas.microsoft.com/office/drawing/2014/main" id="{379F5CFE-8850-AD6D-8D84-176A5482946C}"/>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58785" y="3201709"/>
                    <a:ext cx="1760042" cy="1753770"/>
                  </a:xfrm>
                  <a:prstGeom prst="rect">
                    <a:avLst/>
                  </a:prstGeom>
                  <a:noFill/>
                  <a:ln>
                    <a:noFill/>
                  </a:ln>
                </p:spPr>
              </p:pic>
              <p:pic>
                <p:nvPicPr>
                  <p:cNvPr id="180" name="图片 179">
                    <a:extLst>
                      <a:ext uri="{FF2B5EF4-FFF2-40B4-BE49-F238E27FC236}">
                        <a16:creationId xmlns:a16="http://schemas.microsoft.com/office/drawing/2014/main" id="{DA27ABDC-77A0-D7EA-A9E5-26066BAB157E}"/>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1"/>
                  <a:stretch/>
                </p:blipFill>
                <p:spPr bwMode="auto">
                  <a:xfrm>
                    <a:off x="3248306" y="3158728"/>
                    <a:ext cx="1835484" cy="1790016"/>
                  </a:xfrm>
                  <a:prstGeom prst="rect">
                    <a:avLst/>
                  </a:prstGeom>
                  <a:noFill/>
                  <a:ln>
                    <a:noFill/>
                  </a:ln>
                </p:spPr>
              </p:pic>
              <p:pic>
                <p:nvPicPr>
                  <p:cNvPr id="181" name="图片 180">
                    <a:extLst>
                      <a:ext uri="{FF2B5EF4-FFF2-40B4-BE49-F238E27FC236}">
                        <a16:creationId xmlns:a16="http://schemas.microsoft.com/office/drawing/2014/main" id="{B1A5D1CB-5D20-BC4C-663A-0E4098FF1F3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bwMode="auto">
                  <a:xfrm>
                    <a:off x="3416602" y="4935273"/>
                    <a:ext cx="1633957" cy="1566216"/>
                  </a:xfrm>
                  <a:prstGeom prst="rect">
                    <a:avLst/>
                  </a:prstGeom>
                  <a:noFill/>
                  <a:ln>
                    <a:noFill/>
                  </a:ln>
                </p:spPr>
              </p:pic>
            </p:grpSp>
            <p:sp>
              <p:nvSpPr>
                <p:cNvPr id="183" name="矩形 158">
                  <a:extLst>
                    <a:ext uri="{FF2B5EF4-FFF2-40B4-BE49-F238E27FC236}">
                      <a16:creationId xmlns:a16="http://schemas.microsoft.com/office/drawing/2014/main" id="{D2141A9B-7137-F6B5-B23D-E154C8862EC2}"/>
                    </a:ext>
                  </a:extLst>
                </p:cNvPr>
                <p:cNvSpPr>
                  <a:spLocks noChangeArrowheads="1"/>
                </p:cNvSpPr>
                <p:nvPr/>
              </p:nvSpPr>
              <p:spPr bwMode="auto">
                <a:xfrm>
                  <a:off x="904486" y="6385819"/>
                  <a:ext cx="4073678" cy="369332"/>
                </a:xfrm>
                <a:prstGeom prst="rect">
                  <a:avLst/>
                </a:prstGeom>
                <a:noFill/>
              </p:spPr>
              <p:txBody>
                <a:bodyPr wrap="square">
                  <a:spAutoFit/>
                </a:bodyPr>
                <a:lstStyle/>
                <a:p>
                  <a:pPr algn="ctr"/>
                  <a:r>
                    <a:rPr lang="zh-CN" altLang="en-US" b="1" dirty="0">
                      <a:solidFill>
                        <a:srgbClr val="003399"/>
                      </a:solidFill>
                      <a:latin typeface="微软雅黑" panose="020B0503020204020204" pitchFamily="34" charset="-122"/>
                      <a:ea typeface="微软雅黑" panose="020B0503020204020204" pitchFamily="34" charset="-122"/>
                      <a:sym typeface="+mn-lt"/>
                    </a:rPr>
                    <a:t>优化结果可以和</a:t>
                  </a:r>
                  <a:r>
                    <a:rPr lang="en-US" altLang="zh-CN" b="1" dirty="0">
                      <a:solidFill>
                        <a:srgbClr val="003399"/>
                      </a:solidFill>
                      <a:latin typeface="微软雅黑" panose="020B0503020204020204" pitchFamily="34" charset="-122"/>
                      <a:ea typeface="微软雅黑" panose="020B0503020204020204" pitchFamily="34" charset="-122"/>
                      <a:sym typeface="+mn-lt"/>
                    </a:rPr>
                    <a:t>CAD</a:t>
                  </a:r>
                  <a:r>
                    <a:rPr lang="zh-CN" altLang="en-US" b="1" dirty="0">
                      <a:solidFill>
                        <a:srgbClr val="003399"/>
                      </a:solidFill>
                      <a:latin typeface="微软雅黑" panose="020B0503020204020204" pitchFamily="34" charset="-122"/>
                      <a:ea typeface="微软雅黑" panose="020B0503020204020204" pitchFamily="34" charset="-122"/>
                      <a:sym typeface="+mn-lt"/>
                    </a:rPr>
                    <a:t>系统无缝连接</a:t>
                  </a:r>
                </a:p>
              </p:txBody>
            </p:sp>
          </p:grpSp>
          <p:sp>
            <p:nvSpPr>
              <p:cNvPr id="197" name="文本框 196">
                <a:extLst>
                  <a:ext uri="{FF2B5EF4-FFF2-40B4-BE49-F238E27FC236}">
                    <a16:creationId xmlns:a16="http://schemas.microsoft.com/office/drawing/2014/main" id="{2A86CA81-9192-69CC-ADEB-A0A223E54FD0}"/>
                  </a:ext>
                </a:extLst>
              </p:cNvPr>
              <p:cNvSpPr txBox="1"/>
              <p:nvPr/>
            </p:nvSpPr>
            <p:spPr>
              <a:xfrm>
                <a:off x="1596074" y="6399231"/>
                <a:ext cx="2395820" cy="307777"/>
              </a:xfrm>
              <a:prstGeom prst="rect">
                <a:avLst/>
              </a:prstGeom>
              <a:noFill/>
            </p:spPr>
            <p:txBody>
              <a:bodyPr wrap="square">
                <a:spAutoFit/>
              </a:bodyPr>
              <a:lstStyle/>
              <a:p>
                <a:r>
                  <a:rPr lang="en-US" altLang="zh-CN" sz="1400" b="1" i="1" dirty="0">
                    <a:solidFill>
                      <a:srgbClr val="222222"/>
                    </a:solidFill>
                    <a:effectLst/>
                    <a:latin typeface="Times New Roman" panose="02020603050405020304" pitchFamily="18" charset="0"/>
                    <a:cs typeface="Times New Roman" panose="02020603050405020304" pitchFamily="18" charset="0"/>
                  </a:rPr>
                  <a:t>CMAME</a:t>
                </a:r>
                <a:r>
                  <a:rPr lang="en-US" altLang="zh-CN" sz="1400" b="0" dirty="0">
                    <a:solidFill>
                      <a:srgbClr val="222222"/>
                    </a:solidFill>
                    <a:effectLst/>
                    <a:latin typeface="Times New Roman" panose="02020603050405020304" pitchFamily="18" charset="0"/>
                    <a:cs typeface="Times New Roman" panose="02020603050405020304" pitchFamily="18" charset="0"/>
                  </a:rPr>
                  <a:t>, 2023, 404: 115745.</a:t>
                </a:r>
                <a:endParaRPr lang="zh-CN" altLang="en-US" sz="1400" dirty="0">
                  <a:latin typeface="Times New Roman" panose="02020603050405020304" pitchFamily="18" charset="0"/>
                  <a:cs typeface="Times New Roman" panose="02020603050405020304" pitchFamily="18" charset="0"/>
                </a:endParaRPr>
              </a:p>
            </p:txBody>
          </p:sp>
        </p:grpSp>
      </p:grpSp>
      <p:grpSp>
        <p:nvGrpSpPr>
          <p:cNvPr id="2" name="组合 1">
            <a:extLst>
              <a:ext uri="{FF2B5EF4-FFF2-40B4-BE49-F238E27FC236}">
                <a16:creationId xmlns:a16="http://schemas.microsoft.com/office/drawing/2014/main" id="{FE501C34-A5B4-871B-3803-80490B51006E}"/>
              </a:ext>
            </a:extLst>
          </p:cNvPr>
          <p:cNvGrpSpPr/>
          <p:nvPr/>
        </p:nvGrpSpPr>
        <p:grpSpPr>
          <a:xfrm>
            <a:off x="6100102" y="548550"/>
            <a:ext cx="5735249" cy="6193796"/>
            <a:chOff x="6100102" y="548550"/>
            <a:chExt cx="5735249" cy="6193796"/>
          </a:xfrm>
        </p:grpSpPr>
        <p:grpSp>
          <p:nvGrpSpPr>
            <p:cNvPr id="30" name="组合 29">
              <a:extLst>
                <a:ext uri="{FF2B5EF4-FFF2-40B4-BE49-F238E27FC236}">
                  <a16:creationId xmlns:a16="http://schemas.microsoft.com/office/drawing/2014/main" id="{BB5F1BED-E95F-8ACA-6DC8-AAACA555E8F6}"/>
                </a:ext>
              </a:extLst>
            </p:cNvPr>
            <p:cNvGrpSpPr/>
            <p:nvPr/>
          </p:nvGrpSpPr>
          <p:grpSpPr>
            <a:xfrm>
              <a:off x="6100102" y="548550"/>
              <a:ext cx="5735249" cy="6193796"/>
              <a:chOff x="6100102" y="548550"/>
              <a:chExt cx="5735249" cy="6193796"/>
            </a:xfrm>
          </p:grpSpPr>
          <p:grpSp>
            <p:nvGrpSpPr>
              <p:cNvPr id="25" name="组合 24">
                <a:extLst>
                  <a:ext uri="{FF2B5EF4-FFF2-40B4-BE49-F238E27FC236}">
                    <a16:creationId xmlns:a16="http://schemas.microsoft.com/office/drawing/2014/main" id="{6426532A-E3E6-3167-6E39-F74ECB0AAB7D}"/>
                  </a:ext>
                </a:extLst>
              </p:cNvPr>
              <p:cNvGrpSpPr/>
              <p:nvPr/>
            </p:nvGrpSpPr>
            <p:grpSpPr>
              <a:xfrm>
                <a:off x="6404275" y="3069491"/>
                <a:ext cx="5431076" cy="1500694"/>
                <a:chOff x="6404275" y="3069491"/>
                <a:chExt cx="5431076" cy="1500694"/>
              </a:xfrm>
            </p:grpSpPr>
            <p:grpSp>
              <p:nvGrpSpPr>
                <p:cNvPr id="9" name="组合 8">
                  <a:extLst>
                    <a:ext uri="{FF2B5EF4-FFF2-40B4-BE49-F238E27FC236}">
                      <a16:creationId xmlns:a16="http://schemas.microsoft.com/office/drawing/2014/main" id="{C9CB97F1-5198-E4F2-DB70-B69F1C50C742}"/>
                    </a:ext>
                  </a:extLst>
                </p:cNvPr>
                <p:cNvGrpSpPr/>
                <p:nvPr/>
              </p:nvGrpSpPr>
              <p:grpSpPr>
                <a:xfrm>
                  <a:off x="6404275" y="3109000"/>
                  <a:ext cx="1491663" cy="1456078"/>
                  <a:chOff x="6198058" y="3163442"/>
                  <a:chExt cx="1491663" cy="1456078"/>
                </a:xfrm>
              </p:grpSpPr>
              <p:pic>
                <p:nvPicPr>
                  <p:cNvPr id="3074" name="Picture 2" descr="Non-uniform rational B-spline - Wikipedia">
                    <a:extLst>
                      <a:ext uri="{FF2B5EF4-FFF2-40B4-BE49-F238E27FC236}">
                        <a16:creationId xmlns:a16="http://schemas.microsoft.com/office/drawing/2014/main" id="{0331ECF4-0083-EA88-31C1-7E8AFA63E1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8058" y="3163442"/>
                    <a:ext cx="1461084" cy="1068831"/>
                  </a:xfrm>
                  <a:prstGeom prst="rect">
                    <a:avLst/>
                  </a:prstGeom>
                  <a:noFill/>
                  <a:extLst>
                    <a:ext uri="{909E8E84-426E-40DD-AFC4-6F175D3DCCD1}">
                      <a14:hiddenFill xmlns:a14="http://schemas.microsoft.com/office/drawing/2010/main">
                        <a:solidFill>
                          <a:srgbClr val="FFFFFF"/>
                        </a:solidFill>
                      </a14:hiddenFill>
                    </a:ext>
                  </a:extLst>
                </p:spPr>
              </p:pic>
              <p:sp>
                <p:nvSpPr>
                  <p:cNvPr id="62" name="文本框 61">
                    <a:extLst>
                      <a:ext uri="{FF2B5EF4-FFF2-40B4-BE49-F238E27FC236}">
                        <a16:creationId xmlns:a16="http://schemas.microsoft.com/office/drawing/2014/main" id="{15DB3AC6-BB64-C694-4494-7FDD8C158C04}"/>
                      </a:ext>
                    </a:extLst>
                  </p:cNvPr>
                  <p:cNvSpPr txBox="1"/>
                  <p:nvPr/>
                </p:nvSpPr>
                <p:spPr>
                  <a:xfrm>
                    <a:off x="6248300" y="4311743"/>
                    <a:ext cx="1441421" cy="307777"/>
                  </a:xfrm>
                  <a:prstGeom prst="rect">
                    <a:avLst/>
                  </a:prstGeom>
                  <a:noFill/>
                </p:spPr>
                <p:txBody>
                  <a:bodyPr wrap="none" rtlCol="0">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形状空间</a:t>
                    </a:r>
                    <a:r>
                      <a:rPr lang="zh-CN" altLang="en-US" sz="1400" b="1" dirty="0">
                        <a:solidFill>
                          <a:schemeClr val="tx2"/>
                        </a:solidFill>
                        <a:latin typeface="微软雅黑" panose="020B0503020204020204" pitchFamily="34" charset="-122"/>
                        <a:ea typeface="微软雅黑" panose="020B0503020204020204" pitchFamily="34" charset="-122"/>
                      </a:rPr>
                      <a:t>的</a:t>
                    </a:r>
                    <a:r>
                      <a:rPr lang="zh-CN" altLang="en-US" sz="1400" b="1" dirty="0">
                        <a:solidFill>
                          <a:srgbClr val="203864"/>
                        </a:solidFill>
                        <a:latin typeface="微软雅黑" panose="020B0503020204020204" pitchFamily="34" charset="-122"/>
                        <a:ea typeface="微软雅黑" panose="020B0503020204020204" pitchFamily="34" charset="-122"/>
                      </a:rPr>
                      <a:t>构建</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grpSp>
              <p:nvGrpSpPr>
                <p:cNvPr id="168" name="组合 167">
                  <a:extLst>
                    <a:ext uri="{FF2B5EF4-FFF2-40B4-BE49-F238E27FC236}">
                      <a16:creationId xmlns:a16="http://schemas.microsoft.com/office/drawing/2014/main" id="{4F2FFADF-964A-29E8-FF45-C7B0BC3741EC}"/>
                    </a:ext>
                  </a:extLst>
                </p:cNvPr>
                <p:cNvGrpSpPr/>
                <p:nvPr/>
              </p:nvGrpSpPr>
              <p:grpSpPr>
                <a:xfrm>
                  <a:off x="8029154" y="3208773"/>
                  <a:ext cx="1980029" cy="1356305"/>
                  <a:chOff x="8051014" y="3265563"/>
                  <a:chExt cx="1980029" cy="1356305"/>
                </a:xfrm>
              </p:grpSpPr>
              <p:pic>
                <p:nvPicPr>
                  <p:cNvPr id="63" name="图片 62">
                    <a:extLst>
                      <a:ext uri="{FF2B5EF4-FFF2-40B4-BE49-F238E27FC236}">
                        <a16:creationId xmlns:a16="http://schemas.microsoft.com/office/drawing/2014/main" id="{D2CB2950-25DA-3FD9-709E-5467C51A99BC}"/>
                      </a:ext>
                    </a:extLst>
                  </p:cNvPr>
                  <p:cNvPicPr>
                    <a:picLocks noChangeAspect="1"/>
                  </p:cNvPicPr>
                  <p:nvPr/>
                </p:nvPicPr>
                <p:blipFill rotWithShape="1">
                  <a:blip r:embed="rId10"/>
                  <a:srcRect t="22240" b="9987"/>
                  <a:stretch/>
                </p:blipFill>
                <p:spPr>
                  <a:xfrm>
                    <a:off x="8147435" y="3265563"/>
                    <a:ext cx="1731279" cy="1068831"/>
                  </a:xfrm>
                  <a:prstGeom prst="rect">
                    <a:avLst/>
                  </a:prstGeom>
                  <a:noFill/>
                </p:spPr>
              </p:pic>
              <p:sp>
                <p:nvSpPr>
                  <p:cNvPr id="161" name="文本框 160">
                    <a:extLst>
                      <a:ext uri="{FF2B5EF4-FFF2-40B4-BE49-F238E27FC236}">
                        <a16:creationId xmlns:a16="http://schemas.microsoft.com/office/drawing/2014/main" id="{A426F89B-3854-7250-16AD-D2321C0C3B06}"/>
                      </a:ext>
                    </a:extLst>
                  </p:cNvPr>
                  <p:cNvSpPr txBox="1"/>
                  <p:nvPr/>
                </p:nvSpPr>
                <p:spPr>
                  <a:xfrm>
                    <a:off x="8051014" y="4314091"/>
                    <a:ext cx="1980029" cy="307777"/>
                  </a:xfrm>
                  <a:prstGeom prst="rect">
                    <a:avLst/>
                  </a:prstGeom>
                  <a:noFill/>
                </p:spPr>
                <p:txBody>
                  <a:bodyPr wrap="none" rtlCol="0">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形状扰动</a:t>
                    </a:r>
                    <a:r>
                      <a:rPr lang="zh-CN" altLang="en-US" sz="1400" b="1" dirty="0">
                        <a:solidFill>
                          <a:srgbClr val="203864"/>
                        </a:solidFill>
                        <a:latin typeface="微软雅黑" panose="020B0503020204020204" pitchFamily="34" charset="-122"/>
                        <a:ea typeface="微软雅黑" panose="020B0503020204020204" pitchFamily="34" charset="-122"/>
                      </a:rPr>
                      <a:t>形成全新构型</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grpSp>
              <p:nvGrpSpPr>
                <p:cNvPr id="169" name="组合 168">
                  <a:extLst>
                    <a:ext uri="{FF2B5EF4-FFF2-40B4-BE49-F238E27FC236}">
                      <a16:creationId xmlns:a16="http://schemas.microsoft.com/office/drawing/2014/main" id="{AA5D2B90-C1AF-932B-F729-15F63D9504FA}"/>
                    </a:ext>
                  </a:extLst>
                </p:cNvPr>
                <p:cNvGrpSpPr/>
                <p:nvPr/>
              </p:nvGrpSpPr>
              <p:grpSpPr>
                <a:xfrm>
                  <a:off x="10034858" y="3069491"/>
                  <a:ext cx="1800493" cy="1500694"/>
                  <a:chOff x="10222485" y="3101886"/>
                  <a:chExt cx="1800493" cy="1500694"/>
                </a:xfrm>
              </p:grpSpPr>
              <p:pic>
                <p:nvPicPr>
                  <p:cNvPr id="160" name="图片 159">
                    <a:extLst>
                      <a:ext uri="{FF2B5EF4-FFF2-40B4-BE49-F238E27FC236}">
                        <a16:creationId xmlns:a16="http://schemas.microsoft.com/office/drawing/2014/main" id="{05A9FCC3-5A36-4492-C660-D28C4FBCCAD2}"/>
                      </a:ext>
                    </a:extLst>
                  </p:cNvPr>
                  <p:cNvPicPr>
                    <a:picLocks noChangeAspect="1"/>
                  </p:cNvPicPr>
                  <p:nvPr/>
                </p:nvPicPr>
                <p:blipFill>
                  <a:blip r:embed="rId11"/>
                  <a:stretch>
                    <a:fillRect/>
                  </a:stretch>
                </p:blipFill>
                <p:spPr>
                  <a:xfrm>
                    <a:off x="10362811" y="3101886"/>
                    <a:ext cx="1519840" cy="1222905"/>
                  </a:xfrm>
                  <a:prstGeom prst="rect">
                    <a:avLst/>
                  </a:prstGeom>
                  <a:noFill/>
                </p:spPr>
              </p:pic>
              <p:sp>
                <p:nvSpPr>
                  <p:cNvPr id="162" name="文本框 161">
                    <a:extLst>
                      <a:ext uri="{FF2B5EF4-FFF2-40B4-BE49-F238E27FC236}">
                        <a16:creationId xmlns:a16="http://schemas.microsoft.com/office/drawing/2014/main" id="{0879C4FE-19F5-45C3-6ED4-84AB019BFBBE}"/>
                      </a:ext>
                    </a:extLst>
                  </p:cNvPr>
                  <p:cNvSpPr txBox="1"/>
                  <p:nvPr/>
                </p:nvSpPr>
                <p:spPr>
                  <a:xfrm>
                    <a:off x="10222485" y="4294803"/>
                    <a:ext cx="1800493" cy="307777"/>
                  </a:xfrm>
                  <a:prstGeom prst="rect">
                    <a:avLst/>
                  </a:prstGeom>
                  <a:noFill/>
                </p:spPr>
                <p:txBody>
                  <a:bodyPr wrap="none" rtlCol="0">
                    <a:spAutoFit/>
                  </a:bodyPr>
                  <a:lstStyle/>
                  <a:p>
                    <a:pPr algn="ctr"/>
                    <a:r>
                      <a:rPr lang="zh-CN" altLang="en-US" sz="1400" b="1" dirty="0">
                        <a:solidFill>
                          <a:srgbClr val="203864"/>
                        </a:solidFill>
                        <a:latin typeface="微软雅黑" panose="020B0503020204020204" pitchFamily="34" charset="-122"/>
                        <a:ea typeface="微软雅黑" panose="020B0503020204020204" pitchFamily="34" charset="-122"/>
                      </a:rPr>
                      <a:t>面向网格的</a:t>
                    </a:r>
                    <a:r>
                      <a:rPr lang="zh-CN" altLang="en-US" sz="1400" b="1" dirty="0">
                        <a:solidFill>
                          <a:srgbClr val="C00000"/>
                        </a:solidFill>
                        <a:latin typeface="微软雅黑" panose="020B0503020204020204" pitchFamily="34" charset="-122"/>
                        <a:ea typeface="微软雅黑" panose="020B0503020204020204" pitchFamily="34" charset="-122"/>
                      </a:rPr>
                      <a:t>离散法向</a:t>
                    </a:r>
                  </a:p>
                </p:txBody>
              </p:sp>
            </p:grpSp>
          </p:grpSp>
          <p:grpSp>
            <p:nvGrpSpPr>
              <p:cNvPr id="166" name="组合 165">
                <a:extLst>
                  <a:ext uri="{FF2B5EF4-FFF2-40B4-BE49-F238E27FC236}">
                    <a16:creationId xmlns:a16="http://schemas.microsoft.com/office/drawing/2014/main" id="{E2A1D316-A86D-384F-6A76-4FC9DB5A146E}"/>
                  </a:ext>
                </a:extLst>
              </p:cNvPr>
              <p:cNvGrpSpPr/>
              <p:nvPr/>
            </p:nvGrpSpPr>
            <p:grpSpPr>
              <a:xfrm>
                <a:off x="6626604" y="1067823"/>
                <a:ext cx="4939674" cy="1903195"/>
                <a:chOff x="6529247" y="1008548"/>
                <a:chExt cx="4939674" cy="1903195"/>
              </a:xfrm>
            </p:grpSpPr>
            <p:pic>
              <p:nvPicPr>
                <p:cNvPr id="60" name="图片 59">
                  <a:extLst>
                    <a:ext uri="{FF2B5EF4-FFF2-40B4-BE49-F238E27FC236}">
                      <a16:creationId xmlns:a16="http://schemas.microsoft.com/office/drawing/2014/main" id="{6070ABA9-1202-EAF0-6C2C-83956FB8B84A}"/>
                    </a:ext>
                  </a:extLst>
                </p:cNvPr>
                <p:cNvPicPr>
                  <a:picLocks noChangeAspect="1"/>
                </p:cNvPicPr>
                <p:nvPr/>
              </p:nvPicPr>
              <p:blipFill rotWithShape="1">
                <a:blip r:embed="rId12">
                  <a:extLst>
                    <a:ext uri="{28A0092B-C50C-407E-A947-70E740481C1C}">
                      <a14:useLocalDpi xmlns:a14="http://schemas.microsoft.com/office/drawing/2010/main" val="0"/>
                    </a:ext>
                  </a:extLst>
                </a:blip>
                <a:srcRect t="4215" b="49792"/>
                <a:stretch/>
              </p:blipFill>
              <p:spPr>
                <a:xfrm>
                  <a:off x="6529247" y="1008548"/>
                  <a:ext cx="4939674" cy="1587265"/>
                </a:xfrm>
                <a:prstGeom prst="rect">
                  <a:avLst/>
                </a:prstGeom>
              </p:spPr>
            </p:pic>
            <p:sp>
              <p:nvSpPr>
                <p:cNvPr id="61" name="文本框 60">
                  <a:extLst>
                    <a:ext uri="{FF2B5EF4-FFF2-40B4-BE49-F238E27FC236}">
                      <a16:creationId xmlns:a16="http://schemas.microsoft.com/office/drawing/2014/main" id="{C78FA08A-B0E8-E188-2A19-D2A9F8D5199A}"/>
                    </a:ext>
                  </a:extLst>
                </p:cNvPr>
                <p:cNvSpPr txBox="1"/>
                <p:nvPr/>
              </p:nvSpPr>
              <p:spPr>
                <a:xfrm>
                  <a:off x="7060091" y="2573189"/>
                  <a:ext cx="3877985" cy="338554"/>
                </a:xfrm>
                <a:prstGeom prst="rect">
                  <a:avLst/>
                </a:prstGeom>
                <a:noFill/>
              </p:spPr>
              <p:txBody>
                <a:bodyPr wrap="none" rtlCol="0">
                  <a:spAutoFit/>
                </a:bodyPr>
                <a:lstStyle/>
                <a:p>
                  <a:pPr algn="ctr"/>
                  <a:r>
                    <a:rPr lang="zh-CN" altLang="en-US" sz="1600" b="1" dirty="0">
                      <a:solidFill>
                        <a:srgbClr val="203864"/>
                      </a:solidFill>
                      <a:latin typeface="微软雅黑" panose="020B0503020204020204" pitchFamily="34" charset="-122"/>
                      <a:ea typeface="微软雅黑" panose="020B0503020204020204" pitchFamily="34" charset="-122"/>
                    </a:rPr>
                    <a:t>采用共形参数化技术对壳体结构进行</a:t>
                  </a:r>
                  <a:r>
                    <a:rPr lang="zh-CN" altLang="en-US" sz="1600" b="1" dirty="0">
                      <a:solidFill>
                        <a:srgbClr val="C00000"/>
                      </a:solidFill>
                      <a:latin typeface="微软雅黑" panose="020B0503020204020204" pitchFamily="34" charset="-122"/>
                      <a:ea typeface="微软雅黑" panose="020B0503020204020204" pitchFamily="34" charset="-122"/>
                    </a:rPr>
                    <a:t>降维</a:t>
                  </a:r>
                </a:p>
              </p:txBody>
            </p:sp>
          </p:grpSp>
          <p:pic>
            <p:nvPicPr>
              <p:cNvPr id="11" name="图片 10">
                <a:extLst>
                  <a:ext uri="{FF2B5EF4-FFF2-40B4-BE49-F238E27FC236}">
                    <a16:creationId xmlns:a16="http://schemas.microsoft.com/office/drawing/2014/main" id="{43036DDF-7E32-AA71-8A0B-9582E382FD4F}"/>
                  </a:ext>
                </a:extLst>
              </p:cNvPr>
              <p:cNvPicPr>
                <a:picLocks noChangeAspect="1"/>
              </p:cNvPicPr>
              <p:nvPr/>
            </p:nvPicPr>
            <p:blipFill>
              <a:blip r:embed="rId13"/>
              <a:stretch>
                <a:fillRect/>
              </a:stretch>
            </p:blipFill>
            <p:spPr>
              <a:xfrm>
                <a:off x="6461858" y="4643833"/>
                <a:ext cx="2500003" cy="1547621"/>
              </a:xfrm>
              <a:prstGeom prst="rect">
                <a:avLst/>
              </a:prstGeom>
            </p:spPr>
          </p:pic>
          <p:pic>
            <p:nvPicPr>
              <p:cNvPr id="12" name="图片 11">
                <a:extLst>
                  <a:ext uri="{FF2B5EF4-FFF2-40B4-BE49-F238E27FC236}">
                    <a16:creationId xmlns:a16="http://schemas.microsoft.com/office/drawing/2014/main" id="{0C207260-9F1A-1F53-62CE-CB4F712A86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90940" y="4692557"/>
                <a:ext cx="2344411" cy="1328357"/>
              </a:xfrm>
              <a:prstGeom prst="rect">
                <a:avLst/>
              </a:prstGeom>
            </p:spPr>
          </p:pic>
          <p:sp>
            <p:nvSpPr>
              <p:cNvPr id="23" name="矩形 22">
                <a:extLst>
                  <a:ext uri="{FF2B5EF4-FFF2-40B4-BE49-F238E27FC236}">
                    <a16:creationId xmlns:a16="http://schemas.microsoft.com/office/drawing/2014/main" id="{99DB962F-AD81-FC54-98F8-34B106ECA357}"/>
                  </a:ext>
                </a:extLst>
              </p:cNvPr>
              <p:cNvSpPr>
                <a:spLocks noChangeArrowheads="1"/>
              </p:cNvSpPr>
              <p:nvPr/>
            </p:nvSpPr>
            <p:spPr bwMode="auto">
              <a:xfrm>
                <a:off x="6100102" y="548550"/>
                <a:ext cx="4224233"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保拓扑的薄壁结构形状设计</a:t>
                </a:r>
              </a:p>
            </p:txBody>
          </p:sp>
          <p:sp>
            <p:nvSpPr>
              <p:cNvPr id="24" name="文本框 23">
                <a:extLst>
                  <a:ext uri="{FF2B5EF4-FFF2-40B4-BE49-F238E27FC236}">
                    <a16:creationId xmlns:a16="http://schemas.microsoft.com/office/drawing/2014/main" id="{C5DAEA3E-619C-D014-1EE4-5EA40ECAFDA1}"/>
                  </a:ext>
                </a:extLst>
              </p:cNvPr>
              <p:cNvSpPr txBox="1"/>
              <p:nvPr/>
            </p:nvSpPr>
            <p:spPr>
              <a:xfrm>
                <a:off x="8036495" y="6434569"/>
                <a:ext cx="2395820" cy="307777"/>
              </a:xfrm>
              <a:prstGeom prst="rect">
                <a:avLst/>
              </a:prstGeom>
              <a:noFill/>
            </p:spPr>
            <p:txBody>
              <a:bodyPr wrap="square">
                <a:spAutoFit/>
              </a:bodyPr>
              <a:lstStyle/>
              <a:p>
                <a:r>
                  <a:rPr lang="en-US" altLang="zh-CN" sz="1400" b="1" i="1" dirty="0">
                    <a:solidFill>
                      <a:srgbClr val="222222"/>
                    </a:solidFill>
                    <a:effectLst/>
                    <a:latin typeface="Times New Roman" panose="02020603050405020304" pitchFamily="18" charset="0"/>
                    <a:cs typeface="Times New Roman" panose="02020603050405020304" pitchFamily="18" charset="0"/>
                  </a:rPr>
                  <a:t>SMO</a:t>
                </a:r>
                <a:r>
                  <a:rPr lang="en-US" altLang="zh-CN" sz="1400" b="0" dirty="0">
                    <a:solidFill>
                      <a:srgbClr val="222222"/>
                    </a:solidFill>
                    <a:effectLst/>
                    <a:latin typeface="Times New Roman" panose="02020603050405020304" pitchFamily="18" charset="0"/>
                    <a:cs typeface="Times New Roman" panose="02020603050405020304" pitchFamily="18" charset="0"/>
                  </a:rPr>
                  <a:t>, 2025, 68(10): 1-23.</a:t>
                </a:r>
                <a:endParaRPr lang="zh-CN" altLang="en-US" sz="1400" dirty="0">
                  <a:latin typeface="Times New Roman" panose="02020603050405020304" pitchFamily="18" charset="0"/>
                  <a:cs typeface="Times New Roman" panose="02020603050405020304" pitchFamily="18" charset="0"/>
                </a:endParaRPr>
              </a:p>
            </p:txBody>
          </p:sp>
          <p:sp>
            <p:nvSpPr>
              <p:cNvPr id="26" name="ïSļiḓé">
                <a:extLst>
                  <a:ext uri="{FF2B5EF4-FFF2-40B4-BE49-F238E27FC236}">
                    <a16:creationId xmlns:a16="http://schemas.microsoft.com/office/drawing/2014/main" id="{7A51004A-87BC-0A78-BB2D-5AAC2359CE18}"/>
                  </a:ext>
                </a:extLst>
              </p:cNvPr>
              <p:cNvSpPr/>
              <p:nvPr/>
            </p:nvSpPr>
            <p:spPr bwMode="auto">
              <a:xfrm rot="8139971" flipH="1">
                <a:off x="9038826" y="4861658"/>
                <a:ext cx="702559" cy="607185"/>
              </a:xfrm>
              <a:custGeom>
                <a:avLst/>
                <a:gdLst>
                  <a:gd name="T0" fmla="*/ 561 w 596"/>
                  <a:gd name="T1" fmla="*/ 321 h 480"/>
                  <a:gd name="T2" fmla="*/ 517 w 596"/>
                  <a:gd name="T3" fmla="*/ 275 h 480"/>
                  <a:gd name="T4" fmla="*/ 0 w 596"/>
                  <a:gd name="T5" fmla="*/ 441 h 480"/>
                  <a:gd name="T6" fmla="*/ 404 w 596"/>
                  <a:gd name="T7" fmla="*/ 160 h 480"/>
                  <a:gd name="T8" fmla="*/ 356 w 596"/>
                  <a:gd name="T9" fmla="*/ 111 h 480"/>
                  <a:gd name="T10" fmla="*/ 596 w 596"/>
                  <a:gd name="T11" fmla="*/ 0 h 480"/>
                  <a:gd name="T12" fmla="*/ 561 w 596"/>
                  <a:gd name="T13" fmla="*/ 321 h 480"/>
                </a:gdLst>
                <a:ahLst/>
                <a:cxnLst>
                  <a:cxn ang="0">
                    <a:pos x="T0" y="T1"/>
                  </a:cxn>
                  <a:cxn ang="0">
                    <a:pos x="T2" y="T3"/>
                  </a:cxn>
                  <a:cxn ang="0">
                    <a:pos x="T4" y="T5"/>
                  </a:cxn>
                  <a:cxn ang="0">
                    <a:pos x="T6" y="T7"/>
                  </a:cxn>
                  <a:cxn ang="0">
                    <a:pos x="T8" y="T9"/>
                  </a:cxn>
                  <a:cxn ang="0">
                    <a:pos x="T10" y="T11"/>
                  </a:cxn>
                  <a:cxn ang="0">
                    <a:pos x="T12" y="T13"/>
                  </a:cxn>
                </a:cxnLst>
                <a:rect l="0" t="0" r="r" b="b"/>
                <a:pathLst>
                  <a:path w="596" h="480">
                    <a:moveTo>
                      <a:pt x="561" y="321"/>
                    </a:moveTo>
                    <a:cubicBezTo>
                      <a:pt x="547" y="306"/>
                      <a:pt x="532" y="290"/>
                      <a:pt x="517" y="275"/>
                    </a:cubicBezTo>
                    <a:cubicBezTo>
                      <a:pt x="390" y="416"/>
                      <a:pt x="186" y="480"/>
                      <a:pt x="0" y="441"/>
                    </a:cubicBezTo>
                    <a:cubicBezTo>
                      <a:pt x="172" y="430"/>
                      <a:pt x="332" y="316"/>
                      <a:pt x="404" y="160"/>
                    </a:cubicBezTo>
                    <a:cubicBezTo>
                      <a:pt x="388" y="144"/>
                      <a:pt x="372" y="127"/>
                      <a:pt x="356" y="111"/>
                    </a:cubicBezTo>
                    <a:cubicBezTo>
                      <a:pt x="420" y="89"/>
                      <a:pt x="514" y="48"/>
                      <a:pt x="596" y="0"/>
                    </a:cubicBezTo>
                    <a:cubicBezTo>
                      <a:pt x="591" y="108"/>
                      <a:pt x="567" y="213"/>
                      <a:pt x="561" y="321"/>
                    </a:cubicBezTo>
                    <a:close/>
                  </a:path>
                </a:pathLst>
              </a:custGeom>
              <a:solidFill>
                <a:srgbClr val="C00000"/>
              </a:solidFill>
              <a:ln>
                <a:noFill/>
              </a:ln>
            </p:spPr>
            <p:txBody>
              <a:bodyPr anchor="ctr"/>
              <a:lstStyle/>
              <a:p>
                <a:pPr algn="ctr"/>
                <a:endParaRPr/>
              </a:p>
            </p:txBody>
          </p:sp>
          <p:sp>
            <p:nvSpPr>
              <p:cNvPr id="27" name="文本框 26">
                <a:extLst>
                  <a:ext uri="{FF2B5EF4-FFF2-40B4-BE49-F238E27FC236}">
                    <a16:creationId xmlns:a16="http://schemas.microsoft.com/office/drawing/2014/main" id="{942FBD70-85FF-D5B5-E243-EEE2F62FF183}"/>
                  </a:ext>
                </a:extLst>
              </p:cNvPr>
              <p:cNvSpPr txBox="1"/>
              <p:nvPr/>
            </p:nvSpPr>
            <p:spPr>
              <a:xfrm>
                <a:off x="8938699" y="5221442"/>
                <a:ext cx="902811" cy="307777"/>
              </a:xfrm>
              <a:prstGeom prst="rect">
                <a:avLst/>
              </a:prstGeom>
              <a:noFill/>
            </p:spPr>
            <p:txBody>
              <a:bodyPr wrap="none" rtlCol="0">
                <a:spAutoFit/>
              </a:bodyPr>
              <a:lstStyle/>
              <a:p>
                <a:pPr algn="ctr"/>
                <a:r>
                  <a:rPr lang="zh-CN" altLang="en-US" sz="1400" b="1" dirty="0">
                    <a:solidFill>
                      <a:schemeClr val="tx2"/>
                    </a:solidFill>
                    <a:latin typeface="微软雅黑" panose="020B0503020204020204" pitchFamily="34" charset="-122"/>
                    <a:ea typeface="微软雅黑" panose="020B0503020204020204" pitchFamily="34" charset="-122"/>
                  </a:rPr>
                  <a:t>形状设计</a:t>
                </a:r>
              </a:p>
            </p:txBody>
          </p:sp>
        </p:grpSp>
        <p:sp>
          <p:nvSpPr>
            <p:cNvPr id="31" name="文本框 30">
              <a:extLst>
                <a:ext uri="{FF2B5EF4-FFF2-40B4-BE49-F238E27FC236}">
                  <a16:creationId xmlns:a16="http://schemas.microsoft.com/office/drawing/2014/main" id="{CF2C9F23-E457-1476-2A02-CBAFA8A1520B}"/>
                </a:ext>
              </a:extLst>
            </p:cNvPr>
            <p:cNvSpPr txBox="1"/>
            <p:nvPr/>
          </p:nvSpPr>
          <p:spPr>
            <a:xfrm>
              <a:off x="7595188" y="6131856"/>
              <a:ext cx="3262433" cy="338554"/>
            </a:xfrm>
            <a:prstGeom prst="rect">
              <a:avLst/>
            </a:prstGeom>
            <a:noFill/>
          </p:spPr>
          <p:txBody>
            <a:bodyPr wrap="none" rtlCol="0">
              <a:spAutoFit/>
            </a:bodyPr>
            <a:lstStyle/>
            <a:p>
              <a:pPr algn="ctr"/>
              <a:r>
                <a:rPr lang="zh-CN" altLang="en-US" sz="1600" b="1" dirty="0">
                  <a:solidFill>
                    <a:srgbClr val="203864"/>
                  </a:solidFill>
                  <a:latin typeface="微软雅黑" panose="020B0503020204020204" pitchFamily="34" charset="-122"/>
                  <a:ea typeface="微软雅黑" panose="020B0503020204020204" pitchFamily="34" charset="-122"/>
                </a:rPr>
                <a:t>基于结构优化思想的花瓣构型解读</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sp>
        <p:nvSpPr>
          <p:cNvPr id="5" name="灯片编号占位符 1">
            <a:extLst>
              <a:ext uri="{FF2B5EF4-FFF2-40B4-BE49-F238E27FC236}">
                <a16:creationId xmlns:a16="http://schemas.microsoft.com/office/drawing/2014/main" id="{EBDA6654-C9B5-23D6-E4EF-2DB343E34732}"/>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3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软件集成</a:t>
            </a:r>
          </a:p>
        </p:txBody>
      </p:sp>
      <p:grpSp>
        <p:nvGrpSpPr>
          <p:cNvPr id="6" name="组合 5">
            <a:extLst>
              <a:ext uri="{FF2B5EF4-FFF2-40B4-BE49-F238E27FC236}">
                <a16:creationId xmlns:a16="http://schemas.microsoft.com/office/drawing/2014/main" id="{01A69E5D-7CA5-9DAA-B2CB-504EA8F3A50D}"/>
              </a:ext>
            </a:extLst>
          </p:cNvPr>
          <p:cNvGrpSpPr/>
          <p:nvPr/>
        </p:nvGrpSpPr>
        <p:grpSpPr>
          <a:xfrm>
            <a:off x="225303" y="541250"/>
            <a:ext cx="10954181" cy="5850632"/>
            <a:chOff x="225303" y="541250"/>
            <a:chExt cx="10954181" cy="5850632"/>
          </a:xfrm>
        </p:grpSpPr>
        <p:pic>
          <p:nvPicPr>
            <p:cNvPr id="5" name="图片 4">
              <a:extLst>
                <a:ext uri="{FF2B5EF4-FFF2-40B4-BE49-F238E27FC236}">
                  <a16:creationId xmlns:a16="http://schemas.microsoft.com/office/drawing/2014/main" id="{0B1C4EC5-CE36-AF03-B2EB-0A175589C6CA}"/>
                </a:ext>
              </a:extLst>
            </p:cNvPr>
            <p:cNvPicPr>
              <a:picLocks noChangeAspect="1"/>
            </p:cNvPicPr>
            <p:nvPr/>
          </p:nvPicPr>
          <p:blipFill rotWithShape="1">
            <a:blip r:embed="rId3">
              <a:extLst>
                <a:ext uri="{28A0092B-C50C-407E-A947-70E740481C1C}">
                  <a14:useLocalDpi xmlns:a14="http://schemas.microsoft.com/office/drawing/2010/main" val="0"/>
                </a:ext>
              </a:extLst>
            </a:blip>
            <a:srcRect l="662" r="1016" b="2498"/>
            <a:stretch/>
          </p:blipFill>
          <p:spPr>
            <a:xfrm>
              <a:off x="6778295" y="3736863"/>
              <a:ext cx="4400204" cy="2292969"/>
            </a:xfrm>
            <a:prstGeom prst="rect">
              <a:avLst/>
            </a:prstGeom>
          </p:spPr>
        </p:pic>
        <p:grpSp>
          <p:nvGrpSpPr>
            <p:cNvPr id="4" name="组合 3">
              <a:extLst>
                <a:ext uri="{FF2B5EF4-FFF2-40B4-BE49-F238E27FC236}">
                  <a16:creationId xmlns:a16="http://schemas.microsoft.com/office/drawing/2014/main" id="{8FC4D3E5-661F-C6E4-200A-A993CCEC1DEF}"/>
                </a:ext>
              </a:extLst>
            </p:cNvPr>
            <p:cNvGrpSpPr/>
            <p:nvPr/>
          </p:nvGrpSpPr>
          <p:grpSpPr>
            <a:xfrm>
              <a:off x="225303" y="541250"/>
              <a:ext cx="10954181" cy="5850632"/>
              <a:chOff x="225303" y="541250"/>
              <a:chExt cx="10954181" cy="5850632"/>
            </a:xfrm>
          </p:grpSpPr>
          <p:grpSp>
            <p:nvGrpSpPr>
              <p:cNvPr id="2" name="组合 1">
                <a:extLst>
                  <a:ext uri="{FF2B5EF4-FFF2-40B4-BE49-F238E27FC236}">
                    <a16:creationId xmlns:a16="http://schemas.microsoft.com/office/drawing/2014/main" id="{7FD7AB72-9630-0C5B-945F-4ED1948DDCDC}"/>
                  </a:ext>
                </a:extLst>
              </p:cNvPr>
              <p:cNvGrpSpPr/>
              <p:nvPr/>
            </p:nvGrpSpPr>
            <p:grpSpPr>
              <a:xfrm>
                <a:off x="225303" y="541250"/>
                <a:ext cx="10954181" cy="5533222"/>
                <a:chOff x="225303" y="541250"/>
                <a:chExt cx="10954181" cy="5533222"/>
              </a:xfrm>
            </p:grpSpPr>
            <p:sp>
              <p:nvSpPr>
                <p:cNvPr id="21" name="矩形 4">
                  <a:extLst>
                    <a:ext uri="{FF2B5EF4-FFF2-40B4-BE49-F238E27FC236}">
                      <a16:creationId xmlns:a16="http://schemas.microsoft.com/office/drawing/2014/main" id="{1A1D9444-3D3B-5F76-EBAD-C940D562ED0E}"/>
                    </a:ext>
                  </a:extLst>
                </p:cNvPr>
                <p:cNvSpPr>
                  <a:spLocks noChangeArrowheads="1"/>
                </p:cNvSpPr>
                <p:nvPr/>
              </p:nvSpPr>
              <p:spPr bwMode="auto">
                <a:xfrm>
                  <a:off x="225303" y="541250"/>
                  <a:ext cx="6686446" cy="461665"/>
                </a:xfrm>
                <a:prstGeom prst="rect">
                  <a:avLst/>
                </a:prstGeom>
                <a:noFill/>
              </p:spPr>
              <p:txBody>
                <a:bodyPr wrap="none" rtlCol="0">
                  <a:spAutoFit/>
                </a:bodyPr>
                <a:lstStyle/>
                <a:p>
                  <a:pPr marL="342891" indent="-342891">
                    <a:buClr>
                      <a:srgbClr val="C00000"/>
                    </a:buClr>
                    <a:buFont typeface="Wingdings" panose="05000000000000000000" pitchFamily="2" charset="2"/>
                    <a:buChar char="p"/>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面向复杂曲面薄壁结构的专用化工业设计软件</a:t>
                  </a:r>
                </a:p>
              </p:txBody>
            </p:sp>
            <p:pic>
              <p:nvPicPr>
                <p:cNvPr id="46" name="图片 45">
                  <a:extLst>
                    <a:ext uri="{FF2B5EF4-FFF2-40B4-BE49-F238E27FC236}">
                      <a16:creationId xmlns:a16="http://schemas.microsoft.com/office/drawing/2014/main" id="{8731810D-DF30-F7BC-2DC0-91AECB8C4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94" y="3736864"/>
                  <a:ext cx="4400204" cy="2337608"/>
                </a:xfrm>
                <a:prstGeom prst="rect">
                  <a:avLst/>
                </a:prstGeom>
              </p:spPr>
            </p:pic>
            <p:pic>
              <p:nvPicPr>
                <p:cNvPr id="48" name="图片 47">
                  <a:extLst>
                    <a:ext uri="{FF2B5EF4-FFF2-40B4-BE49-F238E27FC236}">
                      <a16:creationId xmlns:a16="http://schemas.microsoft.com/office/drawing/2014/main" id="{4B7D6547-9207-FC3A-E93C-3D07048E9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9280" y="1002915"/>
                  <a:ext cx="4400204" cy="2337608"/>
                </a:xfrm>
                <a:prstGeom prst="rect">
                  <a:avLst/>
                </a:prstGeom>
              </p:spPr>
            </p:pic>
            <p:pic>
              <p:nvPicPr>
                <p:cNvPr id="50" name="图片 49">
                  <a:extLst>
                    <a:ext uri="{FF2B5EF4-FFF2-40B4-BE49-F238E27FC236}">
                      <a16:creationId xmlns:a16="http://schemas.microsoft.com/office/drawing/2014/main" id="{084194C0-CA02-C2D1-B07D-124CA64B25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494" y="1045030"/>
                  <a:ext cx="4400203" cy="2337608"/>
                </a:xfrm>
                <a:prstGeom prst="rect">
                  <a:avLst/>
                </a:prstGeom>
              </p:spPr>
            </p:pic>
          </p:grpSp>
          <p:sp>
            <p:nvSpPr>
              <p:cNvPr id="53" name="文本框 52">
                <a:extLst>
                  <a:ext uri="{FF2B5EF4-FFF2-40B4-BE49-F238E27FC236}">
                    <a16:creationId xmlns:a16="http://schemas.microsoft.com/office/drawing/2014/main" id="{F7D20691-7F5E-9FC1-CDAA-933F5E71F7A1}"/>
                  </a:ext>
                </a:extLst>
              </p:cNvPr>
              <p:cNvSpPr txBox="1"/>
              <p:nvPr/>
            </p:nvSpPr>
            <p:spPr>
              <a:xfrm>
                <a:off x="2016702" y="3304702"/>
                <a:ext cx="2449261" cy="369332"/>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路径选择与文件设置</a:t>
                </a:r>
              </a:p>
            </p:txBody>
          </p:sp>
          <p:sp>
            <p:nvSpPr>
              <p:cNvPr id="54" name="文本框 53">
                <a:extLst>
                  <a:ext uri="{FF2B5EF4-FFF2-40B4-BE49-F238E27FC236}">
                    <a16:creationId xmlns:a16="http://schemas.microsoft.com/office/drawing/2014/main" id="{6A73BCCA-7967-58E3-D29C-1BA863494CC9}"/>
                  </a:ext>
                </a:extLst>
              </p:cNvPr>
              <p:cNvSpPr txBox="1"/>
              <p:nvPr/>
            </p:nvSpPr>
            <p:spPr>
              <a:xfrm>
                <a:off x="7830074" y="3256908"/>
                <a:ext cx="2449261" cy="369332"/>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初始布局</a:t>
                </a:r>
              </a:p>
            </p:txBody>
          </p:sp>
          <p:sp>
            <p:nvSpPr>
              <p:cNvPr id="55" name="文本框 54">
                <a:extLst>
                  <a:ext uri="{FF2B5EF4-FFF2-40B4-BE49-F238E27FC236}">
                    <a16:creationId xmlns:a16="http://schemas.microsoft.com/office/drawing/2014/main" id="{0B9DB06F-1D10-B7E5-6408-F5C76D11F22C}"/>
                  </a:ext>
                </a:extLst>
              </p:cNvPr>
              <p:cNvSpPr txBox="1"/>
              <p:nvPr/>
            </p:nvSpPr>
            <p:spPr>
              <a:xfrm>
                <a:off x="7919369" y="6022550"/>
                <a:ext cx="2449261" cy="369332"/>
              </a:xfrm>
              <a:prstGeom prst="rect">
                <a:avLst/>
              </a:prstGeom>
              <a:noFill/>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加筋设计模块</a:t>
                </a:r>
              </a:p>
            </p:txBody>
          </p:sp>
          <p:sp>
            <p:nvSpPr>
              <p:cNvPr id="56" name="文本框 55">
                <a:extLst>
                  <a:ext uri="{FF2B5EF4-FFF2-40B4-BE49-F238E27FC236}">
                    <a16:creationId xmlns:a16="http://schemas.microsoft.com/office/drawing/2014/main" id="{ABB97846-A09C-C564-A3B3-9CDA8DFC923E}"/>
                  </a:ext>
                </a:extLst>
              </p:cNvPr>
              <p:cNvSpPr txBox="1"/>
              <p:nvPr/>
            </p:nvSpPr>
            <p:spPr>
              <a:xfrm>
                <a:off x="2016702" y="6011120"/>
                <a:ext cx="2449261" cy="369332"/>
              </a:xfrm>
              <a:prstGeom prst="rect">
                <a:avLst/>
              </a:prstGeom>
              <a:noFill/>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拓扑优化模块</a:t>
                </a:r>
              </a:p>
            </p:txBody>
          </p:sp>
        </p:grpSp>
      </p:grpSp>
      <p:sp>
        <p:nvSpPr>
          <p:cNvPr id="7" name="文本框 6">
            <a:extLst>
              <a:ext uri="{FF2B5EF4-FFF2-40B4-BE49-F238E27FC236}">
                <a16:creationId xmlns:a16="http://schemas.microsoft.com/office/drawing/2014/main" id="{D44EF141-5A57-EBAB-FCD6-E88F91C8D8F5}"/>
              </a:ext>
            </a:extLst>
          </p:cNvPr>
          <p:cNvSpPr txBox="1"/>
          <p:nvPr/>
        </p:nvSpPr>
        <p:spPr>
          <a:xfrm>
            <a:off x="2632872" y="6391882"/>
            <a:ext cx="6926256" cy="369332"/>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后续可先泛化为</a:t>
            </a:r>
            <a:r>
              <a:rPr lang="zh-CN" altLang="en-US" b="1" dirty="0">
                <a:solidFill>
                  <a:srgbClr val="C00000"/>
                </a:solidFill>
                <a:latin typeface="微软雅黑" panose="020B0503020204020204" pitchFamily="34" charset="-122"/>
                <a:ea typeface="微软雅黑" panose="020B0503020204020204" pitchFamily="34" charset="-122"/>
              </a:rPr>
              <a:t>软件平台</a:t>
            </a:r>
            <a:r>
              <a:rPr lang="zh-CN" altLang="en-US" b="1" dirty="0">
                <a:latin typeface="微软雅黑" panose="020B0503020204020204" pitchFamily="34" charset="-122"/>
                <a:ea typeface="微软雅黑" panose="020B0503020204020204" pitchFamily="34" charset="-122"/>
              </a:rPr>
              <a:t>，再进一步集成多样化的工程解决方案</a:t>
            </a:r>
          </a:p>
        </p:txBody>
      </p:sp>
      <p:sp>
        <p:nvSpPr>
          <p:cNvPr id="8" name="灯片编号占位符 1">
            <a:extLst>
              <a:ext uri="{FF2B5EF4-FFF2-40B4-BE49-F238E27FC236}">
                <a16:creationId xmlns:a16="http://schemas.microsoft.com/office/drawing/2014/main" id="{04C6D429-0F15-F2BB-876C-05EAEF1D2305}"/>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331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C006B-F1B3-6146-FB8E-896BE959C30E}"/>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D3F3CD79-4A30-92E7-B941-3D3D6F077A19}"/>
              </a:ext>
            </a:extLst>
          </p:cNvPr>
          <p:cNvSpPr/>
          <p:nvPr/>
        </p:nvSpPr>
        <p:spPr>
          <a:xfrm>
            <a:off x="0" y="2232025"/>
            <a:ext cx="12192000" cy="501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总结与展望</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itchFamily="34" charset="-122"/>
            </a:endParaRPr>
          </a:p>
        </p:txBody>
      </p:sp>
    </p:spTree>
    <p:extLst>
      <p:ext uri="{BB962C8B-B14F-4D97-AF65-F5344CB8AC3E}">
        <p14:creationId xmlns:p14="http://schemas.microsoft.com/office/powerpoint/2010/main" val="1806237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47440EB-65DF-4D73-98F7-2FC84C61AE14}"/>
              </a:ext>
            </a:extLst>
          </p:cNvPr>
          <p:cNvSpPr/>
          <p:nvPr/>
        </p:nvSpPr>
        <p:spPr>
          <a:xfrm>
            <a:off x="-6350" y="0"/>
            <a:ext cx="12192000" cy="469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总结与展望</a:t>
            </a:r>
          </a:p>
        </p:txBody>
      </p:sp>
      <p:sp>
        <p:nvSpPr>
          <p:cNvPr id="23" name="TextBox 19">
            <a:extLst>
              <a:ext uri="{FF2B5EF4-FFF2-40B4-BE49-F238E27FC236}">
                <a16:creationId xmlns:a16="http://schemas.microsoft.com/office/drawing/2014/main" id="{598AB857-1C59-19C6-1F34-B05079E030D4}"/>
              </a:ext>
            </a:extLst>
          </p:cNvPr>
          <p:cNvSpPr txBox="1"/>
          <p:nvPr/>
        </p:nvSpPr>
        <p:spPr>
          <a:xfrm>
            <a:off x="413823" y="663457"/>
            <a:ext cx="11309110" cy="3176319"/>
          </a:xfrm>
          <a:prstGeom prst="rect">
            <a:avLst/>
          </a:prstGeom>
          <a:solidFill>
            <a:schemeClr val="accent6">
              <a:lumMod val="20000"/>
              <a:lumOff val="80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Aft>
                <a:spcPts val="600"/>
              </a:spcAft>
              <a:buClr>
                <a:srgbClr val="C00000"/>
              </a:buClr>
              <a:buFont typeface="Wingdings" panose="05000000000000000000" pitchFamily="2" charset="2"/>
              <a:buChar char="ü"/>
              <a:defRPr/>
            </a:pPr>
            <a:r>
              <a:rPr lang="zh-CN" altLang="en-US" sz="2600" b="1" dirty="0">
                <a:solidFill>
                  <a:srgbClr val="003399"/>
                </a:solidFill>
                <a:latin typeface="微软雅黑" panose="020B0503020204020204" pitchFamily="34" charset="-122"/>
                <a:ea typeface="微软雅黑" panose="020B0503020204020204" pitchFamily="34" charset="-122"/>
              </a:rPr>
              <a:t>基于移动可变形组件法和共形参数化技术，构建了一种适用于壳体模型的显式拓扑优化算法</a:t>
            </a:r>
            <a:endParaRPr lang="en-US" altLang="zh-CN" sz="2600" b="1" dirty="0">
              <a:solidFill>
                <a:srgbClr val="003399"/>
              </a:solidFill>
              <a:latin typeface="微软雅黑" panose="020B0503020204020204" pitchFamily="34" charset="-122"/>
              <a:ea typeface="微软雅黑" panose="020B0503020204020204" pitchFamily="34" charset="-122"/>
            </a:endParaRPr>
          </a:p>
          <a:p>
            <a:pPr marL="342900" indent="-342900">
              <a:lnSpc>
                <a:spcPct val="150000"/>
              </a:lnSpc>
              <a:spcAft>
                <a:spcPts val="600"/>
              </a:spcAft>
              <a:buClr>
                <a:srgbClr val="C00000"/>
              </a:buClr>
              <a:buFont typeface="Wingdings" panose="05000000000000000000" pitchFamily="2" charset="2"/>
              <a:buChar char="ü"/>
              <a:defRPr/>
            </a:pPr>
            <a:r>
              <a:rPr lang="zh-CN" altLang="en-US" sz="2600" b="1" dirty="0">
                <a:solidFill>
                  <a:srgbClr val="003399"/>
                </a:solidFill>
                <a:latin typeface="微软雅黑" panose="020B0503020204020204" pitchFamily="34" charset="-122"/>
                <a:ea typeface="微软雅黑" panose="020B0503020204020204" pitchFamily="34" charset="-122"/>
              </a:rPr>
              <a:t>基于嵌入式形貌和样条组件描述，提出一种薄壁结构的显式形貌设计方法</a:t>
            </a:r>
            <a:endParaRPr lang="en-US" altLang="zh-CN" sz="2600" b="1" dirty="0">
              <a:solidFill>
                <a:srgbClr val="003399"/>
              </a:solidFill>
              <a:latin typeface="微软雅黑" panose="020B0503020204020204" pitchFamily="34" charset="-122"/>
              <a:ea typeface="微软雅黑" panose="020B0503020204020204" pitchFamily="34" charset="-122"/>
            </a:endParaRPr>
          </a:p>
          <a:p>
            <a:pPr marL="342900" indent="-342900">
              <a:lnSpc>
                <a:spcPct val="150000"/>
              </a:lnSpc>
              <a:spcAft>
                <a:spcPts val="600"/>
              </a:spcAft>
              <a:buClr>
                <a:srgbClr val="C00000"/>
              </a:buClr>
              <a:buFont typeface="Wingdings" panose="05000000000000000000" pitchFamily="2" charset="2"/>
              <a:buChar char="ü"/>
              <a:defRPr/>
            </a:pPr>
            <a:r>
              <a:rPr lang="zh-CN" altLang="en-US" sz="2600" b="1" dirty="0">
                <a:solidFill>
                  <a:srgbClr val="003399"/>
                </a:solidFill>
                <a:latin typeface="微软雅黑" panose="020B0503020204020204" pitchFamily="34" charset="-122"/>
                <a:ea typeface="微软雅黑" panose="020B0503020204020204" pitchFamily="34" charset="-122"/>
              </a:rPr>
              <a:t>发展了一种基于实体模型的薄壁结构显式设计方法，采用移动可变形组件法实现了拓扑优化、加筋优化与夹芯层优化问题的统一建模与求解</a:t>
            </a:r>
            <a:endParaRPr lang="en-US" altLang="zh-CN" sz="2600" b="1" dirty="0">
              <a:solidFill>
                <a:srgbClr val="C00000"/>
              </a:solidFill>
              <a:latin typeface="微软雅黑" panose="020B0503020204020204" pitchFamily="34" charset="-122"/>
              <a:ea typeface="微软雅黑" panose="020B0503020204020204" pitchFamily="34" charset="-122"/>
            </a:endParaRPr>
          </a:p>
        </p:txBody>
      </p:sp>
      <p:sp>
        <p:nvSpPr>
          <p:cNvPr id="5" name="灯片编号占位符 1">
            <a:extLst>
              <a:ext uri="{FF2B5EF4-FFF2-40B4-BE49-F238E27FC236}">
                <a16:creationId xmlns:a16="http://schemas.microsoft.com/office/drawing/2014/main" id="{C0DE6DCC-8CD2-C31A-E0BC-6154BF72DEE4}"/>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19FC41D7-1EFD-3D5A-A38F-8A9C1181D6D5}"/>
              </a:ext>
            </a:extLst>
          </p:cNvPr>
          <p:cNvSpPr txBox="1"/>
          <p:nvPr/>
        </p:nvSpPr>
        <p:spPr>
          <a:xfrm>
            <a:off x="409469" y="3839776"/>
            <a:ext cx="11309110" cy="2653099"/>
          </a:xfrm>
          <a:prstGeom prst="rect">
            <a:avLst/>
          </a:prstGeom>
          <a:solidFill>
            <a:schemeClr val="accent5">
              <a:lumMod val="20000"/>
              <a:lumOff val="80000"/>
            </a:schemeClr>
          </a:solidFill>
        </p:spPr>
        <p:txBody>
          <a:bodyPr wrap="square">
            <a:spAutoFit/>
          </a:bodyPr>
          <a:lstStyle/>
          <a:p>
            <a:pPr marL="457200" indent="-457200">
              <a:lnSpc>
                <a:spcPct val="150000"/>
              </a:lnSpc>
              <a:spcAft>
                <a:spcPts val="600"/>
              </a:spcAft>
              <a:buClr>
                <a:srgbClr val="C00000"/>
              </a:buClr>
              <a:buFont typeface="Wingdings" panose="05000000000000000000" pitchFamily="2" charset="2"/>
              <a:buChar char="p"/>
              <a:defRPr/>
            </a:pPr>
            <a:r>
              <a:rPr lang="zh-CN" altLang="en-US" sz="2600" b="1" dirty="0">
                <a:solidFill>
                  <a:srgbClr val="003399"/>
                </a:solidFill>
                <a:latin typeface="微软雅黑" panose="020B0503020204020204" pitchFamily="34" charset="-122"/>
                <a:ea typeface="微软雅黑" panose="020B0503020204020204" pitchFamily="34" charset="-122"/>
              </a:rPr>
              <a:t>复杂问题</a:t>
            </a:r>
            <a:r>
              <a:rPr lang="en-US" altLang="zh-CN" sz="2600" b="1" dirty="0">
                <a:solidFill>
                  <a:srgbClr val="003399"/>
                </a:solidFill>
                <a:latin typeface="微软雅黑" panose="020B0503020204020204" pitchFamily="34" charset="-122"/>
                <a:ea typeface="微软雅黑" panose="020B0503020204020204" pitchFamily="34" charset="-122"/>
              </a:rPr>
              <a:t>/</a:t>
            </a:r>
            <a:r>
              <a:rPr lang="zh-CN" altLang="en-US" sz="2600" b="1" dirty="0">
                <a:solidFill>
                  <a:srgbClr val="003399"/>
                </a:solidFill>
                <a:latin typeface="微软雅黑" panose="020B0503020204020204" pitchFamily="34" charset="-122"/>
                <a:ea typeface="微软雅黑" panose="020B0503020204020204" pitchFamily="34" charset="-122"/>
              </a:rPr>
              <a:t>响应的推广：稳定性</a:t>
            </a:r>
            <a:r>
              <a:rPr lang="en-US" altLang="zh-CN" sz="2600" b="1" dirty="0">
                <a:solidFill>
                  <a:srgbClr val="003399"/>
                </a:solidFill>
                <a:latin typeface="微软雅黑" panose="020B0503020204020204" pitchFamily="34" charset="-122"/>
                <a:ea typeface="微软雅黑" panose="020B0503020204020204" pitchFamily="34" charset="-122"/>
              </a:rPr>
              <a:t>/</a:t>
            </a:r>
            <a:r>
              <a:rPr lang="zh-CN" altLang="en-US" sz="2600" b="1" dirty="0">
                <a:solidFill>
                  <a:srgbClr val="003399"/>
                </a:solidFill>
                <a:latin typeface="微软雅黑" panose="020B0503020204020204" pitchFamily="34" charset="-122"/>
                <a:ea typeface="微软雅黑" panose="020B0503020204020204" pitchFamily="34" charset="-122"/>
              </a:rPr>
              <a:t>基频</a:t>
            </a:r>
            <a:r>
              <a:rPr lang="en-US" altLang="zh-CN" sz="2600" b="1" dirty="0">
                <a:solidFill>
                  <a:srgbClr val="003399"/>
                </a:solidFill>
                <a:latin typeface="微软雅黑" panose="020B0503020204020204" pitchFamily="34" charset="-122"/>
                <a:ea typeface="微软雅黑" panose="020B0503020204020204" pitchFamily="34" charset="-122"/>
              </a:rPr>
              <a:t>/</a:t>
            </a:r>
            <a:r>
              <a:rPr lang="zh-CN" altLang="en-US" sz="2600" b="1" dirty="0">
                <a:solidFill>
                  <a:srgbClr val="003399"/>
                </a:solidFill>
                <a:latin typeface="微软雅黑" panose="020B0503020204020204" pitchFamily="34" charset="-122"/>
                <a:ea typeface="微软雅黑" panose="020B0503020204020204" pitchFamily="34" charset="-122"/>
              </a:rPr>
              <a:t>电磁</a:t>
            </a:r>
            <a:r>
              <a:rPr lang="en-US" altLang="zh-CN" sz="2600" b="1" dirty="0">
                <a:solidFill>
                  <a:srgbClr val="003399"/>
                </a:solidFill>
                <a:latin typeface="微软雅黑" panose="020B0503020204020204" pitchFamily="34" charset="-122"/>
                <a:ea typeface="微软雅黑" panose="020B0503020204020204" pitchFamily="34" charset="-122"/>
              </a:rPr>
              <a:t>/</a:t>
            </a:r>
            <a:r>
              <a:rPr lang="zh-CN" altLang="en-US" sz="2600" b="1" dirty="0">
                <a:solidFill>
                  <a:srgbClr val="003399"/>
                </a:solidFill>
                <a:latin typeface="微软雅黑" panose="020B0503020204020204" pitchFamily="34" charset="-122"/>
                <a:ea typeface="微软雅黑" panose="020B0503020204020204" pitchFamily="34" charset="-122"/>
              </a:rPr>
              <a:t>曲面流</a:t>
            </a:r>
            <a:r>
              <a:rPr lang="en-US" altLang="zh-CN" sz="2600" b="1" dirty="0">
                <a:solidFill>
                  <a:srgbClr val="003399"/>
                </a:solidFill>
                <a:latin typeface="微软雅黑" panose="020B0503020204020204" pitchFamily="34" charset="-122"/>
                <a:ea typeface="微软雅黑" panose="020B0503020204020204" pitchFamily="34" charset="-122"/>
              </a:rPr>
              <a:t>/</a:t>
            </a:r>
            <a:r>
              <a:rPr lang="zh-CN" altLang="en-US" sz="2600" b="1" dirty="0">
                <a:solidFill>
                  <a:srgbClr val="003399"/>
                </a:solidFill>
                <a:latin typeface="微软雅黑" panose="020B0503020204020204" pitchFamily="34" charset="-122"/>
                <a:ea typeface="微软雅黑" panose="020B0503020204020204" pitchFamily="34" charset="-122"/>
              </a:rPr>
              <a:t>软材料</a:t>
            </a:r>
            <a:r>
              <a:rPr lang="en-US" altLang="zh-CN" sz="2600" b="1" dirty="0">
                <a:solidFill>
                  <a:srgbClr val="003399"/>
                </a:solidFill>
                <a:latin typeface="微软雅黑" panose="020B0503020204020204" pitchFamily="34" charset="-122"/>
                <a:ea typeface="微软雅黑" panose="020B0503020204020204" pitchFamily="34" charset="-122"/>
              </a:rPr>
              <a:t>…</a:t>
            </a:r>
          </a:p>
          <a:p>
            <a:pPr marL="457200" indent="-457200">
              <a:lnSpc>
                <a:spcPct val="150000"/>
              </a:lnSpc>
              <a:spcAft>
                <a:spcPts val="600"/>
              </a:spcAft>
              <a:buClr>
                <a:srgbClr val="C00000"/>
              </a:buClr>
              <a:buFont typeface="Wingdings" panose="05000000000000000000" pitchFamily="2" charset="2"/>
              <a:buChar char="p"/>
              <a:defRPr/>
            </a:pPr>
            <a:r>
              <a:rPr lang="zh-CN" altLang="en-US" sz="2600" b="1" dirty="0">
                <a:solidFill>
                  <a:srgbClr val="003399"/>
                </a:solidFill>
                <a:latin typeface="微软雅黑" panose="020B0503020204020204" pitchFamily="34" charset="-122"/>
                <a:ea typeface="微软雅黑" panose="020B0503020204020204" pitchFamily="34" charset="-122"/>
              </a:rPr>
              <a:t>用结构设计算法来调控结构，例如控制裂纹扩展路径、控制曲面波导路径</a:t>
            </a:r>
            <a:endParaRPr lang="en-US" altLang="zh-CN" sz="2600" b="1" dirty="0">
              <a:solidFill>
                <a:srgbClr val="003399"/>
              </a:solidFill>
              <a:latin typeface="微软雅黑" panose="020B0503020204020204" pitchFamily="34" charset="-122"/>
              <a:ea typeface="微软雅黑" panose="020B0503020204020204" pitchFamily="34" charset="-122"/>
            </a:endParaRPr>
          </a:p>
          <a:p>
            <a:pPr marL="457200" indent="-457200">
              <a:lnSpc>
                <a:spcPct val="150000"/>
              </a:lnSpc>
              <a:spcAft>
                <a:spcPts val="600"/>
              </a:spcAft>
              <a:buClr>
                <a:srgbClr val="C00000"/>
              </a:buClr>
              <a:buFont typeface="Wingdings" panose="05000000000000000000" pitchFamily="2" charset="2"/>
              <a:buChar char="p"/>
              <a:defRPr/>
            </a:pPr>
            <a:r>
              <a:rPr lang="zh-CN" altLang="en-US" sz="2600" b="1" dirty="0">
                <a:solidFill>
                  <a:srgbClr val="003399"/>
                </a:solidFill>
                <a:latin typeface="微软雅黑" panose="020B0503020204020204" pitchFamily="34" charset="-122"/>
                <a:ea typeface="微软雅黑" panose="020B0503020204020204" pitchFamily="34" charset="-122"/>
              </a:rPr>
              <a:t>结合先进制造技术，考虑制造工艺</a:t>
            </a:r>
            <a:r>
              <a:rPr lang="en-US" altLang="zh-CN" sz="2600" b="1" dirty="0">
                <a:solidFill>
                  <a:srgbClr val="003399"/>
                </a:solidFill>
                <a:latin typeface="微软雅黑" panose="020B0503020204020204" pitchFamily="34" charset="-122"/>
                <a:ea typeface="微软雅黑" panose="020B0503020204020204" pitchFamily="34" charset="-122"/>
              </a:rPr>
              <a:t>…</a:t>
            </a:r>
          </a:p>
          <a:p>
            <a:pPr marL="457200" indent="-457200">
              <a:lnSpc>
                <a:spcPct val="150000"/>
              </a:lnSpc>
              <a:spcAft>
                <a:spcPts val="600"/>
              </a:spcAft>
              <a:buClr>
                <a:srgbClr val="C00000"/>
              </a:buClr>
              <a:buFont typeface="Wingdings" panose="05000000000000000000" pitchFamily="2" charset="2"/>
              <a:buChar char="p"/>
              <a:defRPr/>
            </a:pPr>
            <a:r>
              <a:rPr lang="zh-CN" altLang="en-US" sz="2600" b="1" dirty="0">
                <a:solidFill>
                  <a:srgbClr val="003399"/>
                </a:solidFill>
                <a:latin typeface="微软雅黑" panose="020B0503020204020204" pitchFamily="34" charset="-122"/>
                <a:ea typeface="微软雅黑" panose="020B0503020204020204" pitchFamily="34" charset="-122"/>
              </a:rPr>
              <a:t>结合数据</a:t>
            </a:r>
            <a:r>
              <a:rPr lang="en-US" altLang="zh-CN" sz="2600" b="1" dirty="0">
                <a:solidFill>
                  <a:srgbClr val="003399"/>
                </a:solidFill>
                <a:latin typeface="微软雅黑" panose="020B0503020204020204" pitchFamily="34" charset="-122"/>
                <a:ea typeface="微软雅黑" panose="020B0503020204020204" pitchFamily="34" charset="-122"/>
              </a:rPr>
              <a:t>/</a:t>
            </a:r>
            <a:r>
              <a:rPr lang="zh-CN" altLang="en-US" sz="2600" b="1" dirty="0">
                <a:solidFill>
                  <a:srgbClr val="003399"/>
                </a:solidFill>
                <a:latin typeface="微软雅黑" panose="020B0503020204020204" pitchFamily="34" charset="-122"/>
                <a:ea typeface="微软雅黑" panose="020B0503020204020204" pitchFamily="34" charset="-122"/>
              </a:rPr>
              <a:t>人工智能</a:t>
            </a:r>
            <a:r>
              <a:rPr lang="en-US" altLang="zh-CN" sz="2600" b="1" dirty="0">
                <a:solidFill>
                  <a:srgbClr val="003399"/>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3838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E4A18-4099-A92B-4480-DCF52148CE14}"/>
            </a:ext>
          </a:extLst>
        </p:cNvPr>
        <p:cNvGrpSpPr/>
        <p:nvPr/>
      </p:nvGrpSpPr>
      <p:grpSpPr>
        <a:xfrm>
          <a:off x="0" y="0"/>
          <a:ext cx="0" cy="0"/>
          <a:chOff x="0" y="0"/>
          <a:chExt cx="0" cy="0"/>
        </a:xfrm>
      </p:grpSpPr>
      <p:sp>
        <p:nvSpPr>
          <p:cNvPr id="40" name="灯片编号占位符 1">
            <a:extLst>
              <a:ext uri="{FF2B5EF4-FFF2-40B4-BE49-F238E27FC236}">
                <a16:creationId xmlns:a16="http://schemas.microsoft.com/office/drawing/2014/main" id="{06CEE75A-0DD1-89C5-A5E0-95C865E5A7B7}"/>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0B9EE379-7601-8DD6-0E42-766F66609ABC}"/>
              </a:ext>
            </a:extLst>
          </p:cNvPr>
          <p:cNvGrpSpPr/>
          <p:nvPr/>
        </p:nvGrpSpPr>
        <p:grpSpPr>
          <a:xfrm>
            <a:off x="475905" y="656459"/>
            <a:ext cx="10760857" cy="2860979"/>
            <a:chOff x="475905" y="656459"/>
            <a:chExt cx="10760857" cy="2860979"/>
          </a:xfrm>
        </p:grpSpPr>
        <p:sp>
          <p:nvSpPr>
            <p:cNvPr id="53" name="TextBox 19">
              <a:extLst>
                <a:ext uri="{FF2B5EF4-FFF2-40B4-BE49-F238E27FC236}">
                  <a16:creationId xmlns:a16="http://schemas.microsoft.com/office/drawing/2014/main" id="{2E09863B-E8D3-6B63-7EAD-CBB713FE1D00}"/>
                </a:ext>
              </a:extLst>
            </p:cNvPr>
            <p:cNvSpPr txBox="1"/>
            <p:nvPr/>
          </p:nvSpPr>
          <p:spPr>
            <a:xfrm>
              <a:off x="475905" y="656459"/>
              <a:ext cx="39164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解决方案：结构优化设计</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149625AC-72B8-DC40-F4EF-7811BA370F8A}"/>
                </a:ext>
              </a:extLst>
            </p:cNvPr>
            <p:cNvSpPr txBox="1"/>
            <p:nvPr/>
          </p:nvSpPr>
          <p:spPr>
            <a:xfrm>
              <a:off x="928025" y="3086551"/>
              <a:ext cx="10308737" cy="430887"/>
            </a:xfrm>
            <a:prstGeom prst="rect">
              <a:avLst/>
            </a:prstGeom>
            <a:noFill/>
            <a:ln w="9525">
              <a:noFill/>
              <a:miter lim="800000"/>
              <a:headEnd/>
              <a:tailEnd/>
            </a:ln>
          </p:spPr>
          <p:txBody>
            <a:bodyPr wrap="square">
              <a:spAutoFit/>
            </a:bodyPr>
            <a:lstStyle>
              <a:defPPr>
                <a:defRPr lang="zh-CN"/>
              </a:defPPr>
              <a:lvl1pPr algn="ctr">
                <a:defRPr sz="2000" b="1">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200" dirty="0">
                  <a:solidFill>
                    <a:srgbClr val="C00000"/>
                  </a:solidFill>
                </a:rPr>
                <a:t>建立在严格的力学与数学理论基础上，突破了传统设计中依赖工程师经验的局限性</a:t>
              </a:r>
              <a:endParaRPr lang="en-US" altLang="zh-CN" sz="2200" dirty="0">
                <a:solidFill>
                  <a:srgbClr val="C00000"/>
                </a:solidFill>
              </a:endParaRPr>
            </a:p>
          </p:txBody>
        </p:sp>
        <p:sp>
          <p:nvSpPr>
            <p:cNvPr id="44" name="文本框 43">
              <a:extLst>
                <a:ext uri="{FF2B5EF4-FFF2-40B4-BE49-F238E27FC236}">
                  <a16:creationId xmlns:a16="http://schemas.microsoft.com/office/drawing/2014/main" id="{3F91F712-1B60-BF19-04D8-780214184AD3}"/>
                </a:ext>
              </a:extLst>
            </p:cNvPr>
            <p:cNvSpPr txBox="1"/>
            <p:nvPr/>
          </p:nvSpPr>
          <p:spPr>
            <a:xfrm>
              <a:off x="6510436" y="2664809"/>
              <a:ext cx="4056793" cy="307777"/>
            </a:xfrm>
            <a:prstGeom prst="rect">
              <a:avLst/>
            </a:prstGeom>
            <a:noFill/>
            <a:ln w="19050">
              <a:solidFill>
                <a:srgbClr val="C00000"/>
              </a:solidFill>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t>
              </a:r>
              <a:r>
                <a:rPr lang="en-US" altLang="zh-CN" sz="14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Haftka</a:t>
              </a:r>
              <a:r>
                <a:rPr lang="en-US" altLang="zh-CN" sz="1400" dirty="0">
                  <a:latin typeface="Times New Roman" panose="02020603050405020304" pitchFamily="18" charset="0"/>
                  <a:cs typeface="Times New Roman" panose="02020603050405020304" pitchFamily="18" charset="0"/>
                </a:rPr>
                <a:t> &amp; </a:t>
              </a:r>
              <a:r>
                <a:rPr lang="en-US" altLang="zh-CN" sz="1400" dirty="0" err="1">
                  <a:latin typeface="Times New Roman" panose="02020603050405020304" pitchFamily="18" charset="0"/>
                  <a:cs typeface="Times New Roman" panose="02020603050405020304" pitchFamily="18" charset="0"/>
                </a:rPr>
                <a:t>Gürdal</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Elements of structural optimization</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B0C594FF-CED2-BB2A-BDE3-956E8CC39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327" y="1223926"/>
              <a:ext cx="4831013" cy="1262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2" name="Picture 8" descr="手绘绿色红色对勾PNG图片素材下载_图片编号qxwxkzby-免抠素材网">
              <a:extLst>
                <a:ext uri="{FF2B5EF4-FFF2-40B4-BE49-F238E27FC236}">
                  <a16:creationId xmlns:a16="http://schemas.microsoft.com/office/drawing/2014/main" id="{6B2DDC2C-E828-AE55-B760-365C12D2BAC8}"/>
                </a:ext>
              </a:extLst>
            </p:cNvPr>
            <p:cNvPicPr>
              <a:picLocks noChangeAspect="1" noChangeArrowheads="1"/>
            </p:cNvPicPr>
            <p:nvPr/>
          </p:nvPicPr>
          <p:blipFill rotWithShape="1">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r="55081"/>
            <a:stretch/>
          </p:blipFill>
          <p:spPr bwMode="auto">
            <a:xfrm>
              <a:off x="10361635" y="1214926"/>
              <a:ext cx="660922" cy="61483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Car Design 101- Developing a Complete Vehicle Concept - YouTube">
              <a:extLst>
                <a:ext uri="{FF2B5EF4-FFF2-40B4-BE49-F238E27FC236}">
                  <a16:creationId xmlns:a16="http://schemas.microsoft.com/office/drawing/2014/main" id="{31FB1F16-E96F-3ECA-5320-9ABA5A565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952"/>
            <a:stretch/>
          </p:blipFill>
          <p:spPr bwMode="auto">
            <a:xfrm>
              <a:off x="1029823" y="1166794"/>
              <a:ext cx="3793112" cy="17932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0" name="Picture 8" descr="手绘绿色红色对勾PNG图片素材下载_图片编号qxwxkzby-免抠素材网">
              <a:extLst>
                <a:ext uri="{FF2B5EF4-FFF2-40B4-BE49-F238E27FC236}">
                  <a16:creationId xmlns:a16="http://schemas.microsoft.com/office/drawing/2014/main" id="{27ED3A1E-DD6B-D7B0-870C-4D88CF115784}"/>
                </a:ext>
              </a:extLst>
            </p:cNvPr>
            <p:cNvPicPr>
              <a:picLocks noChangeAspect="1" noChangeArrowheads="1"/>
            </p:cNvPicPr>
            <p:nvPr/>
          </p:nvPicPr>
          <p:blipFill rotWithShape="1">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l="55185"/>
            <a:stretch/>
          </p:blipFill>
          <p:spPr bwMode="auto">
            <a:xfrm>
              <a:off x="4133461" y="1196117"/>
              <a:ext cx="660922" cy="61625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矩形 4">
            <a:extLst>
              <a:ext uri="{FF2B5EF4-FFF2-40B4-BE49-F238E27FC236}">
                <a16:creationId xmlns:a16="http://schemas.microsoft.com/office/drawing/2014/main" id="{35E9C262-2F94-DA39-8C79-C729E59A1F3D}"/>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研究背景与意义</a:t>
            </a:r>
            <a:endParaRPr lang="zh-CN" altLang="en-US" sz="32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grpSp>
        <p:nvGrpSpPr>
          <p:cNvPr id="19" name="组合 18">
            <a:extLst>
              <a:ext uri="{FF2B5EF4-FFF2-40B4-BE49-F238E27FC236}">
                <a16:creationId xmlns:a16="http://schemas.microsoft.com/office/drawing/2014/main" id="{95E9B85F-043E-5212-1579-BA2A04A4B264}"/>
              </a:ext>
            </a:extLst>
          </p:cNvPr>
          <p:cNvGrpSpPr/>
          <p:nvPr/>
        </p:nvGrpSpPr>
        <p:grpSpPr>
          <a:xfrm>
            <a:off x="475905" y="3539177"/>
            <a:ext cx="10614534" cy="3065758"/>
            <a:chOff x="475905" y="3562927"/>
            <a:chExt cx="10614534" cy="3065758"/>
          </a:xfrm>
        </p:grpSpPr>
        <p:grpSp>
          <p:nvGrpSpPr>
            <p:cNvPr id="17" name="组合 16">
              <a:extLst>
                <a:ext uri="{FF2B5EF4-FFF2-40B4-BE49-F238E27FC236}">
                  <a16:creationId xmlns:a16="http://schemas.microsoft.com/office/drawing/2014/main" id="{CE455BBE-D667-3D3F-39E1-9859471236AD}"/>
                </a:ext>
              </a:extLst>
            </p:cNvPr>
            <p:cNvGrpSpPr/>
            <p:nvPr/>
          </p:nvGrpSpPr>
          <p:grpSpPr>
            <a:xfrm>
              <a:off x="475905" y="3562927"/>
              <a:ext cx="10614534" cy="3065758"/>
              <a:chOff x="475905" y="3562927"/>
              <a:chExt cx="10614534" cy="3065758"/>
            </a:xfrm>
          </p:grpSpPr>
          <p:sp>
            <p:nvSpPr>
              <p:cNvPr id="6" name="TextBox 19">
                <a:extLst>
                  <a:ext uri="{FF2B5EF4-FFF2-40B4-BE49-F238E27FC236}">
                    <a16:creationId xmlns:a16="http://schemas.microsoft.com/office/drawing/2014/main" id="{7A95B9D0-A298-DE34-7943-B793034F352D}"/>
                  </a:ext>
                </a:extLst>
              </p:cNvPr>
              <p:cNvSpPr txBox="1"/>
              <p:nvPr/>
            </p:nvSpPr>
            <p:spPr>
              <a:xfrm>
                <a:off x="475905" y="3562927"/>
                <a:ext cx="39164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结构优化设计的类别划分</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4900793-C76E-3FC5-1BBD-3823DAF6FC36}"/>
                  </a:ext>
                </a:extLst>
              </p:cNvPr>
              <p:cNvPicPr>
                <a:picLocks noChangeAspect="1"/>
              </p:cNvPicPr>
              <p:nvPr/>
            </p:nvPicPr>
            <p:blipFill>
              <a:blip r:embed="rId6">
                <a:extLst>
                  <a:ext uri="{28A0092B-C50C-407E-A947-70E740481C1C}">
                    <a14:useLocalDpi xmlns:a14="http://schemas.microsoft.com/office/drawing/2010/main" val="0"/>
                  </a:ext>
                </a:extLst>
              </a:blip>
              <a:srcRect l="59035" t="14201" r="2790" b="23673"/>
              <a:stretch>
                <a:fillRect/>
              </a:stretch>
            </p:blipFill>
            <p:spPr>
              <a:xfrm>
                <a:off x="9348308" y="4099959"/>
                <a:ext cx="1742131" cy="2517593"/>
              </a:xfrm>
              <a:prstGeom prst="rect">
                <a:avLst/>
              </a:prstGeom>
            </p:spPr>
          </p:pic>
          <p:grpSp>
            <p:nvGrpSpPr>
              <p:cNvPr id="32" name="组合 31">
                <a:extLst>
                  <a:ext uri="{FF2B5EF4-FFF2-40B4-BE49-F238E27FC236}">
                    <a16:creationId xmlns:a16="http://schemas.microsoft.com/office/drawing/2014/main" id="{DDDF87D8-AA66-3F9C-7CD8-0855FD718BFF}"/>
                  </a:ext>
                </a:extLst>
              </p:cNvPr>
              <p:cNvGrpSpPr>
                <a:grpSpLocks noChangeAspect="1"/>
              </p:cNvGrpSpPr>
              <p:nvPr/>
            </p:nvGrpSpPr>
            <p:grpSpPr>
              <a:xfrm>
                <a:off x="928025" y="4111092"/>
                <a:ext cx="8180350" cy="2517593"/>
                <a:chOff x="580071" y="453587"/>
                <a:chExt cx="8850595" cy="2672826"/>
              </a:xfrm>
            </p:grpSpPr>
            <p:sp>
              <p:nvSpPr>
                <p:cNvPr id="33" name="矩形: 圆角 32">
                  <a:extLst>
                    <a:ext uri="{FF2B5EF4-FFF2-40B4-BE49-F238E27FC236}">
                      <a16:creationId xmlns:a16="http://schemas.microsoft.com/office/drawing/2014/main" id="{FBE76BF9-E796-56AF-94E4-393C20B90B26}"/>
                    </a:ext>
                  </a:extLst>
                </p:cNvPr>
                <p:cNvSpPr/>
                <p:nvPr/>
              </p:nvSpPr>
              <p:spPr>
                <a:xfrm>
                  <a:off x="580071" y="453587"/>
                  <a:ext cx="8850595" cy="2672826"/>
                </a:xfrm>
                <a:prstGeom prst="roundRect">
                  <a:avLst/>
                </a:prstGeom>
                <a:noFill/>
                <a:ln w="28575">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D4A1BBE2-5BA7-F723-9EC5-0B83B34F5772}"/>
                    </a:ext>
                  </a:extLst>
                </p:cNvPr>
                <p:cNvGrpSpPr/>
                <p:nvPr/>
              </p:nvGrpSpPr>
              <p:grpSpPr>
                <a:xfrm>
                  <a:off x="3670087" y="565825"/>
                  <a:ext cx="2673257" cy="2455820"/>
                  <a:chOff x="3692197" y="565825"/>
                  <a:chExt cx="2673257" cy="2455820"/>
                </a:xfrm>
              </p:grpSpPr>
              <p:pic>
                <p:nvPicPr>
                  <p:cNvPr id="55" name="图片 54">
                    <a:extLst>
                      <a:ext uri="{FF2B5EF4-FFF2-40B4-BE49-F238E27FC236}">
                        <a16:creationId xmlns:a16="http://schemas.microsoft.com/office/drawing/2014/main" id="{DFD114A8-FF70-BAA1-B868-C8F7492678D5}"/>
                      </a:ext>
                    </a:extLst>
                  </p:cNvPr>
                  <p:cNvPicPr>
                    <a:picLocks/>
                  </p:cNvPicPr>
                  <p:nvPr/>
                </p:nvPicPr>
                <p:blipFill>
                  <a:blip r:embed="rId7"/>
                  <a:srcRect l="56945" t="12175" r="5397" b="10216"/>
                  <a:stretch/>
                </p:blipFill>
                <p:spPr>
                  <a:xfrm>
                    <a:off x="5207380" y="1073925"/>
                    <a:ext cx="1001107" cy="1046856"/>
                  </a:xfrm>
                  <a:prstGeom prst="rect">
                    <a:avLst/>
                  </a:prstGeom>
                </p:spPr>
              </p:pic>
              <p:pic>
                <p:nvPicPr>
                  <p:cNvPr id="56" name="图片 55">
                    <a:extLst>
                      <a:ext uri="{FF2B5EF4-FFF2-40B4-BE49-F238E27FC236}">
                        <a16:creationId xmlns:a16="http://schemas.microsoft.com/office/drawing/2014/main" id="{E74B9A3F-C405-6DDB-5423-01A940442B10}"/>
                      </a:ext>
                    </a:extLst>
                  </p:cNvPr>
                  <p:cNvPicPr>
                    <a:picLocks/>
                  </p:cNvPicPr>
                  <p:nvPr/>
                </p:nvPicPr>
                <p:blipFill>
                  <a:blip r:embed="rId7"/>
                  <a:srcRect l="6828" t="13399" r="55275" b="11224"/>
                  <a:stretch/>
                </p:blipFill>
                <p:spPr>
                  <a:xfrm>
                    <a:off x="3917197" y="1073925"/>
                    <a:ext cx="1001107" cy="1046856"/>
                  </a:xfrm>
                  <a:prstGeom prst="rect">
                    <a:avLst/>
                  </a:prstGeom>
                </p:spPr>
              </p:pic>
              <p:sp>
                <p:nvSpPr>
                  <p:cNvPr id="57" name="矩形: 圆角 56">
                    <a:extLst>
                      <a:ext uri="{FF2B5EF4-FFF2-40B4-BE49-F238E27FC236}">
                        <a16:creationId xmlns:a16="http://schemas.microsoft.com/office/drawing/2014/main" id="{28ED4FBA-9417-A6DC-E9C8-54CCE9B5F201}"/>
                      </a:ext>
                    </a:extLst>
                  </p:cNvPr>
                  <p:cNvSpPr/>
                  <p:nvPr/>
                </p:nvSpPr>
                <p:spPr>
                  <a:xfrm>
                    <a:off x="3692197" y="565825"/>
                    <a:ext cx="2673257" cy="1717963"/>
                  </a:xfrm>
                  <a:prstGeom prst="roundRect">
                    <a:avLst/>
                  </a:prstGeom>
                  <a:noFill/>
                  <a:ln w="19050">
                    <a:solidFill>
                      <a:schemeClr val="tx2">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58" name="文本框 41">
                    <a:extLst>
                      <a:ext uri="{FF2B5EF4-FFF2-40B4-BE49-F238E27FC236}">
                        <a16:creationId xmlns:a16="http://schemas.microsoft.com/office/drawing/2014/main" id="{30B3345B-763C-3710-6369-93196651D6E2}"/>
                      </a:ext>
                    </a:extLst>
                  </p:cNvPr>
                  <p:cNvSpPr txBox="1"/>
                  <p:nvPr/>
                </p:nvSpPr>
                <p:spPr>
                  <a:xfrm>
                    <a:off x="4428695" y="669428"/>
                    <a:ext cx="1195894" cy="36600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zh-CN" altLang="en-US" sz="1400" b="1" dirty="0">
                        <a:effectLst/>
                        <a:latin typeface="微软雅黑" panose="020B0503020204020204" pitchFamily="34" charset="-122"/>
                        <a:ea typeface="微软雅黑" panose="020B0503020204020204" pitchFamily="34" charset="-122"/>
                      </a:rPr>
                      <a:t>形状优化</a:t>
                    </a:r>
                    <a:endParaRPr lang="zh-CN" sz="1400" b="1" dirty="0">
                      <a:effectLst/>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ECBF1F58-9F81-7E03-334E-6098E285AE2E}"/>
                      </a:ext>
                    </a:extLst>
                  </p:cNvPr>
                  <p:cNvGrpSpPr/>
                  <p:nvPr/>
                </p:nvGrpSpPr>
                <p:grpSpPr>
                  <a:xfrm>
                    <a:off x="4010784" y="2655639"/>
                    <a:ext cx="2001982" cy="366006"/>
                    <a:chOff x="4025472" y="2655639"/>
                    <a:chExt cx="2001982" cy="366006"/>
                  </a:xfrm>
                </p:grpSpPr>
                <p:sp>
                  <p:nvSpPr>
                    <p:cNvPr id="61" name="矩形: 圆角 60">
                      <a:extLst>
                        <a:ext uri="{FF2B5EF4-FFF2-40B4-BE49-F238E27FC236}">
                          <a16:creationId xmlns:a16="http://schemas.microsoft.com/office/drawing/2014/main" id="{3E64EC48-469A-8616-DE56-0B1974E100A3}"/>
                        </a:ext>
                      </a:extLst>
                    </p:cNvPr>
                    <p:cNvSpPr/>
                    <p:nvPr/>
                  </p:nvSpPr>
                  <p:spPr>
                    <a:xfrm>
                      <a:off x="4025472" y="2672502"/>
                      <a:ext cx="2001982" cy="311727"/>
                    </a:xfrm>
                    <a:prstGeom prst="roundRect">
                      <a:avLst/>
                    </a:prstGeom>
                    <a:noFill/>
                    <a:ln w="19050">
                      <a:solidFill>
                        <a:schemeClr val="accent2"/>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62" name="文本框 41">
                      <a:extLst>
                        <a:ext uri="{FF2B5EF4-FFF2-40B4-BE49-F238E27FC236}">
                          <a16:creationId xmlns:a16="http://schemas.microsoft.com/office/drawing/2014/main" id="{F012D81F-BCE9-8F14-BD97-A0D32554921F}"/>
                        </a:ext>
                      </a:extLst>
                    </p:cNvPr>
                    <p:cNvSpPr txBox="1"/>
                    <p:nvPr/>
                  </p:nvSpPr>
                  <p:spPr>
                    <a:xfrm>
                      <a:off x="4437726" y="2655639"/>
                      <a:ext cx="1195894" cy="36600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zh-CN" altLang="en-US" sz="1400" b="1" dirty="0">
                          <a:latin typeface="微软雅黑" panose="020B0503020204020204" pitchFamily="34" charset="-122"/>
                          <a:ea typeface="微软雅黑" panose="020B0503020204020204" pitchFamily="34" charset="-122"/>
                        </a:rPr>
                        <a:t>构型细化</a:t>
                      </a:r>
                      <a:endParaRPr lang="zh-CN" sz="1400" b="1" dirty="0">
                        <a:effectLst/>
                        <a:latin typeface="微软雅黑" panose="020B0503020204020204" pitchFamily="34" charset="-122"/>
                        <a:ea typeface="微软雅黑" panose="020B0503020204020204" pitchFamily="34" charset="-122"/>
                      </a:endParaRPr>
                    </a:p>
                  </p:txBody>
                </p:sp>
              </p:grpSp>
              <p:sp>
                <p:nvSpPr>
                  <p:cNvPr id="60" name="箭头: 下 59">
                    <a:extLst>
                      <a:ext uri="{FF2B5EF4-FFF2-40B4-BE49-F238E27FC236}">
                        <a16:creationId xmlns:a16="http://schemas.microsoft.com/office/drawing/2014/main" id="{D4D3ECB7-B408-A19C-DC1C-8D46DFD1378F}"/>
                      </a:ext>
                    </a:extLst>
                  </p:cNvPr>
                  <p:cNvSpPr/>
                  <p:nvPr/>
                </p:nvSpPr>
                <p:spPr>
                  <a:xfrm>
                    <a:off x="4892830" y="2352584"/>
                    <a:ext cx="256309" cy="251121"/>
                  </a:xfrm>
                  <a:prstGeom prst="downArrow">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grpSp>
            <p:grpSp>
              <p:nvGrpSpPr>
                <p:cNvPr id="35" name="组合 34">
                  <a:extLst>
                    <a:ext uri="{FF2B5EF4-FFF2-40B4-BE49-F238E27FC236}">
                      <a16:creationId xmlns:a16="http://schemas.microsoft.com/office/drawing/2014/main" id="{EFDF6D05-6151-6A04-9C2C-0CECDD5229C9}"/>
                    </a:ext>
                  </a:extLst>
                </p:cNvPr>
                <p:cNvGrpSpPr/>
                <p:nvPr/>
              </p:nvGrpSpPr>
              <p:grpSpPr>
                <a:xfrm>
                  <a:off x="729864" y="565825"/>
                  <a:ext cx="2673257" cy="2455820"/>
                  <a:chOff x="6584165" y="565825"/>
                  <a:chExt cx="2673257" cy="2455820"/>
                </a:xfrm>
              </p:grpSpPr>
              <p:sp>
                <p:nvSpPr>
                  <p:cNvPr id="48" name="矩形: 圆角 47">
                    <a:extLst>
                      <a:ext uri="{FF2B5EF4-FFF2-40B4-BE49-F238E27FC236}">
                        <a16:creationId xmlns:a16="http://schemas.microsoft.com/office/drawing/2014/main" id="{1D808BD1-FD02-9FD4-88BC-3EF609D0C386}"/>
                      </a:ext>
                    </a:extLst>
                  </p:cNvPr>
                  <p:cNvSpPr/>
                  <p:nvPr/>
                </p:nvSpPr>
                <p:spPr>
                  <a:xfrm>
                    <a:off x="6584165" y="565825"/>
                    <a:ext cx="2673257" cy="1717963"/>
                  </a:xfrm>
                  <a:prstGeom prst="roundRect">
                    <a:avLst/>
                  </a:prstGeom>
                  <a:noFill/>
                  <a:ln w="19050">
                    <a:solidFill>
                      <a:schemeClr val="tx2">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DD79AF05-FDC6-5294-1595-A1EA4A25C511}"/>
                      </a:ext>
                    </a:extLst>
                  </p:cNvPr>
                  <p:cNvPicPr>
                    <a:picLocks noChangeAspect="1"/>
                  </p:cNvPicPr>
                  <p:nvPr/>
                </p:nvPicPr>
                <p:blipFill>
                  <a:blip r:embed="rId8"/>
                  <a:stretch>
                    <a:fillRect/>
                  </a:stretch>
                </p:blipFill>
                <p:spPr>
                  <a:xfrm rot="16632881">
                    <a:off x="7195725" y="568846"/>
                    <a:ext cx="1480879" cy="2000909"/>
                  </a:xfrm>
                  <a:prstGeom prst="rect">
                    <a:avLst/>
                  </a:prstGeom>
                </p:spPr>
              </p:pic>
              <p:sp>
                <p:nvSpPr>
                  <p:cNvPr id="12" name="文本框 41">
                    <a:extLst>
                      <a:ext uri="{FF2B5EF4-FFF2-40B4-BE49-F238E27FC236}">
                        <a16:creationId xmlns:a16="http://schemas.microsoft.com/office/drawing/2014/main" id="{CE6AD01B-E92D-92E9-C673-0A8DFE5EEF4D}"/>
                      </a:ext>
                    </a:extLst>
                  </p:cNvPr>
                  <p:cNvSpPr txBox="1"/>
                  <p:nvPr/>
                </p:nvSpPr>
                <p:spPr>
                  <a:xfrm>
                    <a:off x="7318482" y="669428"/>
                    <a:ext cx="1195894" cy="36600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zh-CN" altLang="en-US" sz="1400" b="1" dirty="0">
                        <a:effectLst/>
                        <a:latin typeface="微软雅黑" panose="020B0503020204020204" pitchFamily="34" charset="-122"/>
                        <a:ea typeface="微软雅黑" panose="020B0503020204020204" pitchFamily="34" charset="-122"/>
                      </a:rPr>
                      <a:t>拓扑优化</a:t>
                    </a:r>
                    <a:endParaRPr lang="zh-CN" sz="1400" b="1" dirty="0">
                      <a:effectLst/>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696248AE-0730-B5CA-44B0-CF830B0646AB}"/>
                      </a:ext>
                    </a:extLst>
                  </p:cNvPr>
                  <p:cNvGrpSpPr/>
                  <p:nvPr/>
                </p:nvGrpSpPr>
                <p:grpSpPr>
                  <a:xfrm>
                    <a:off x="6933497" y="2655639"/>
                    <a:ext cx="2001982" cy="366006"/>
                    <a:chOff x="6935172" y="2655639"/>
                    <a:chExt cx="2001982" cy="366006"/>
                  </a:xfrm>
                </p:grpSpPr>
                <p:sp>
                  <p:nvSpPr>
                    <p:cNvPr id="15" name="矩形: 圆角 14">
                      <a:extLst>
                        <a:ext uri="{FF2B5EF4-FFF2-40B4-BE49-F238E27FC236}">
                          <a16:creationId xmlns:a16="http://schemas.microsoft.com/office/drawing/2014/main" id="{BA3E27C4-1412-E6A2-48D8-9ECEDB9FE41A}"/>
                        </a:ext>
                      </a:extLst>
                    </p:cNvPr>
                    <p:cNvSpPr/>
                    <p:nvPr/>
                  </p:nvSpPr>
                  <p:spPr>
                    <a:xfrm>
                      <a:off x="6935172" y="2672501"/>
                      <a:ext cx="2001982" cy="311727"/>
                    </a:xfrm>
                    <a:prstGeom prst="roundRect">
                      <a:avLst/>
                    </a:prstGeom>
                    <a:noFill/>
                    <a:ln w="19050">
                      <a:solidFill>
                        <a:schemeClr val="accent2"/>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54" name="文本框 41">
                      <a:extLst>
                        <a:ext uri="{FF2B5EF4-FFF2-40B4-BE49-F238E27FC236}">
                          <a16:creationId xmlns:a16="http://schemas.microsoft.com/office/drawing/2014/main" id="{4810CED8-5FDF-1B45-651A-BA148ADF46B0}"/>
                        </a:ext>
                      </a:extLst>
                    </p:cNvPr>
                    <p:cNvSpPr txBox="1"/>
                    <p:nvPr/>
                  </p:nvSpPr>
                  <p:spPr>
                    <a:xfrm>
                      <a:off x="7336543" y="2655639"/>
                      <a:ext cx="1195894" cy="36600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zh-CN" altLang="en-US" sz="1400" b="1" dirty="0">
                          <a:effectLst/>
                          <a:latin typeface="微软雅黑" panose="020B0503020204020204" pitchFamily="34" charset="-122"/>
                          <a:ea typeface="微软雅黑" panose="020B0503020204020204" pitchFamily="34" charset="-122"/>
                        </a:rPr>
                        <a:t>概念设计</a:t>
                      </a:r>
                      <a:endParaRPr lang="zh-CN" sz="1400" b="1" dirty="0">
                        <a:effectLst/>
                        <a:latin typeface="微软雅黑" panose="020B0503020204020204" pitchFamily="34" charset="-122"/>
                        <a:ea typeface="微软雅黑" panose="020B0503020204020204" pitchFamily="34" charset="-122"/>
                      </a:endParaRPr>
                    </a:p>
                  </p:txBody>
                </p:sp>
              </p:grpSp>
              <p:sp>
                <p:nvSpPr>
                  <p:cNvPr id="14" name="箭头: 下 13">
                    <a:extLst>
                      <a:ext uri="{FF2B5EF4-FFF2-40B4-BE49-F238E27FC236}">
                        <a16:creationId xmlns:a16="http://schemas.microsoft.com/office/drawing/2014/main" id="{1C007B27-2DF9-BD5C-82F9-3E29B1A574D6}"/>
                      </a:ext>
                    </a:extLst>
                  </p:cNvPr>
                  <p:cNvSpPr/>
                  <p:nvPr/>
                </p:nvSpPr>
                <p:spPr>
                  <a:xfrm>
                    <a:off x="7808009" y="2352583"/>
                    <a:ext cx="256309" cy="251121"/>
                  </a:xfrm>
                  <a:prstGeom prst="downArrow">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grpSp>
            <p:sp>
              <p:nvSpPr>
                <p:cNvPr id="36" name="箭头: 下 35">
                  <a:extLst>
                    <a:ext uri="{FF2B5EF4-FFF2-40B4-BE49-F238E27FC236}">
                      <a16:creationId xmlns:a16="http://schemas.microsoft.com/office/drawing/2014/main" id="{925D95E5-A064-707E-C02C-4D4631046D03}"/>
                    </a:ext>
                  </a:extLst>
                </p:cNvPr>
                <p:cNvSpPr/>
                <p:nvPr/>
              </p:nvSpPr>
              <p:spPr>
                <a:xfrm rot="16200000" flipH="1">
                  <a:off x="6340147" y="2654374"/>
                  <a:ext cx="256309" cy="368536"/>
                </a:xfrm>
                <a:prstGeom prst="downArrow">
                  <a:avLst/>
                </a:prstGeom>
                <a:gradFill>
                  <a:gsLst>
                    <a:gs pos="0">
                      <a:schemeClr val="accent1">
                        <a:lumMod val="5000"/>
                        <a:lumOff val="95000"/>
                      </a:schemeClr>
                    </a:gs>
                    <a:gs pos="13000">
                      <a:schemeClr val="accent4">
                        <a:lumMod val="40000"/>
                        <a:lumOff val="60000"/>
                      </a:schemeClr>
                    </a:gs>
                    <a:gs pos="28000">
                      <a:schemeClr val="accent4">
                        <a:lumMod val="60000"/>
                        <a:lumOff val="40000"/>
                      </a:schemeClr>
                    </a:gs>
                    <a:gs pos="100000">
                      <a:schemeClr val="accent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37" name="箭头: 下 36">
                  <a:extLst>
                    <a:ext uri="{FF2B5EF4-FFF2-40B4-BE49-F238E27FC236}">
                      <a16:creationId xmlns:a16="http://schemas.microsoft.com/office/drawing/2014/main" id="{FD93078B-CEEF-A1F8-33CE-709105B70F09}"/>
                    </a:ext>
                  </a:extLst>
                </p:cNvPr>
                <p:cNvSpPr/>
                <p:nvPr/>
              </p:nvSpPr>
              <p:spPr>
                <a:xfrm rot="16200000" flipH="1">
                  <a:off x="3406772" y="2654374"/>
                  <a:ext cx="256309" cy="368536"/>
                </a:xfrm>
                <a:prstGeom prst="downArrow">
                  <a:avLst/>
                </a:prstGeom>
                <a:gradFill>
                  <a:gsLst>
                    <a:gs pos="0">
                      <a:schemeClr val="accent1">
                        <a:lumMod val="5000"/>
                        <a:lumOff val="95000"/>
                      </a:schemeClr>
                    </a:gs>
                    <a:gs pos="13000">
                      <a:schemeClr val="accent4">
                        <a:lumMod val="40000"/>
                        <a:lumOff val="60000"/>
                      </a:schemeClr>
                    </a:gs>
                    <a:gs pos="28000">
                      <a:schemeClr val="accent4">
                        <a:lumMod val="60000"/>
                        <a:lumOff val="40000"/>
                      </a:schemeClr>
                    </a:gs>
                    <a:gs pos="100000">
                      <a:schemeClr val="accent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601DA3DF-C462-4B63-9E83-FF519AEEA448}"/>
                    </a:ext>
                  </a:extLst>
                </p:cNvPr>
                <p:cNvGrpSpPr/>
                <p:nvPr/>
              </p:nvGrpSpPr>
              <p:grpSpPr>
                <a:xfrm>
                  <a:off x="6610311" y="565825"/>
                  <a:ext cx="2673257" cy="2455820"/>
                  <a:chOff x="800228" y="565825"/>
                  <a:chExt cx="2673257" cy="2455820"/>
                </a:xfrm>
              </p:grpSpPr>
              <p:sp>
                <p:nvSpPr>
                  <p:cNvPr id="39" name="矩形: 圆角 38">
                    <a:extLst>
                      <a:ext uri="{FF2B5EF4-FFF2-40B4-BE49-F238E27FC236}">
                        <a16:creationId xmlns:a16="http://schemas.microsoft.com/office/drawing/2014/main" id="{BE7EBAC4-D4CC-F89C-17D7-B31A494FCFD2}"/>
                      </a:ext>
                    </a:extLst>
                  </p:cNvPr>
                  <p:cNvSpPr/>
                  <p:nvPr/>
                </p:nvSpPr>
                <p:spPr>
                  <a:xfrm>
                    <a:off x="800228" y="565825"/>
                    <a:ext cx="2673257" cy="1717963"/>
                  </a:xfrm>
                  <a:prstGeom prst="roundRect">
                    <a:avLst/>
                  </a:prstGeom>
                  <a:noFill/>
                  <a:ln w="19050">
                    <a:solidFill>
                      <a:schemeClr val="tx2">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7" name="文本框 41">
                    <a:extLst>
                      <a:ext uri="{FF2B5EF4-FFF2-40B4-BE49-F238E27FC236}">
                        <a16:creationId xmlns:a16="http://schemas.microsoft.com/office/drawing/2014/main" id="{7837D1E8-3CA9-2452-A952-DD2C197AC905}"/>
                      </a:ext>
                    </a:extLst>
                  </p:cNvPr>
                  <p:cNvSpPr txBox="1"/>
                  <p:nvPr/>
                </p:nvSpPr>
                <p:spPr>
                  <a:xfrm>
                    <a:off x="1538909" y="669428"/>
                    <a:ext cx="1195894" cy="36600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zh-CN" altLang="en-US" sz="1400" b="1" dirty="0">
                        <a:effectLst/>
                        <a:latin typeface="微软雅黑" panose="020B0503020204020204" pitchFamily="34" charset="-122"/>
                        <a:ea typeface="微软雅黑" panose="020B0503020204020204" pitchFamily="34" charset="-122"/>
                      </a:rPr>
                      <a:t>尺寸优化</a:t>
                    </a:r>
                    <a:endParaRPr lang="zh-CN" sz="1400" b="1" dirty="0">
                      <a:effectLst/>
                      <a:latin typeface="微软雅黑" panose="020B0503020204020204" pitchFamily="34" charset="-122"/>
                      <a:ea typeface="微软雅黑" panose="020B0503020204020204" pitchFamily="34" charset="-122"/>
                    </a:endParaRPr>
                  </a:p>
                </p:txBody>
              </p:sp>
              <p:grpSp>
                <p:nvGrpSpPr>
                  <p:cNvPr id="41" name="组合 40">
                    <a:extLst>
                      <a:ext uri="{FF2B5EF4-FFF2-40B4-BE49-F238E27FC236}">
                        <a16:creationId xmlns:a16="http://schemas.microsoft.com/office/drawing/2014/main" id="{6826C3D9-C5A1-FFF0-3F23-BA5809137E91}"/>
                      </a:ext>
                    </a:extLst>
                  </p:cNvPr>
                  <p:cNvGrpSpPr/>
                  <p:nvPr/>
                </p:nvGrpSpPr>
                <p:grpSpPr>
                  <a:xfrm>
                    <a:off x="1135864" y="2655639"/>
                    <a:ext cx="2001982" cy="366006"/>
                    <a:chOff x="1135864" y="2655639"/>
                    <a:chExt cx="2001982" cy="366006"/>
                  </a:xfrm>
                </p:grpSpPr>
                <p:sp>
                  <p:nvSpPr>
                    <p:cNvPr id="46" name="矩形: 圆角 45">
                      <a:extLst>
                        <a:ext uri="{FF2B5EF4-FFF2-40B4-BE49-F238E27FC236}">
                          <a16:creationId xmlns:a16="http://schemas.microsoft.com/office/drawing/2014/main" id="{9DFC6484-7222-2B59-7513-F9D3C4297D17}"/>
                        </a:ext>
                      </a:extLst>
                    </p:cNvPr>
                    <p:cNvSpPr/>
                    <p:nvPr/>
                  </p:nvSpPr>
                  <p:spPr>
                    <a:xfrm>
                      <a:off x="1135864" y="2668507"/>
                      <a:ext cx="2001982" cy="311727"/>
                    </a:xfrm>
                    <a:prstGeom prst="roundRect">
                      <a:avLst/>
                    </a:prstGeom>
                    <a:noFill/>
                    <a:ln w="19050">
                      <a:solidFill>
                        <a:schemeClr val="accent2"/>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47" name="文本框 41">
                      <a:extLst>
                        <a:ext uri="{FF2B5EF4-FFF2-40B4-BE49-F238E27FC236}">
                          <a16:creationId xmlns:a16="http://schemas.microsoft.com/office/drawing/2014/main" id="{AD85D3CF-E451-534C-615D-D5D474BFBC23}"/>
                        </a:ext>
                      </a:extLst>
                    </p:cNvPr>
                    <p:cNvSpPr txBox="1"/>
                    <p:nvPr/>
                  </p:nvSpPr>
                  <p:spPr>
                    <a:xfrm>
                      <a:off x="1538909" y="2655639"/>
                      <a:ext cx="1195894" cy="36600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zh-CN" altLang="en-US" sz="1400" b="1" dirty="0">
                          <a:effectLst/>
                          <a:latin typeface="微软雅黑" panose="020B0503020204020204" pitchFamily="34" charset="-122"/>
                          <a:ea typeface="微软雅黑" panose="020B0503020204020204" pitchFamily="34" charset="-122"/>
                        </a:rPr>
                        <a:t>精细调整</a:t>
                      </a:r>
                      <a:endParaRPr lang="zh-CN" sz="1400" b="1" dirty="0">
                        <a:effectLst/>
                        <a:latin typeface="微软雅黑" panose="020B0503020204020204" pitchFamily="34" charset="-122"/>
                        <a:ea typeface="微软雅黑" panose="020B0503020204020204" pitchFamily="34" charset="-122"/>
                      </a:endParaRPr>
                    </a:p>
                  </p:txBody>
                </p:sp>
              </p:grpSp>
              <p:sp>
                <p:nvSpPr>
                  <p:cNvPr id="42" name="箭头: 下 41">
                    <a:extLst>
                      <a:ext uri="{FF2B5EF4-FFF2-40B4-BE49-F238E27FC236}">
                        <a16:creationId xmlns:a16="http://schemas.microsoft.com/office/drawing/2014/main" id="{229E28BB-8B0C-0B40-8EA0-06D0B9615DAD}"/>
                      </a:ext>
                    </a:extLst>
                  </p:cNvPr>
                  <p:cNvSpPr/>
                  <p:nvPr/>
                </p:nvSpPr>
                <p:spPr>
                  <a:xfrm>
                    <a:off x="2031167" y="2352583"/>
                    <a:ext cx="256309" cy="251121"/>
                  </a:xfrm>
                  <a:prstGeom prst="downArrow">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pic>
                <p:nvPicPr>
                  <p:cNvPr id="9" name="Picture 2">
                    <a:extLst>
                      <a:ext uri="{FF2B5EF4-FFF2-40B4-BE49-F238E27FC236}">
                        <a16:creationId xmlns:a16="http://schemas.microsoft.com/office/drawing/2014/main" id="{BD8B59E6-4790-EF9D-A517-87BAD1D74E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7185" y="1015663"/>
                    <a:ext cx="2128905" cy="113498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B13D7214-361B-53C6-0FD6-E570446DA7BA}"/>
                      </a:ext>
                    </a:extLst>
                  </p:cNvPr>
                  <p:cNvSpPr/>
                  <p:nvPr/>
                </p:nvSpPr>
                <p:spPr>
                  <a:xfrm>
                    <a:off x="1135864" y="1506821"/>
                    <a:ext cx="286910" cy="814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8E1E0D8F-4C6A-10A0-BC6B-257160903E35}"/>
                      </a:ext>
                    </a:extLst>
                  </p:cNvPr>
                  <p:cNvSpPr/>
                  <p:nvPr/>
                </p:nvSpPr>
                <p:spPr>
                  <a:xfrm>
                    <a:off x="1784727" y="2005453"/>
                    <a:ext cx="286910" cy="814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微软雅黑" panose="020B0503020204020204" pitchFamily="34" charset="-122"/>
                      <a:ea typeface="微软雅黑" panose="020B0503020204020204" pitchFamily="34" charset="-122"/>
                    </a:endParaRPr>
                  </a:p>
                </p:txBody>
              </p:sp>
            </p:grpSp>
          </p:grpSp>
        </p:grpSp>
        <p:sp>
          <p:nvSpPr>
            <p:cNvPr id="18" name="箭头: 下 17">
              <a:extLst>
                <a:ext uri="{FF2B5EF4-FFF2-40B4-BE49-F238E27FC236}">
                  <a16:creationId xmlns:a16="http://schemas.microsoft.com/office/drawing/2014/main" id="{E9805E50-B948-F350-948A-AA381ED75517}"/>
                </a:ext>
              </a:extLst>
            </p:cNvPr>
            <p:cNvSpPr/>
            <p:nvPr/>
          </p:nvSpPr>
          <p:spPr>
            <a:xfrm rot="19595589">
              <a:off x="10064785" y="4617864"/>
              <a:ext cx="457062" cy="1712053"/>
            </a:xfrm>
            <a:prstGeom prst="downArrow">
              <a:avLst>
                <a:gd name="adj1" fmla="val 36199"/>
                <a:gd name="adj2" fmla="val 87415"/>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222820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61715" y="6142777"/>
            <a:ext cx="2268570" cy="523220"/>
          </a:xfrm>
          <a:prstGeom prst="rect">
            <a:avLst/>
          </a:prstGeom>
          <a:noFill/>
        </p:spPr>
        <p:txBody>
          <a:bodyPr wrap="none" rtlCol="0">
            <a:spAutoFit/>
          </a:bodyPr>
          <a:lstStyle/>
          <a:p>
            <a:pPr defTabSz="914377" eaLnBrk="0" fontAlgn="base" hangingPunct="0">
              <a:spcBef>
                <a:spcPct val="0"/>
              </a:spcBef>
              <a:spcAft>
                <a:spcPct val="0"/>
              </a:spcAft>
              <a:defRPr/>
            </a:pPr>
            <a:r>
              <a:rPr lang="en-US" altLang="zh-CN" sz="2800" b="1" dirty="0">
                <a:solidFill>
                  <a:srgbClr val="C00000"/>
                </a:solidFill>
                <a:latin typeface="微软雅黑" panose="020B0503020204020204" pitchFamily="34" charset="-122"/>
                <a:ea typeface="微软雅黑" panose="020B0503020204020204" pitchFamily="34" charset="-122"/>
              </a:rPr>
              <a:t>2025-11-13</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15" name="组合 5">
            <a:extLst>
              <a:ext uri="{FF2B5EF4-FFF2-40B4-BE49-F238E27FC236}">
                <a16:creationId xmlns:a16="http://schemas.microsoft.com/office/drawing/2014/main" id="{01F457E9-E216-40AE-A309-8C2874F810C9}"/>
              </a:ext>
            </a:extLst>
          </p:cNvPr>
          <p:cNvGrpSpPr>
            <a:grpSpLocks noChangeAspect="1"/>
          </p:cNvGrpSpPr>
          <p:nvPr/>
        </p:nvGrpSpPr>
        <p:grpSpPr bwMode="auto">
          <a:xfrm>
            <a:off x="332997" y="421655"/>
            <a:ext cx="3789562" cy="961436"/>
            <a:chOff x="177802" y="353383"/>
            <a:chExt cx="2311399" cy="587343"/>
          </a:xfrm>
        </p:grpSpPr>
        <p:pic>
          <p:nvPicPr>
            <p:cNvPr id="16" name="图片 6">
              <a:extLst>
                <a:ext uri="{FF2B5EF4-FFF2-40B4-BE49-F238E27FC236}">
                  <a16:creationId xmlns:a16="http://schemas.microsoft.com/office/drawing/2014/main" id="{17777211-35D1-4D42-9F57-D8A4D44933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2" y="353383"/>
              <a:ext cx="584198" cy="58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0EE22CB3-960F-4E68-9F55-38814D34AA6B}"/>
                </a:ext>
              </a:extLst>
            </p:cNvPr>
            <p:cNvPicPr>
              <a:picLocks noChangeAspect="1"/>
            </p:cNvPicPr>
            <p:nvPr/>
          </p:nvPicPr>
          <p:blipFill rotWithShape="1">
            <a:blip r:embed="rId4" cstate="print">
              <a:duotone>
                <a:srgbClr val="4472C4">
                  <a:shade val="45000"/>
                  <a:satMod val="135000"/>
                </a:srgbClr>
                <a:prstClr val="white"/>
              </a:duotone>
              <a:extLst>
                <a:ext uri="{28A0092B-C50C-407E-A947-70E740481C1C}">
                  <a14:useLocalDpi xmlns:a14="http://schemas.microsoft.com/office/drawing/2010/main" val="0"/>
                </a:ext>
              </a:extLst>
            </a:blip>
            <a:srcRect l="10001" t="88429" r="3076" b="-125"/>
            <a:stretch/>
          </p:blipFill>
          <p:spPr>
            <a:xfrm>
              <a:off x="820967" y="509265"/>
              <a:ext cx="1668234" cy="275578"/>
            </a:xfrm>
            <a:prstGeom prst="rect">
              <a:avLst/>
            </a:prstGeom>
          </p:spPr>
        </p:pic>
      </p:grpSp>
      <p:sp>
        <p:nvSpPr>
          <p:cNvPr id="18" name="TextBox 24">
            <a:extLst>
              <a:ext uri="{FF2B5EF4-FFF2-40B4-BE49-F238E27FC236}">
                <a16:creationId xmlns:a16="http://schemas.microsoft.com/office/drawing/2014/main" id="{3B729FDC-5D24-CC01-CBA0-F2C8CA132AE5}"/>
              </a:ext>
            </a:extLst>
          </p:cNvPr>
          <p:cNvSpPr txBox="1"/>
          <p:nvPr/>
        </p:nvSpPr>
        <p:spPr>
          <a:xfrm>
            <a:off x="1617929" y="1947209"/>
            <a:ext cx="8956137" cy="1830245"/>
          </a:xfrm>
          <a:prstGeom prst="rect">
            <a:avLst/>
          </a:prstGeom>
          <a:noFill/>
        </p:spPr>
        <p:txBody>
          <a:bodyPr wrap="square" rtlCol="0">
            <a:spAutoFit/>
          </a:bodyPr>
          <a:lstStyle/>
          <a:p>
            <a:pPr algn="ctr">
              <a:lnSpc>
                <a:spcPct val="150000"/>
              </a:lnSpc>
            </a:pPr>
            <a:r>
              <a:rPr lang="zh-CN" altLang="en-US"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rPr>
              <a:t>谢谢大家</a:t>
            </a:r>
            <a:endParaRPr lang="en-US" altLang="zh-CN"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endParaRPr>
          </a:p>
          <a:p>
            <a:pPr algn="ctr">
              <a:lnSpc>
                <a:spcPct val="150000"/>
              </a:lnSpc>
            </a:pPr>
            <a:r>
              <a:rPr lang="zh-CN" altLang="en-US"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rPr>
              <a:t>恳请各位老师批评指正</a:t>
            </a:r>
            <a:endParaRPr lang="en-US" altLang="zh-CN"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endParaRPr>
          </a:p>
        </p:txBody>
      </p:sp>
      <p:pic>
        <p:nvPicPr>
          <p:cNvPr id="20" name="图片 19">
            <a:extLst>
              <a:ext uri="{FF2B5EF4-FFF2-40B4-BE49-F238E27FC236}">
                <a16:creationId xmlns:a16="http://schemas.microsoft.com/office/drawing/2014/main" id="{4D17F59C-9868-F1F2-663E-8C1D894D1D78}"/>
              </a:ext>
            </a:extLst>
          </p:cNvPr>
          <p:cNvPicPr>
            <a:picLocks noChangeAspect="1"/>
          </p:cNvPicPr>
          <p:nvPr/>
        </p:nvPicPr>
        <p:blipFill rotWithShape="1">
          <a:blip r:embed="rId5">
            <a:extLst>
              <a:ext uri="{28A0092B-C50C-407E-A947-70E740481C1C}">
                <a14:useLocalDpi xmlns:a14="http://schemas.microsoft.com/office/drawing/2010/main" val="0"/>
              </a:ext>
            </a:extLst>
          </a:blip>
          <a:srcRect l="30919" t="6225" r="36041" b="3999"/>
          <a:stretch/>
        </p:blipFill>
        <p:spPr>
          <a:xfrm>
            <a:off x="657102" y="2750595"/>
            <a:ext cx="1921655" cy="1121969"/>
          </a:xfrm>
          <a:prstGeom prst="rect">
            <a:avLst/>
          </a:prstGeom>
        </p:spPr>
      </p:pic>
      <p:pic>
        <p:nvPicPr>
          <p:cNvPr id="2" name="图片 1">
            <a:extLst>
              <a:ext uri="{FF2B5EF4-FFF2-40B4-BE49-F238E27FC236}">
                <a16:creationId xmlns:a16="http://schemas.microsoft.com/office/drawing/2014/main" id="{0FE2C21C-9744-E144-ACD1-2FEE3F156943}"/>
              </a:ext>
            </a:extLst>
          </p:cNvPr>
          <p:cNvPicPr>
            <a:picLocks noChangeAspect="1"/>
          </p:cNvPicPr>
          <p:nvPr/>
        </p:nvPicPr>
        <p:blipFill>
          <a:blip r:embed="rId6"/>
          <a:stretch>
            <a:fillRect/>
          </a:stretch>
        </p:blipFill>
        <p:spPr>
          <a:xfrm>
            <a:off x="4702203" y="4700585"/>
            <a:ext cx="1221569" cy="1204459"/>
          </a:xfrm>
          <a:prstGeom prst="rect">
            <a:avLst/>
          </a:prstGeom>
          <a:noFill/>
        </p:spPr>
      </p:pic>
      <p:pic>
        <p:nvPicPr>
          <p:cNvPr id="55" name="图片 54">
            <a:extLst>
              <a:ext uri="{FF2B5EF4-FFF2-40B4-BE49-F238E27FC236}">
                <a16:creationId xmlns:a16="http://schemas.microsoft.com/office/drawing/2014/main" id="{D5E16507-BBCE-905C-54BB-BDB31C9DB88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9915171" y="4653402"/>
            <a:ext cx="1815474" cy="1202413"/>
          </a:xfrm>
          <a:prstGeom prst="rect">
            <a:avLst/>
          </a:prstGeom>
        </p:spPr>
      </p:pic>
      <p:pic>
        <p:nvPicPr>
          <p:cNvPr id="56" name="图片 55">
            <a:extLst>
              <a:ext uri="{FF2B5EF4-FFF2-40B4-BE49-F238E27FC236}">
                <a16:creationId xmlns:a16="http://schemas.microsoft.com/office/drawing/2014/main" id="{794E58BC-87AC-5D75-0053-1CF18FD1B578}"/>
              </a:ext>
            </a:extLst>
          </p:cNvPr>
          <p:cNvPicPr>
            <a:picLocks noChangeAspect="1"/>
          </p:cNvPicPr>
          <p:nvPr/>
        </p:nvPicPr>
        <p:blipFill rotWithShape="1">
          <a:blip r:embed="rId8">
            <a:extLst>
              <a:ext uri="{28A0092B-C50C-407E-A947-70E740481C1C}">
                <a14:useLocalDpi xmlns:a14="http://schemas.microsoft.com/office/drawing/2010/main" val="0"/>
              </a:ext>
            </a:extLst>
          </a:blip>
          <a:srcRect l="73256" t="3628" r="1029" b="4896"/>
          <a:stretch/>
        </p:blipFill>
        <p:spPr>
          <a:xfrm>
            <a:off x="10150705" y="2645756"/>
            <a:ext cx="1344407" cy="1331645"/>
          </a:xfrm>
          <a:prstGeom prst="rect">
            <a:avLst/>
          </a:prstGeom>
        </p:spPr>
      </p:pic>
      <p:pic>
        <p:nvPicPr>
          <p:cNvPr id="57" name="图片 56">
            <a:extLst>
              <a:ext uri="{FF2B5EF4-FFF2-40B4-BE49-F238E27FC236}">
                <a16:creationId xmlns:a16="http://schemas.microsoft.com/office/drawing/2014/main" id="{E98FD701-9F38-4AF5-D65C-4F86B3CCFD48}"/>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527315" y="4698754"/>
            <a:ext cx="1221568" cy="1217215"/>
          </a:xfrm>
          <a:prstGeom prst="rect">
            <a:avLst/>
          </a:prstGeom>
          <a:noFill/>
          <a:ln>
            <a:noFill/>
          </a:ln>
        </p:spPr>
      </p:pic>
      <p:pic>
        <p:nvPicPr>
          <p:cNvPr id="58" name="图片 57">
            <a:extLst>
              <a:ext uri="{FF2B5EF4-FFF2-40B4-BE49-F238E27FC236}">
                <a16:creationId xmlns:a16="http://schemas.microsoft.com/office/drawing/2014/main" id="{898550E2-B3F5-79F3-C2C3-FD6622FA44FE}"/>
              </a:ext>
            </a:extLst>
          </p:cNvPr>
          <p:cNvPicPr>
            <a:picLocks noChangeAspect="1"/>
          </p:cNvPicPr>
          <p:nvPr/>
        </p:nvPicPr>
        <p:blipFill rotWithShape="1">
          <a:blip r:embed="rId10">
            <a:extLst>
              <a:ext uri="{28A0092B-C50C-407E-A947-70E740481C1C}">
                <a14:useLocalDpi xmlns:a14="http://schemas.microsoft.com/office/drawing/2010/main" val="0"/>
              </a:ext>
            </a:extLst>
          </a:blip>
          <a:srcRect l="24393" t="64445" r="55557" b="12232"/>
          <a:stretch/>
        </p:blipFill>
        <p:spPr>
          <a:xfrm>
            <a:off x="3000965" y="4710064"/>
            <a:ext cx="1228878" cy="1205905"/>
          </a:xfrm>
          <a:prstGeom prst="rect">
            <a:avLst/>
          </a:prstGeom>
        </p:spPr>
      </p:pic>
      <p:pic>
        <p:nvPicPr>
          <p:cNvPr id="59" name="图片 58">
            <a:extLst>
              <a:ext uri="{FF2B5EF4-FFF2-40B4-BE49-F238E27FC236}">
                <a16:creationId xmlns:a16="http://schemas.microsoft.com/office/drawing/2014/main" id="{0FA71468-282C-6B99-E5D7-BCB86C41FC49}"/>
              </a:ext>
            </a:extLst>
          </p:cNvPr>
          <p:cNvPicPr>
            <a:picLocks noChangeAspect="1"/>
          </p:cNvPicPr>
          <p:nvPr/>
        </p:nvPicPr>
        <p:blipFill>
          <a:blip r:embed="rId11"/>
          <a:stretch>
            <a:fillRect/>
          </a:stretch>
        </p:blipFill>
        <p:spPr>
          <a:xfrm>
            <a:off x="8221244" y="4687443"/>
            <a:ext cx="1221567" cy="1217601"/>
          </a:xfrm>
          <a:prstGeom prst="rect">
            <a:avLst/>
          </a:prstGeom>
        </p:spPr>
      </p:pic>
      <p:pic>
        <p:nvPicPr>
          <p:cNvPr id="4" name="图片 3">
            <a:extLst>
              <a:ext uri="{FF2B5EF4-FFF2-40B4-BE49-F238E27FC236}">
                <a16:creationId xmlns:a16="http://schemas.microsoft.com/office/drawing/2014/main" id="{0D85B016-C68F-9DE5-A019-174B935377D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9226" y="4479245"/>
            <a:ext cx="1517406" cy="1425799"/>
          </a:xfrm>
          <a:prstGeom prst="rect">
            <a:avLst/>
          </a:prstGeom>
        </p:spPr>
      </p:pic>
    </p:spTree>
    <p:extLst>
      <p:ext uri="{BB962C8B-B14F-4D97-AF65-F5344CB8AC3E}">
        <p14:creationId xmlns:p14="http://schemas.microsoft.com/office/powerpoint/2010/main" val="1031944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A7238-092B-C482-C151-F25F571BFC3D}"/>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A94F5889-6F4B-F895-5DE4-20934EB3BAA7}"/>
              </a:ext>
            </a:extLst>
          </p:cNvPr>
          <p:cNvSpPr txBox="1"/>
          <p:nvPr/>
        </p:nvSpPr>
        <p:spPr>
          <a:xfrm>
            <a:off x="4961715" y="6142777"/>
            <a:ext cx="2268570" cy="523220"/>
          </a:xfrm>
          <a:prstGeom prst="rect">
            <a:avLst/>
          </a:prstGeom>
          <a:noFill/>
        </p:spPr>
        <p:txBody>
          <a:bodyPr wrap="none" rtlCol="0">
            <a:spAutoFit/>
          </a:bodyPr>
          <a:lstStyle/>
          <a:p>
            <a:pPr defTabSz="914377" eaLnBrk="0" fontAlgn="base" hangingPunct="0">
              <a:spcBef>
                <a:spcPct val="0"/>
              </a:spcBef>
              <a:spcAft>
                <a:spcPct val="0"/>
              </a:spcAft>
              <a:defRPr/>
            </a:pPr>
            <a:r>
              <a:rPr lang="en-US" altLang="zh-CN" sz="2800" b="1" dirty="0">
                <a:solidFill>
                  <a:srgbClr val="C00000"/>
                </a:solidFill>
                <a:latin typeface="微软雅黑" panose="020B0503020204020204" pitchFamily="34" charset="-122"/>
                <a:ea typeface="微软雅黑" panose="020B0503020204020204" pitchFamily="34" charset="-122"/>
              </a:rPr>
              <a:t>2025-11-13</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15" name="组合 5">
            <a:extLst>
              <a:ext uri="{FF2B5EF4-FFF2-40B4-BE49-F238E27FC236}">
                <a16:creationId xmlns:a16="http://schemas.microsoft.com/office/drawing/2014/main" id="{0512F7F1-2193-60C1-DA20-3C0A6223C431}"/>
              </a:ext>
            </a:extLst>
          </p:cNvPr>
          <p:cNvGrpSpPr>
            <a:grpSpLocks noChangeAspect="1"/>
          </p:cNvGrpSpPr>
          <p:nvPr/>
        </p:nvGrpSpPr>
        <p:grpSpPr bwMode="auto">
          <a:xfrm>
            <a:off x="332997" y="421655"/>
            <a:ext cx="3789562" cy="961436"/>
            <a:chOff x="177802" y="353383"/>
            <a:chExt cx="2311399" cy="587343"/>
          </a:xfrm>
        </p:grpSpPr>
        <p:pic>
          <p:nvPicPr>
            <p:cNvPr id="16" name="图片 6">
              <a:extLst>
                <a:ext uri="{FF2B5EF4-FFF2-40B4-BE49-F238E27FC236}">
                  <a16:creationId xmlns:a16="http://schemas.microsoft.com/office/drawing/2014/main" id="{69CA87B7-EC82-417A-B5EA-E3966F7F98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2" y="353383"/>
              <a:ext cx="584198" cy="58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9AE77128-9E79-6C88-8E60-4DC030A77A29}"/>
                </a:ext>
              </a:extLst>
            </p:cNvPr>
            <p:cNvPicPr>
              <a:picLocks noChangeAspect="1"/>
            </p:cNvPicPr>
            <p:nvPr/>
          </p:nvPicPr>
          <p:blipFill rotWithShape="1">
            <a:blip r:embed="rId4" cstate="print">
              <a:duotone>
                <a:srgbClr val="4472C4">
                  <a:shade val="45000"/>
                  <a:satMod val="135000"/>
                </a:srgbClr>
                <a:prstClr val="white"/>
              </a:duotone>
              <a:extLst>
                <a:ext uri="{28A0092B-C50C-407E-A947-70E740481C1C}">
                  <a14:useLocalDpi xmlns:a14="http://schemas.microsoft.com/office/drawing/2010/main" val="0"/>
                </a:ext>
              </a:extLst>
            </a:blip>
            <a:srcRect l="10001" t="88429" r="3076" b="-125"/>
            <a:stretch/>
          </p:blipFill>
          <p:spPr>
            <a:xfrm>
              <a:off x="820967" y="509265"/>
              <a:ext cx="1668234" cy="275578"/>
            </a:xfrm>
            <a:prstGeom prst="rect">
              <a:avLst/>
            </a:prstGeom>
          </p:spPr>
        </p:pic>
      </p:grpSp>
      <p:sp>
        <p:nvSpPr>
          <p:cNvPr id="18" name="TextBox 24">
            <a:extLst>
              <a:ext uri="{FF2B5EF4-FFF2-40B4-BE49-F238E27FC236}">
                <a16:creationId xmlns:a16="http://schemas.microsoft.com/office/drawing/2014/main" id="{38846F4A-75E1-33B1-A1D1-9AA44C62E3A1}"/>
              </a:ext>
            </a:extLst>
          </p:cNvPr>
          <p:cNvSpPr txBox="1"/>
          <p:nvPr/>
        </p:nvSpPr>
        <p:spPr>
          <a:xfrm>
            <a:off x="1617929" y="1947209"/>
            <a:ext cx="8956137" cy="1830245"/>
          </a:xfrm>
          <a:prstGeom prst="rect">
            <a:avLst/>
          </a:prstGeom>
          <a:noFill/>
        </p:spPr>
        <p:txBody>
          <a:bodyPr wrap="square" rtlCol="0">
            <a:spAutoFit/>
          </a:bodyPr>
          <a:lstStyle/>
          <a:p>
            <a:pPr algn="ctr">
              <a:lnSpc>
                <a:spcPct val="150000"/>
              </a:lnSpc>
            </a:pPr>
            <a:r>
              <a:rPr lang="zh-CN" altLang="en-US"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rPr>
              <a:t>谢谢大家</a:t>
            </a:r>
            <a:endParaRPr lang="en-US" altLang="zh-CN"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endParaRPr>
          </a:p>
          <a:p>
            <a:pPr algn="ctr">
              <a:lnSpc>
                <a:spcPct val="150000"/>
              </a:lnSpc>
            </a:pPr>
            <a:r>
              <a:rPr lang="zh-CN" altLang="en-US"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rPr>
              <a:t>恳请各位老师批评指正</a:t>
            </a:r>
            <a:endParaRPr lang="en-US" altLang="zh-CN"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endParaRPr>
          </a:p>
        </p:txBody>
      </p:sp>
      <p:pic>
        <p:nvPicPr>
          <p:cNvPr id="20" name="图片 19">
            <a:extLst>
              <a:ext uri="{FF2B5EF4-FFF2-40B4-BE49-F238E27FC236}">
                <a16:creationId xmlns:a16="http://schemas.microsoft.com/office/drawing/2014/main" id="{EBA262D1-1015-3F0B-5229-9E58BF081327}"/>
              </a:ext>
            </a:extLst>
          </p:cNvPr>
          <p:cNvPicPr>
            <a:picLocks noChangeAspect="1"/>
          </p:cNvPicPr>
          <p:nvPr/>
        </p:nvPicPr>
        <p:blipFill rotWithShape="1">
          <a:blip r:embed="rId5">
            <a:extLst>
              <a:ext uri="{28A0092B-C50C-407E-A947-70E740481C1C}">
                <a14:useLocalDpi xmlns:a14="http://schemas.microsoft.com/office/drawing/2010/main" val="0"/>
              </a:ext>
            </a:extLst>
          </a:blip>
          <a:srcRect l="30919" t="6225" r="36041" b="3999"/>
          <a:stretch/>
        </p:blipFill>
        <p:spPr>
          <a:xfrm>
            <a:off x="657102" y="2750595"/>
            <a:ext cx="1921655" cy="1121969"/>
          </a:xfrm>
          <a:prstGeom prst="rect">
            <a:avLst/>
          </a:prstGeom>
        </p:spPr>
      </p:pic>
      <p:pic>
        <p:nvPicPr>
          <p:cNvPr id="2" name="图片 1">
            <a:extLst>
              <a:ext uri="{FF2B5EF4-FFF2-40B4-BE49-F238E27FC236}">
                <a16:creationId xmlns:a16="http://schemas.microsoft.com/office/drawing/2014/main" id="{374ADFE4-3FC9-3938-4790-0B4BF28ED107}"/>
              </a:ext>
            </a:extLst>
          </p:cNvPr>
          <p:cNvPicPr>
            <a:picLocks noChangeAspect="1"/>
          </p:cNvPicPr>
          <p:nvPr/>
        </p:nvPicPr>
        <p:blipFill>
          <a:blip r:embed="rId6"/>
          <a:stretch>
            <a:fillRect/>
          </a:stretch>
        </p:blipFill>
        <p:spPr>
          <a:xfrm>
            <a:off x="4702203" y="4700585"/>
            <a:ext cx="1221569" cy="1204459"/>
          </a:xfrm>
          <a:prstGeom prst="rect">
            <a:avLst/>
          </a:prstGeom>
          <a:noFill/>
        </p:spPr>
      </p:pic>
      <p:pic>
        <p:nvPicPr>
          <p:cNvPr id="55" name="图片 54">
            <a:extLst>
              <a:ext uri="{FF2B5EF4-FFF2-40B4-BE49-F238E27FC236}">
                <a16:creationId xmlns:a16="http://schemas.microsoft.com/office/drawing/2014/main" id="{5955C82E-CEA8-7631-8460-E6B9C92CF71D}"/>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9915171" y="4653402"/>
            <a:ext cx="1815474" cy="1202413"/>
          </a:xfrm>
          <a:prstGeom prst="rect">
            <a:avLst/>
          </a:prstGeom>
        </p:spPr>
      </p:pic>
      <p:pic>
        <p:nvPicPr>
          <p:cNvPr id="56" name="图片 55">
            <a:extLst>
              <a:ext uri="{FF2B5EF4-FFF2-40B4-BE49-F238E27FC236}">
                <a16:creationId xmlns:a16="http://schemas.microsoft.com/office/drawing/2014/main" id="{1D2A71F8-60CC-8D0F-EF11-26642748E049}"/>
              </a:ext>
            </a:extLst>
          </p:cNvPr>
          <p:cNvPicPr>
            <a:picLocks noChangeAspect="1"/>
          </p:cNvPicPr>
          <p:nvPr/>
        </p:nvPicPr>
        <p:blipFill rotWithShape="1">
          <a:blip r:embed="rId8">
            <a:extLst>
              <a:ext uri="{28A0092B-C50C-407E-A947-70E740481C1C}">
                <a14:useLocalDpi xmlns:a14="http://schemas.microsoft.com/office/drawing/2010/main" val="0"/>
              </a:ext>
            </a:extLst>
          </a:blip>
          <a:srcRect l="73256" t="3628" r="1029" b="4896"/>
          <a:stretch/>
        </p:blipFill>
        <p:spPr>
          <a:xfrm>
            <a:off x="10150705" y="2645756"/>
            <a:ext cx="1344407" cy="1331645"/>
          </a:xfrm>
          <a:prstGeom prst="rect">
            <a:avLst/>
          </a:prstGeom>
        </p:spPr>
      </p:pic>
      <p:pic>
        <p:nvPicPr>
          <p:cNvPr id="57" name="图片 56">
            <a:extLst>
              <a:ext uri="{FF2B5EF4-FFF2-40B4-BE49-F238E27FC236}">
                <a16:creationId xmlns:a16="http://schemas.microsoft.com/office/drawing/2014/main" id="{57A99DDF-6E43-B66C-EAFE-51B04C239B2F}"/>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527315" y="4698754"/>
            <a:ext cx="1221568" cy="1217215"/>
          </a:xfrm>
          <a:prstGeom prst="rect">
            <a:avLst/>
          </a:prstGeom>
          <a:noFill/>
          <a:ln>
            <a:noFill/>
          </a:ln>
        </p:spPr>
      </p:pic>
      <p:pic>
        <p:nvPicPr>
          <p:cNvPr id="58" name="图片 57">
            <a:extLst>
              <a:ext uri="{FF2B5EF4-FFF2-40B4-BE49-F238E27FC236}">
                <a16:creationId xmlns:a16="http://schemas.microsoft.com/office/drawing/2014/main" id="{C3D6FD6D-D788-8748-D12D-C550CC0ADDE1}"/>
              </a:ext>
            </a:extLst>
          </p:cNvPr>
          <p:cNvPicPr>
            <a:picLocks noChangeAspect="1"/>
          </p:cNvPicPr>
          <p:nvPr/>
        </p:nvPicPr>
        <p:blipFill rotWithShape="1">
          <a:blip r:embed="rId10">
            <a:extLst>
              <a:ext uri="{28A0092B-C50C-407E-A947-70E740481C1C}">
                <a14:useLocalDpi xmlns:a14="http://schemas.microsoft.com/office/drawing/2010/main" val="0"/>
              </a:ext>
            </a:extLst>
          </a:blip>
          <a:srcRect l="24393" t="64445" r="55557" b="12232"/>
          <a:stretch/>
        </p:blipFill>
        <p:spPr>
          <a:xfrm>
            <a:off x="3000965" y="4710064"/>
            <a:ext cx="1228878" cy="1205905"/>
          </a:xfrm>
          <a:prstGeom prst="rect">
            <a:avLst/>
          </a:prstGeom>
        </p:spPr>
      </p:pic>
      <p:pic>
        <p:nvPicPr>
          <p:cNvPr id="59" name="图片 58">
            <a:extLst>
              <a:ext uri="{FF2B5EF4-FFF2-40B4-BE49-F238E27FC236}">
                <a16:creationId xmlns:a16="http://schemas.microsoft.com/office/drawing/2014/main" id="{FD00BEE3-3A40-6D09-9D25-38EF2A386B78}"/>
              </a:ext>
            </a:extLst>
          </p:cNvPr>
          <p:cNvPicPr>
            <a:picLocks noChangeAspect="1"/>
          </p:cNvPicPr>
          <p:nvPr/>
        </p:nvPicPr>
        <p:blipFill>
          <a:blip r:embed="rId11"/>
          <a:stretch>
            <a:fillRect/>
          </a:stretch>
        </p:blipFill>
        <p:spPr>
          <a:xfrm>
            <a:off x="8221244" y="4687443"/>
            <a:ext cx="1221567" cy="1217601"/>
          </a:xfrm>
          <a:prstGeom prst="rect">
            <a:avLst/>
          </a:prstGeom>
        </p:spPr>
      </p:pic>
      <p:pic>
        <p:nvPicPr>
          <p:cNvPr id="4" name="图片 3">
            <a:extLst>
              <a:ext uri="{FF2B5EF4-FFF2-40B4-BE49-F238E27FC236}">
                <a16:creationId xmlns:a16="http://schemas.microsoft.com/office/drawing/2014/main" id="{5A5FB851-EC14-65EF-DA7D-8ED010C7F0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9226" y="4479245"/>
            <a:ext cx="1517406" cy="1425799"/>
          </a:xfrm>
          <a:prstGeom prst="rect">
            <a:avLst/>
          </a:prstGeom>
        </p:spPr>
      </p:pic>
    </p:spTree>
    <p:extLst>
      <p:ext uri="{BB962C8B-B14F-4D97-AF65-F5344CB8AC3E}">
        <p14:creationId xmlns:p14="http://schemas.microsoft.com/office/powerpoint/2010/main" val="62316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06ECF-1698-65B8-8893-AAED4273E8B9}"/>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93028077-75ED-CE05-8B07-834CE71761C7}"/>
              </a:ext>
            </a:extLst>
          </p:cNvPr>
          <p:cNvSpPr txBox="1"/>
          <p:nvPr/>
        </p:nvSpPr>
        <p:spPr>
          <a:xfrm>
            <a:off x="4961715" y="6142777"/>
            <a:ext cx="2268570" cy="523220"/>
          </a:xfrm>
          <a:prstGeom prst="rect">
            <a:avLst/>
          </a:prstGeom>
          <a:noFill/>
        </p:spPr>
        <p:txBody>
          <a:bodyPr wrap="none" rtlCol="0">
            <a:spAutoFit/>
          </a:bodyPr>
          <a:lstStyle/>
          <a:p>
            <a:pPr defTabSz="914377" eaLnBrk="0" fontAlgn="base" hangingPunct="0">
              <a:spcBef>
                <a:spcPct val="0"/>
              </a:spcBef>
              <a:spcAft>
                <a:spcPct val="0"/>
              </a:spcAft>
              <a:defRPr/>
            </a:pPr>
            <a:r>
              <a:rPr lang="en-US" altLang="zh-CN" sz="2800" b="1" dirty="0">
                <a:solidFill>
                  <a:srgbClr val="C00000"/>
                </a:solidFill>
                <a:latin typeface="微软雅黑" panose="020B0503020204020204" pitchFamily="34" charset="-122"/>
                <a:ea typeface="微软雅黑" panose="020B0503020204020204" pitchFamily="34" charset="-122"/>
              </a:rPr>
              <a:t>2025-11-13</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15" name="组合 5">
            <a:extLst>
              <a:ext uri="{FF2B5EF4-FFF2-40B4-BE49-F238E27FC236}">
                <a16:creationId xmlns:a16="http://schemas.microsoft.com/office/drawing/2014/main" id="{C919DEF4-0889-5D52-7F01-3DB0C138B9DC}"/>
              </a:ext>
            </a:extLst>
          </p:cNvPr>
          <p:cNvGrpSpPr>
            <a:grpSpLocks noChangeAspect="1"/>
          </p:cNvGrpSpPr>
          <p:nvPr/>
        </p:nvGrpSpPr>
        <p:grpSpPr bwMode="auto">
          <a:xfrm>
            <a:off x="332997" y="421655"/>
            <a:ext cx="3789562" cy="961436"/>
            <a:chOff x="177802" y="353383"/>
            <a:chExt cx="2311399" cy="587343"/>
          </a:xfrm>
        </p:grpSpPr>
        <p:pic>
          <p:nvPicPr>
            <p:cNvPr id="16" name="图片 6">
              <a:extLst>
                <a:ext uri="{FF2B5EF4-FFF2-40B4-BE49-F238E27FC236}">
                  <a16:creationId xmlns:a16="http://schemas.microsoft.com/office/drawing/2014/main" id="{3808F8C3-EA6E-9E89-32DE-9EC2B38460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2" y="353383"/>
              <a:ext cx="584198" cy="58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8DF7E108-38AE-F285-2B0F-3999842DBEDD}"/>
                </a:ext>
              </a:extLst>
            </p:cNvPr>
            <p:cNvPicPr>
              <a:picLocks noChangeAspect="1"/>
            </p:cNvPicPr>
            <p:nvPr/>
          </p:nvPicPr>
          <p:blipFill rotWithShape="1">
            <a:blip r:embed="rId4" cstate="print">
              <a:duotone>
                <a:srgbClr val="4472C4">
                  <a:shade val="45000"/>
                  <a:satMod val="135000"/>
                </a:srgbClr>
                <a:prstClr val="white"/>
              </a:duotone>
              <a:extLst>
                <a:ext uri="{28A0092B-C50C-407E-A947-70E740481C1C}">
                  <a14:useLocalDpi xmlns:a14="http://schemas.microsoft.com/office/drawing/2010/main" val="0"/>
                </a:ext>
              </a:extLst>
            </a:blip>
            <a:srcRect l="10001" t="88429" r="3076" b="-125"/>
            <a:stretch/>
          </p:blipFill>
          <p:spPr>
            <a:xfrm>
              <a:off x="820967" y="509265"/>
              <a:ext cx="1668234" cy="275578"/>
            </a:xfrm>
            <a:prstGeom prst="rect">
              <a:avLst/>
            </a:prstGeom>
          </p:spPr>
        </p:pic>
      </p:grpSp>
      <p:sp>
        <p:nvSpPr>
          <p:cNvPr id="18" name="TextBox 24">
            <a:extLst>
              <a:ext uri="{FF2B5EF4-FFF2-40B4-BE49-F238E27FC236}">
                <a16:creationId xmlns:a16="http://schemas.microsoft.com/office/drawing/2014/main" id="{1521A5DF-C805-D131-5C96-ECC9820A2AB5}"/>
              </a:ext>
            </a:extLst>
          </p:cNvPr>
          <p:cNvSpPr txBox="1"/>
          <p:nvPr/>
        </p:nvSpPr>
        <p:spPr>
          <a:xfrm>
            <a:off x="1617929" y="1947209"/>
            <a:ext cx="8956137" cy="1830245"/>
          </a:xfrm>
          <a:prstGeom prst="rect">
            <a:avLst/>
          </a:prstGeom>
          <a:noFill/>
        </p:spPr>
        <p:txBody>
          <a:bodyPr wrap="square" rtlCol="0">
            <a:spAutoFit/>
          </a:bodyPr>
          <a:lstStyle/>
          <a:p>
            <a:pPr algn="ctr">
              <a:lnSpc>
                <a:spcPct val="150000"/>
              </a:lnSpc>
            </a:pPr>
            <a:r>
              <a:rPr lang="zh-CN" altLang="en-US"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rPr>
              <a:t>谢谢大家</a:t>
            </a:r>
            <a:endParaRPr lang="en-US" altLang="zh-CN"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endParaRPr>
          </a:p>
          <a:p>
            <a:pPr algn="ctr">
              <a:lnSpc>
                <a:spcPct val="150000"/>
              </a:lnSpc>
            </a:pPr>
            <a:r>
              <a:rPr lang="zh-CN" altLang="en-US"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rPr>
              <a:t>恳请各位老师批评指正</a:t>
            </a:r>
            <a:endParaRPr lang="en-US" altLang="zh-CN" sz="4000" b="1" dirty="0">
              <a:solidFill>
                <a:schemeClr val="accent1">
                  <a:lumMod val="50000"/>
                </a:schemeClr>
              </a:solidFill>
              <a:latin typeface="微软雅黑" panose="020B0503020204020204" pitchFamily="34" charset="-122"/>
              <a:ea typeface="微软雅黑" panose="020B0503020204020204" pitchFamily="34" charset="-122"/>
              <a:cs typeface="经典特宋简" panose="02010609010101010101" pitchFamily="49" charset="-122"/>
            </a:endParaRPr>
          </a:p>
        </p:txBody>
      </p:sp>
      <p:pic>
        <p:nvPicPr>
          <p:cNvPr id="20" name="图片 19">
            <a:extLst>
              <a:ext uri="{FF2B5EF4-FFF2-40B4-BE49-F238E27FC236}">
                <a16:creationId xmlns:a16="http://schemas.microsoft.com/office/drawing/2014/main" id="{3213D7DB-6D4B-5033-68C8-FE01C3E98B05}"/>
              </a:ext>
            </a:extLst>
          </p:cNvPr>
          <p:cNvPicPr>
            <a:picLocks noChangeAspect="1"/>
          </p:cNvPicPr>
          <p:nvPr/>
        </p:nvPicPr>
        <p:blipFill rotWithShape="1">
          <a:blip r:embed="rId5">
            <a:extLst>
              <a:ext uri="{28A0092B-C50C-407E-A947-70E740481C1C}">
                <a14:useLocalDpi xmlns:a14="http://schemas.microsoft.com/office/drawing/2010/main" val="0"/>
              </a:ext>
            </a:extLst>
          </a:blip>
          <a:srcRect l="30919" t="6225" r="36041" b="3999"/>
          <a:stretch/>
        </p:blipFill>
        <p:spPr>
          <a:xfrm>
            <a:off x="657102" y="2750595"/>
            <a:ext cx="1921655" cy="1121969"/>
          </a:xfrm>
          <a:prstGeom prst="rect">
            <a:avLst/>
          </a:prstGeom>
        </p:spPr>
      </p:pic>
      <p:pic>
        <p:nvPicPr>
          <p:cNvPr id="2" name="图片 1">
            <a:extLst>
              <a:ext uri="{FF2B5EF4-FFF2-40B4-BE49-F238E27FC236}">
                <a16:creationId xmlns:a16="http://schemas.microsoft.com/office/drawing/2014/main" id="{069755C8-A0BA-BE2D-9098-2E30E6101110}"/>
              </a:ext>
            </a:extLst>
          </p:cNvPr>
          <p:cNvPicPr>
            <a:picLocks noChangeAspect="1"/>
          </p:cNvPicPr>
          <p:nvPr/>
        </p:nvPicPr>
        <p:blipFill>
          <a:blip r:embed="rId6"/>
          <a:stretch>
            <a:fillRect/>
          </a:stretch>
        </p:blipFill>
        <p:spPr>
          <a:xfrm>
            <a:off x="4702203" y="4700585"/>
            <a:ext cx="1221569" cy="1204459"/>
          </a:xfrm>
          <a:prstGeom prst="rect">
            <a:avLst/>
          </a:prstGeom>
          <a:noFill/>
        </p:spPr>
      </p:pic>
      <p:pic>
        <p:nvPicPr>
          <p:cNvPr id="55" name="图片 54">
            <a:extLst>
              <a:ext uri="{FF2B5EF4-FFF2-40B4-BE49-F238E27FC236}">
                <a16:creationId xmlns:a16="http://schemas.microsoft.com/office/drawing/2014/main" id="{876FB465-477A-B637-539F-21541506AE46}"/>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9915171" y="4653402"/>
            <a:ext cx="1815474" cy="1202413"/>
          </a:xfrm>
          <a:prstGeom prst="rect">
            <a:avLst/>
          </a:prstGeom>
        </p:spPr>
      </p:pic>
      <p:pic>
        <p:nvPicPr>
          <p:cNvPr id="56" name="图片 55">
            <a:extLst>
              <a:ext uri="{FF2B5EF4-FFF2-40B4-BE49-F238E27FC236}">
                <a16:creationId xmlns:a16="http://schemas.microsoft.com/office/drawing/2014/main" id="{DAF89D87-B7DA-E37B-015C-201A8718864B}"/>
              </a:ext>
            </a:extLst>
          </p:cNvPr>
          <p:cNvPicPr>
            <a:picLocks noChangeAspect="1"/>
          </p:cNvPicPr>
          <p:nvPr/>
        </p:nvPicPr>
        <p:blipFill rotWithShape="1">
          <a:blip r:embed="rId8">
            <a:extLst>
              <a:ext uri="{28A0092B-C50C-407E-A947-70E740481C1C}">
                <a14:useLocalDpi xmlns:a14="http://schemas.microsoft.com/office/drawing/2010/main" val="0"/>
              </a:ext>
            </a:extLst>
          </a:blip>
          <a:srcRect l="73256" t="3628" r="1029" b="4896"/>
          <a:stretch/>
        </p:blipFill>
        <p:spPr>
          <a:xfrm>
            <a:off x="10150705" y="2645756"/>
            <a:ext cx="1344407" cy="1331645"/>
          </a:xfrm>
          <a:prstGeom prst="rect">
            <a:avLst/>
          </a:prstGeom>
        </p:spPr>
      </p:pic>
      <p:pic>
        <p:nvPicPr>
          <p:cNvPr id="57" name="图片 56">
            <a:extLst>
              <a:ext uri="{FF2B5EF4-FFF2-40B4-BE49-F238E27FC236}">
                <a16:creationId xmlns:a16="http://schemas.microsoft.com/office/drawing/2014/main" id="{93CE8444-2703-7157-716F-CF29E0DDDFC0}"/>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527315" y="4698754"/>
            <a:ext cx="1221568" cy="1217215"/>
          </a:xfrm>
          <a:prstGeom prst="rect">
            <a:avLst/>
          </a:prstGeom>
          <a:noFill/>
          <a:ln>
            <a:noFill/>
          </a:ln>
        </p:spPr>
      </p:pic>
      <p:pic>
        <p:nvPicPr>
          <p:cNvPr id="58" name="图片 57">
            <a:extLst>
              <a:ext uri="{FF2B5EF4-FFF2-40B4-BE49-F238E27FC236}">
                <a16:creationId xmlns:a16="http://schemas.microsoft.com/office/drawing/2014/main" id="{56245D4E-22F8-8C28-E263-05F8360601F5}"/>
              </a:ext>
            </a:extLst>
          </p:cNvPr>
          <p:cNvPicPr>
            <a:picLocks noChangeAspect="1"/>
          </p:cNvPicPr>
          <p:nvPr/>
        </p:nvPicPr>
        <p:blipFill rotWithShape="1">
          <a:blip r:embed="rId10">
            <a:extLst>
              <a:ext uri="{28A0092B-C50C-407E-A947-70E740481C1C}">
                <a14:useLocalDpi xmlns:a14="http://schemas.microsoft.com/office/drawing/2010/main" val="0"/>
              </a:ext>
            </a:extLst>
          </a:blip>
          <a:srcRect l="24393" t="64445" r="55557" b="12232"/>
          <a:stretch/>
        </p:blipFill>
        <p:spPr>
          <a:xfrm>
            <a:off x="3000965" y="4710064"/>
            <a:ext cx="1228878" cy="1205905"/>
          </a:xfrm>
          <a:prstGeom prst="rect">
            <a:avLst/>
          </a:prstGeom>
        </p:spPr>
      </p:pic>
      <p:pic>
        <p:nvPicPr>
          <p:cNvPr id="59" name="图片 58">
            <a:extLst>
              <a:ext uri="{FF2B5EF4-FFF2-40B4-BE49-F238E27FC236}">
                <a16:creationId xmlns:a16="http://schemas.microsoft.com/office/drawing/2014/main" id="{11C00F8E-F48D-36C5-DB25-C82437B8681E}"/>
              </a:ext>
            </a:extLst>
          </p:cNvPr>
          <p:cNvPicPr>
            <a:picLocks noChangeAspect="1"/>
          </p:cNvPicPr>
          <p:nvPr/>
        </p:nvPicPr>
        <p:blipFill>
          <a:blip r:embed="rId11"/>
          <a:stretch>
            <a:fillRect/>
          </a:stretch>
        </p:blipFill>
        <p:spPr>
          <a:xfrm>
            <a:off x="8221244" y="4687443"/>
            <a:ext cx="1221567" cy="1217601"/>
          </a:xfrm>
          <a:prstGeom prst="rect">
            <a:avLst/>
          </a:prstGeom>
        </p:spPr>
      </p:pic>
      <p:pic>
        <p:nvPicPr>
          <p:cNvPr id="4" name="图片 3">
            <a:extLst>
              <a:ext uri="{FF2B5EF4-FFF2-40B4-BE49-F238E27FC236}">
                <a16:creationId xmlns:a16="http://schemas.microsoft.com/office/drawing/2014/main" id="{55FE4A7A-CE24-27FB-A279-9BA63E80413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9226" y="4479245"/>
            <a:ext cx="1517406" cy="1425799"/>
          </a:xfrm>
          <a:prstGeom prst="rect">
            <a:avLst/>
          </a:prstGeom>
        </p:spPr>
      </p:pic>
    </p:spTree>
    <p:extLst>
      <p:ext uri="{BB962C8B-B14F-4D97-AF65-F5344CB8AC3E}">
        <p14:creationId xmlns:p14="http://schemas.microsoft.com/office/powerpoint/2010/main" val="553277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4EE763-63A9-45AA-BA84-322CF9B439B0}"/>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需重点关注的相关工作</a:t>
            </a:r>
          </a:p>
        </p:txBody>
      </p:sp>
      <p:grpSp>
        <p:nvGrpSpPr>
          <p:cNvPr id="9" name="组合 8">
            <a:extLst>
              <a:ext uri="{FF2B5EF4-FFF2-40B4-BE49-F238E27FC236}">
                <a16:creationId xmlns:a16="http://schemas.microsoft.com/office/drawing/2014/main" id="{B4C26D9E-D8DA-34D9-E852-4BBFDE6BB737}"/>
              </a:ext>
            </a:extLst>
          </p:cNvPr>
          <p:cNvGrpSpPr/>
          <p:nvPr/>
        </p:nvGrpSpPr>
        <p:grpSpPr>
          <a:xfrm>
            <a:off x="853070" y="4962581"/>
            <a:ext cx="9302329" cy="1810861"/>
            <a:chOff x="853070" y="4962581"/>
            <a:chExt cx="9302329" cy="1810861"/>
          </a:xfrm>
        </p:grpSpPr>
        <p:sp>
          <p:nvSpPr>
            <p:cNvPr id="63" name="文本框 62">
              <a:extLst>
                <a:ext uri="{FF2B5EF4-FFF2-40B4-BE49-F238E27FC236}">
                  <a16:creationId xmlns:a16="http://schemas.microsoft.com/office/drawing/2014/main" id="{F9FB39DB-3A97-F60E-917C-5168DFD7FEF0}"/>
                </a:ext>
              </a:extLst>
            </p:cNvPr>
            <p:cNvSpPr txBox="1"/>
            <p:nvPr/>
          </p:nvSpPr>
          <p:spPr>
            <a:xfrm>
              <a:off x="1566409" y="6496443"/>
              <a:ext cx="3608680" cy="276999"/>
            </a:xfrm>
            <a:prstGeom prst="rect">
              <a:avLst/>
            </a:prstGeom>
            <a:noFill/>
          </p:spPr>
          <p:txBody>
            <a:bodyPr wrap="square">
              <a:spAutoFit/>
            </a:bodyPr>
            <a:lstStyle/>
            <a:p>
              <a:pPr algn="ctr">
                <a:spcAft>
                  <a:spcPts val="600"/>
                </a:spcAft>
              </a:pPr>
              <a:r>
                <a:rPr lang="en-US" altLang="zh-CN" sz="1200" dirty="0">
                  <a:latin typeface="Times New Roman" panose="02020603050405020304" pitchFamily="18" charset="0"/>
                  <a:cs typeface="Times New Roman" panose="02020603050405020304" pitchFamily="18" charset="0"/>
                </a:rPr>
                <a:t>Lazarov et. al., </a:t>
              </a:r>
              <a:r>
                <a:rPr lang="en-US" altLang="zh-CN" sz="1200" b="1" i="1" dirty="0">
                  <a:latin typeface="Times New Roman" panose="02020603050405020304" pitchFamily="18" charset="0"/>
                  <a:cs typeface="Times New Roman" panose="02020603050405020304" pitchFamily="18" charset="0"/>
                </a:rPr>
                <a:t>IJNME</a:t>
              </a:r>
              <a:r>
                <a:rPr lang="en-US" altLang="zh-CN" sz="1200" dirty="0">
                  <a:latin typeface="Times New Roman" panose="02020603050405020304" pitchFamily="18" charset="0"/>
                  <a:cs typeface="Times New Roman" panose="02020603050405020304" pitchFamily="18" charset="0"/>
                </a:rPr>
                <a:t> 86.6 (2011): 765-781</a:t>
              </a:r>
            </a:p>
          </p:txBody>
        </p:sp>
        <p:grpSp>
          <p:nvGrpSpPr>
            <p:cNvPr id="2" name="组合 1">
              <a:extLst>
                <a:ext uri="{FF2B5EF4-FFF2-40B4-BE49-F238E27FC236}">
                  <a16:creationId xmlns:a16="http://schemas.microsoft.com/office/drawing/2014/main" id="{38F72D7E-528F-9A84-F980-612584168F83}"/>
                </a:ext>
              </a:extLst>
            </p:cNvPr>
            <p:cNvGrpSpPr/>
            <p:nvPr/>
          </p:nvGrpSpPr>
          <p:grpSpPr>
            <a:xfrm>
              <a:off x="853070" y="4962581"/>
              <a:ext cx="9287460" cy="1517137"/>
              <a:chOff x="726083" y="4817604"/>
              <a:chExt cx="9287460" cy="1517137"/>
            </a:xfrm>
          </p:grpSpPr>
          <p:sp>
            <p:nvSpPr>
              <p:cNvPr id="19" name="TextBox 19">
                <a:extLst>
                  <a:ext uri="{FF2B5EF4-FFF2-40B4-BE49-F238E27FC236}">
                    <a16:creationId xmlns:a16="http://schemas.microsoft.com/office/drawing/2014/main" id="{0DC84E3C-31BF-96D9-BDBA-FAE756BA1DA3}"/>
                  </a:ext>
                </a:extLst>
              </p:cNvPr>
              <p:cNvSpPr txBox="1"/>
              <p:nvPr/>
            </p:nvSpPr>
            <p:spPr>
              <a:xfrm>
                <a:off x="726083" y="4817604"/>
                <a:ext cx="3608680" cy="461665"/>
              </a:xfrm>
              <a:prstGeom prst="rect">
                <a:avLst/>
              </a:prstGeom>
              <a:noFill/>
            </p:spPr>
            <p:txBody>
              <a:bodyPr wrap="none" rtlCol="0">
                <a:spAutoFit/>
              </a:bodyPr>
              <a:lstStyle>
                <a:defPPr>
                  <a:defRPr lang="zh-CN"/>
                </a:defPPr>
                <a:lvl1pPr marL="342891" indent="-342891">
                  <a:buClr>
                    <a:srgbClr val="C00000"/>
                  </a:buClr>
                  <a:buFont typeface="Wingdings" panose="05000000000000000000" pitchFamily="2" charset="2"/>
                  <a:buChar char="p"/>
                  <a:defRPr sz="2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lumMod val="50000"/>
                      </a:schemeClr>
                    </a:solidFill>
                  </a:rPr>
                  <a:t>曲面上定义的过滤格式</a:t>
                </a:r>
              </a:p>
            </p:txBody>
          </p:sp>
          <p:pic>
            <p:nvPicPr>
              <p:cNvPr id="20" name="图片 19">
                <a:extLst>
                  <a:ext uri="{FF2B5EF4-FFF2-40B4-BE49-F238E27FC236}">
                    <a16:creationId xmlns:a16="http://schemas.microsoft.com/office/drawing/2014/main" id="{4DD7762C-91C0-E619-A3B6-125609007FE6}"/>
                  </a:ext>
                </a:extLst>
              </p:cNvPr>
              <p:cNvPicPr>
                <a:picLocks noChangeAspect="1"/>
              </p:cNvPicPr>
              <p:nvPr/>
            </p:nvPicPr>
            <p:blipFill rotWithShape="1">
              <a:blip r:embed="rId3"/>
              <a:srcRect l="33088" r="33028" b="17366"/>
              <a:stretch/>
            </p:blipFill>
            <p:spPr>
              <a:xfrm>
                <a:off x="6181236" y="5400835"/>
                <a:ext cx="3832307" cy="843674"/>
              </a:xfrm>
              <a:prstGeom prst="rect">
                <a:avLst/>
              </a:prstGeom>
            </p:spPr>
          </p:pic>
          <p:pic>
            <p:nvPicPr>
              <p:cNvPr id="21" name="图片 20">
                <a:extLst>
                  <a:ext uri="{FF2B5EF4-FFF2-40B4-BE49-F238E27FC236}">
                    <a16:creationId xmlns:a16="http://schemas.microsoft.com/office/drawing/2014/main" id="{C1662109-19DF-7E80-D1E6-EB74EF907A8B}"/>
                  </a:ext>
                </a:extLst>
              </p:cNvPr>
              <p:cNvPicPr>
                <a:picLocks noChangeAspect="1"/>
              </p:cNvPicPr>
              <p:nvPr/>
            </p:nvPicPr>
            <p:blipFill rotWithShape="1">
              <a:blip r:embed="rId4"/>
              <a:srcRect l="36339" t="4775" r="36363" b="14580"/>
              <a:stretch/>
            </p:blipFill>
            <p:spPr>
              <a:xfrm>
                <a:off x="1887032" y="5310603"/>
                <a:ext cx="2743200" cy="1024138"/>
              </a:xfrm>
              <a:prstGeom prst="rect">
                <a:avLst/>
              </a:prstGeom>
            </p:spPr>
          </p:pic>
          <p:sp>
            <p:nvSpPr>
              <p:cNvPr id="22" name="箭头: 右 21">
                <a:extLst>
                  <a:ext uri="{FF2B5EF4-FFF2-40B4-BE49-F238E27FC236}">
                    <a16:creationId xmlns:a16="http://schemas.microsoft.com/office/drawing/2014/main" id="{3A526499-C3CA-942A-B3A9-8B9731DD1814}"/>
                  </a:ext>
                </a:extLst>
              </p:cNvPr>
              <p:cNvSpPr/>
              <p:nvPr/>
            </p:nvSpPr>
            <p:spPr>
              <a:xfrm>
                <a:off x="5201825" y="5822672"/>
                <a:ext cx="554966" cy="175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25FB899A-16B0-AD0C-0A7E-FDB669D01894}"/>
                </a:ext>
              </a:extLst>
            </p:cNvPr>
            <p:cNvSpPr txBox="1"/>
            <p:nvPr/>
          </p:nvSpPr>
          <p:spPr>
            <a:xfrm>
              <a:off x="6171436" y="6479718"/>
              <a:ext cx="3983963"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Deng et. al., </a:t>
              </a:r>
              <a:r>
                <a:rPr lang="en-US" altLang="zh-CN" sz="1200" b="1" i="1" dirty="0">
                  <a:latin typeface="Times New Roman" panose="02020603050405020304" pitchFamily="18" charset="0"/>
                  <a:cs typeface="Times New Roman" panose="02020603050405020304" pitchFamily="18" charset="0"/>
                </a:rPr>
                <a:t>CMAME</a:t>
              </a:r>
              <a:r>
                <a:rPr lang="en-US" altLang="zh-CN" sz="1200" dirty="0">
                  <a:latin typeface="Times New Roman" panose="02020603050405020304" pitchFamily="18" charset="0"/>
                  <a:cs typeface="Times New Roman" panose="02020603050405020304" pitchFamily="18" charset="0"/>
                </a:rPr>
                <a:t> 364 (2020): 112937</a:t>
              </a:r>
              <a:endParaRPr lang="zh-CN" altLang="en-US" sz="1200" dirty="0">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309102AE-A5EA-8972-22F3-2C4AC8E6299A}"/>
              </a:ext>
            </a:extLst>
          </p:cNvPr>
          <p:cNvGrpSpPr/>
          <p:nvPr/>
        </p:nvGrpSpPr>
        <p:grpSpPr>
          <a:xfrm>
            <a:off x="853070" y="585015"/>
            <a:ext cx="9129130" cy="4378929"/>
            <a:chOff x="853070" y="585015"/>
            <a:chExt cx="9129130" cy="4378929"/>
          </a:xfrm>
        </p:grpSpPr>
        <p:sp>
          <p:nvSpPr>
            <p:cNvPr id="53" name="TextBox 19">
              <a:extLst>
                <a:ext uri="{FF2B5EF4-FFF2-40B4-BE49-F238E27FC236}">
                  <a16:creationId xmlns:a16="http://schemas.microsoft.com/office/drawing/2014/main" id="{8D086CC8-B0BA-4D38-90C3-8395889D6F51}"/>
                </a:ext>
              </a:extLst>
            </p:cNvPr>
            <p:cNvSpPr txBox="1"/>
            <p:nvPr/>
          </p:nvSpPr>
          <p:spPr>
            <a:xfrm>
              <a:off x="853070" y="585015"/>
              <a:ext cx="789337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流形上的密度法拓扑优化</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a:t>
              </a:r>
              <a:r>
                <a:rPr lang="da-DK" altLang="zh-CN" sz="1200" b="1" dirty="0">
                  <a:solidFill>
                    <a:schemeClr val="accent1">
                      <a:lumMod val="50000"/>
                    </a:schemeClr>
                  </a:solidFill>
                  <a:latin typeface="微软雅黑" panose="020B0503020204020204" pitchFamily="34" charset="-122"/>
                  <a:ea typeface="微软雅黑" panose="020B0503020204020204" pitchFamily="34" charset="-122"/>
                </a:rPr>
                <a:t>Deng et. al., </a:t>
              </a:r>
              <a:r>
                <a:rPr lang="da-DK" altLang="zh-CN" sz="1200" b="1" i="1" dirty="0">
                  <a:solidFill>
                    <a:schemeClr val="accent1">
                      <a:lumMod val="50000"/>
                    </a:schemeClr>
                  </a:solidFill>
                  <a:latin typeface="微软雅黑" panose="020B0503020204020204" pitchFamily="34" charset="-122"/>
                  <a:ea typeface="微软雅黑" panose="020B0503020204020204" pitchFamily="34" charset="-122"/>
                </a:rPr>
                <a:t>CMAME</a:t>
              </a:r>
              <a:r>
                <a:rPr lang="da-DK" altLang="zh-CN" sz="1200" b="1" dirty="0">
                  <a:solidFill>
                    <a:schemeClr val="accent1">
                      <a:lumMod val="50000"/>
                    </a:schemeClr>
                  </a:solidFill>
                  <a:latin typeface="微软雅黑" panose="020B0503020204020204" pitchFamily="34" charset="-122"/>
                  <a:ea typeface="微软雅黑" panose="020B0503020204020204" pitchFamily="34" charset="-122"/>
                </a:rPr>
                <a:t> 364 (2020): 112937</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11DB4C5C-4E1E-6F78-CE3F-E848E1B4F3A3}"/>
                </a:ext>
              </a:extLst>
            </p:cNvPr>
            <p:cNvGrpSpPr/>
            <p:nvPr/>
          </p:nvGrpSpPr>
          <p:grpSpPr>
            <a:xfrm>
              <a:off x="1566409" y="3246022"/>
              <a:ext cx="8281892" cy="1717922"/>
              <a:chOff x="1438715" y="3372030"/>
              <a:chExt cx="8281892" cy="1717922"/>
            </a:xfrm>
          </p:grpSpPr>
          <p:pic>
            <p:nvPicPr>
              <p:cNvPr id="80" name="图片 79">
                <a:extLst>
                  <a:ext uri="{FF2B5EF4-FFF2-40B4-BE49-F238E27FC236}">
                    <a16:creationId xmlns:a16="http://schemas.microsoft.com/office/drawing/2014/main" id="{B9884A27-009E-932F-9E61-D9B87898C52E}"/>
                  </a:ext>
                </a:extLst>
              </p:cNvPr>
              <p:cNvPicPr>
                <a:picLocks noChangeAspect="1"/>
              </p:cNvPicPr>
              <p:nvPr/>
            </p:nvPicPr>
            <p:blipFill>
              <a:blip r:embed="rId5"/>
              <a:stretch>
                <a:fillRect/>
              </a:stretch>
            </p:blipFill>
            <p:spPr>
              <a:xfrm>
                <a:off x="8096681" y="3429000"/>
                <a:ext cx="1623926" cy="1660952"/>
              </a:xfrm>
              <a:prstGeom prst="rect">
                <a:avLst/>
              </a:prstGeom>
            </p:spPr>
          </p:pic>
          <p:pic>
            <p:nvPicPr>
              <p:cNvPr id="81" name="图片 80">
                <a:extLst>
                  <a:ext uri="{FF2B5EF4-FFF2-40B4-BE49-F238E27FC236}">
                    <a16:creationId xmlns:a16="http://schemas.microsoft.com/office/drawing/2014/main" id="{028D8473-F7DA-670C-F2D6-0202188CF518}"/>
                  </a:ext>
                </a:extLst>
              </p:cNvPr>
              <p:cNvPicPr>
                <a:picLocks noChangeAspect="1"/>
              </p:cNvPicPr>
              <p:nvPr/>
            </p:nvPicPr>
            <p:blipFill rotWithShape="1">
              <a:blip r:embed="rId6"/>
              <a:srcRect b="12189"/>
              <a:stretch/>
            </p:blipFill>
            <p:spPr>
              <a:xfrm>
                <a:off x="1438715" y="3372030"/>
                <a:ext cx="6299831" cy="1656051"/>
              </a:xfrm>
              <a:prstGeom prst="rect">
                <a:avLst/>
              </a:prstGeom>
            </p:spPr>
          </p:pic>
        </p:grpSp>
        <p:grpSp>
          <p:nvGrpSpPr>
            <p:cNvPr id="6" name="组合 5">
              <a:extLst>
                <a:ext uri="{FF2B5EF4-FFF2-40B4-BE49-F238E27FC236}">
                  <a16:creationId xmlns:a16="http://schemas.microsoft.com/office/drawing/2014/main" id="{5E8D417D-1068-0E3A-1480-0570F170E7FC}"/>
                </a:ext>
              </a:extLst>
            </p:cNvPr>
            <p:cNvGrpSpPr/>
            <p:nvPr/>
          </p:nvGrpSpPr>
          <p:grpSpPr>
            <a:xfrm>
              <a:off x="1566409" y="1044242"/>
              <a:ext cx="8415791" cy="2386050"/>
              <a:chOff x="3882381" y="1115743"/>
              <a:chExt cx="8415791" cy="2386050"/>
            </a:xfrm>
          </p:grpSpPr>
          <p:pic>
            <p:nvPicPr>
              <p:cNvPr id="79" name="图片 78">
                <a:extLst>
                  <a:ext uri="{FF2B5EF4-FFF2-40B4-BE49-F238E27FC236}">
                    <a16:creationId xmlns:a16="http://schemas.microsoft.com/office/drawing/2014/main" id="{C8D42520-BC8A-9E26-51C8-9D613A8324BA}"/>
                  </a:ext>
                </a:extLst>
              </p:cNvPr>
              <p:cNvPicPr>
                <a:picLocks noChangeAspect="1"/>
              </p:cNvPicPr>
              <p:nvPr/>
            </p:nvPicPr>
            <p:blipFill rotWithShape="1">
              <a:blip r:embed="rId7"/>
              <a:srcRect r="42321"/>
              <a:stretch/>
            </p:blipFill>
            <p:spPr>
              <a:xfrm>
                <a:off x="8937960" y="1115743"/>
                <a:ext cx="3360212" cy="2173278"/>
              </a:xfrm>
              <a:prstGeom prst="rect">
                <a:avLst/>
              </a:prstGeom>
            </p:spPr>
          </p:pic>
          <p:pic>
            <p:nvPicPr>
              <p:cNvPr id="78" name="图片 77">
                <a:extLst>
                  <a:ext uri="{FF2B5EF4-FFF2-40B4-BE49-F238E27FC236}">
                    <a16:creationId xmlns:a16="http://schemas.microsoft.com/office/drawing/2014/main" id="{89436751-DA8D-BF41-FE78-CCF72E8AA497}"/>
                  </a:ext>
                </a:extLst>
              </p:cNvPr>
              <p:cNvPicPr>
                <a:picLocks noChangeAspect="1"/>
              </p:cNvPicPr>
              <p:nvPr/>
            </p:nvPicPr>
            <p:blipFill rotWithShape="1">
              <a:blip r:embed="rId8"/>
              <a:srcRect r="43052"/>
              <a:stretch/>
            </p:blipFill>
            <p:spPr>
              <a:xfrm>
                <a:off x="3882381" y="1375456"/>
                <a:ext cx="3360214" cy="2126337"/>
              </a:xfrm>
              <a:prstGeom prst="rect">
                <a:avLst/>
              </a:prstGeom>
            </p:spPr>
          </p:pic>
        </p:grpSp>
      </p:grpSp>
      <p:sp>
        <p:nvSpPr>
          <p:cNvPr id="5" name="灯片编号占位符 1">
            <a:extLst>
              <a:ext uri="{FF2B5EF4-FFF2-40B4-BE49-F238E27FC236}">
                <a16:creationId xmlns:a16="http://schemas.microsoft.com/office/drawing/2014/main" id="{352810B7-7C5A-571D-0C2B-0DE7B7F9BB57}"/>
              </a:ext>
            </a:extLst>
          </p:cNvPr>
          <p:cNvSpPr txBox="1">
            <a:spLocks noChangeArrowheads="1"/>
          </p:cNvSpPr>
          <p:nvPr/>
        </p:nvSpPr>
        <p:spPr bwMode="auto">
          <a:xfrm>
            <a:off x="11589710" y="6492875"/>
            <a:ext cx="620756"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914400" rtl="0" eaLnBrk="1" latinLnBrk="0" hangingPunct="1">
              <a:spcBef>
                <a:spcPct val="20000"/>
              </a:spcBef>
              <a:buFont typeface="Arial" panose="020B0604020202020204" pitchFamily="34" charset="0"/>
              <a:buChar char="•"/>
              <a:defRPr sz="32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9pPr>
          </a:lstStyle>
          <a:p>
            <a:pPr fontAlgn="base">
              <a:spcBef>
                <a:spcPct val="0"/>
              </a:spcBef>
              <a:spcAft>
                <a:spcPct val="0"/>
              </a:spcAft>
              <a:buFontTx/>
              <a:buNone/>
              <a:defRPr/>
            </a:pPr>
            <a:fld id="{902B7193-513C-402B-A297-AC69A86C402A}" type="slidenum">
              <a:rPr lang="en-US" altLang="zh-CN" sz="1200" smtClean="0">
                <a:solidFill>
                  <a:srgbClr val="898989"/>
                </a:solidFill>
                <a:latin typeface="Times New Roman" panose="02020603050405020304" pitchFamily="18" charset="0"/>
                <a:cs typeface="Times New Roman" panose="02020603050405020304" pitchFamily="18" charset="0"/>
              </a:rPr>
              <a:pPr fontAlgn="base">
                <a:spcBef>
                  <a:spcPct val="0"/>
                </a:spcBef>
                <a:spcAft>
                  <a:spcPct val="0"/>
                </a:spcAft>
                <a:buFontTx/>
                <a:buNone/>
                <a:defRPr/>
              </a:pPr>
              <a:t>53</a:t>
            </a:fld>
            <a:endParaRPr lang="en-US" altLang="zh-CN" sz="1200" dirty="0">
              <a:solidFill>
                <a:srgbClr val="89898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0080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4EE763-63A9-45AA-BA84-322CF9B439B0}"/>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需重点关注的相关工作</a:t>
            </a:r>
          </a:p>
        </p:txBody>
      </p:sp>
      <p:grpSp>
        <p:nvGrpSpPr>
          <p:cNvPr id="2" name="组合 1">
            <a:extLst>
              <a:ext uri="{FF2B5EF4-FFF2-40B4-BE49-F238E27FC236}">
                <a16:creationId xmlns:a16="http://schemas.microsoft.com/office/drawing/2014/main" id="{89E99B2E-7661-F1FA-4A0B-D14E2BCAEEB1}"/>
              </a:ext>
            </a:extLst>
          </p:cNvPr>
          <p:cNvGrpSpPr/>
          <p:nvPr/>
        </p:nvGrpSpPr>
        <p:grpSpPr>
          <a:xfrm>
            <a:off x="726083" y="579326"/>
            <a:ext cx="11250682" cy="6184754"/>
            <a:chOff x="726083" y="579326"/>
            <a:chExt cx="11250682" cy="6184754"/>
          </a:xfrm>
        </p:grpSpPr>
        <p:grpSp>
          <p:nvGrpSpPr>
            <p:cNvPr id="7" name="组合 6">
              <a:extLst>
                <a:ext uri="{FF2B5EF4-FFF2-40B4-BE49-F238E27FC236}">
                  <a16:creationId xmlns:a16="http://schemas.microsoft.com/office/drawing/2014/main" id="{7BE52F36-FC3A-56CC-7474-1ADBA8A18D76}"/>
                </a:ext>
              </a:extLst>
            </p:cNvPr>
            <p:cNvGrpSpPr/>
            <p:nvPr/>
          </p:nvGrpSpPr>
          <p:grpSpPr>
            <a:xfrm>
              <a:off x="8610600" y="1239795"/>
              <a:ext cx="3366165" cy="4697661"/>
              <a:chOff x="8610600" y="1239795"/>
              <a:chExt cx="3366165" cy="4697661"/>
            </a:xfrm>
          </p:grpSpPr>
          <p:pic>
            <p:nvPicPr>
              <p:cNvPr id="11" name="图片 10">
                <a:extLst>
                  <a:ext uri="{FF2B5EF4-FFF2-40B4-BE49-F238E27FC236}">
                    <a16:creationId xmlns:a16="http://schemas.microsoft.com/office/drawing/2014/main" id="{B993F5F2-8C46-5566-5232-C5741FF3C025}"/>
                  </a:ext>
                </a:extLst>
              </p:cNvPr>
              <p:cNvPicPr>
                <a:picLocks noChangeAspect="1"/>
              </p:cNvPicPr>
              <p:nvPr/>
            </p:nvPicPr>
            <p:blipFill rotWithShape="1">
              <a:blip r:embed="rId3">
                <a:extLst>
                  <a:ext uri="{28A0092B-C50C-407E-A947-70E740481C1C}">
                    <a14:useLocalDpi xmlns:a14="http://schemas.microsoft.com/office/drawing/2010/main" val="0"/>
                  </a:ext>
                </a:extLst>
              </a:blip>
              <a:srcRect t="23402" r="73199" b="21077"/>
              <a:stretch/>
            </p:blipFill>
            <p:spPr>
              <a:xfrm>
                <a:off x="9273880" y="1239795"/>
                <a:ext cx="2039604" cy="1636318"/>
              </a:xfrm>
              <a:prstGeom prst="rect">
                <a:avLst/>
              </a:prstGeom>
            </p:spPr>
          </p:pic>
          <p:pic>
            <p:nvPicPr>
              <p:cNvPr id="44" name="图片 43">
                <a:extLst>
                  <a:ext uri="{FF2B5EF4-FFF2-40B4-BE49-F238E27FC236}">
                    <a16:creationId xmlns:a16="http://schemas.microsoft.com/office/drawing/2014/main" id="{7F8C6A53-6B0D-5B9B-1797-3FCD1D8753E0}"/>
                  </a:ext>
                </a:extLst>
              </p:cNvPr>
              <p:cNvPicPr>
                <a:picLocks noChangeAspect="1"/>
              </p:cNvPicPr>
              <p:nvPr/>
            </p:nvPicPr>
            <p:blipFill rotWithShape="1">
              <a:blip r:embed="rId3">
                <a:extLst>
                  <a:ext uri="{28A0092B-C50C-407E-A947-70E740481C1C}">
                    <a14:useLocalDpi xmlns:a14="http://schemas.microsoft.com/office/drawing/2010/main" val="0"/>
                  </a:ext>
                </a:extLst>
              </a:blip>
              <a:srcRect l="59133" t="23730" r="18553" b="13360"/>
              <a:stretch/>
            </p:blipFill>
            <p:spPr>
              <a:xfrm>
                <a:off x="9273880" y="3260598"/>
                <a:ext cx="2039604" cy="2226910"/>
              </a:xfrm>
              <a:prstGeom prst="rect">
                <a:avLst/>
              </a:prstGeom>
            </p:spPr>
          </p:pic>
          <p:sp>
            <p:nvSpPr>
              <p:cNvPr id="45" name="文本框 44">
                <a:extLst>
                  <a:ext uri="{FF2B5EF4-FFF2-40B4-BE49-F238E27FC236}">
                    <a16:creationId xmlns:a16="http://schemas.microsoft.com/office/drawing/2014/main" id="{C1DD8935-BC89-8936-E7C3-4B08ED25ED57}"/>
                  </a:ext>
                </a:extLst>
              </p:cNvPr>
              <p:cNvSpPr txBox="1"/>
              <p:nvPr/>
            </p:nvSpPr>
            <p:spPr>
              <a:xfrm>
                <a:off x="8610600" y="5537346"/>
                <a:ext cx="3366165" cy="400110"/>
              </a:xfrm>
              <a:prstGeom prst="rect">
                <a:avLst/>
              </a:prstGeom>
              <a:noFill/>
              <a:ln w="9525">
                <a:noFill/>
                <a:miter lim="800000"/>
                <a:headEnd/>
                <a:tailEnd/>
              </a:ln>
            </p:spPr>
            <p:txBody>
              <a:bodyPr wrap="square">
                <a:spAutoFit/>
              </a:bodyPr>
              <a:lstStyle>
                <a:defPPr>
                  <a:defRPr lang="zh-CN"/>
                </a:defPPr>
                <a:lvl1pPr algn="just">
                  <a:defRPr sz="2000" b="1">
                    <a:solidFill>
                      <a:srgbClr val="003399"/>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dirty="0">
                    <a:solidFill>
                      <a:srgbClr val="C00000"/>
                    </a:solidFill>
                  </a:rPr>
                  <a:t>铁磁软物质结构设计</a:t>
                </a:r>
                <a:endParaRPr lang="en-US" altLang="zh-CN" dirty="0">
                  <a:solidFill>
                    <a:srgbClr val="C00000"/>
                  </a:solidFill>
                </a:endParaRPr>
              </a:p>
            </p:txBody>
          </p:sp>
        </p:grpSp>
        <p:grpSp>
          <p:nvGrpSpPr>
            <p:cNvPr id="8" name="组合 7">
              <a:extLst>
                <a:ext uri="{FF2B5EF4-FFF2-40B4-BE49-F238E27FC236}">
                  <a16:creationId xmlns:a16="http://schemas.microsoft.com/office/drawing/2014/main" id="{EE82F780-0049-AC93-04FA-2B8B55097814}"/>
                </a:ext>
              </a:extLst>
            </p:cNvPr>
            <p:cNvGrpSpPr/>
            <p:nvPr/>
          </p:nvGrpSpPr>
          <p:grpSpPr>
            <a:xfrm>
              <a:off x="1103795" y="3383339"/>
              <a:ext cx="3747452" cy="2332260"/>
              <a:chOff x="1277765" y="3379504"/>
              <a:chExt cx="3747452" cy="2332260"/>
            </a:xfrm>
          </p:grpSpPr>
          <p:pic>
            <p:nvPicPr>
              <p:cNvPr id="34" name="图片 33">
                <a:extLst>
                  <a:ext uri="{FF2B5EF4-FFF2-40B4-BE49-F238E27FC236}">
                    <a16:creationId xmlns:a16="http://schemas.microsoft.com/office/drawing/2014/main" id="{B97433B7-B019-478C-D5A4-2AC7CA63CF38}"/>
                  </a:ext>
                </a:extLst>
              </p:cNvPr>
              <p:cNvPicPr>
                <a:picLocks noChangeAspect="1"/>
              </p:cNvPicPr>
              <p:nvPr/>
            </p:nvPicPr>
            <p:blipFill>
              <a:blip r:embed="rId4"/>
              <a:stretch>
                <a:fillRect/>
              </a:stretch>
            </p:blipFill>
            <p:spPr>
              <a:xfrm>
                <a:off x="1321694" y="3379504"/>
                <a:ext cx="3703523" cy="1098054"/>
              </a:xfrm>
              <a:prstGeom prst="rect">
                <a:avLst/>
              </a:prstGeom>
            </p:spPr>
          </p:pic>
          <p:pic>
            <p:nvPicPr>
              <p:cNvPr id="35" name="图片 34">
                <a:extLst>
                  <a:ext uri="{FF2B5EF4-FFF2-40B4-BE49-F238E27FC236}">
                    <a16:creationId xmlns:a16="http://schemas.microsoft.com/office/drawing/2014/main" id="{6196B0C4-E59A-E17A-1F80-B50F91B33D71}"/>
                  </a:ext>
                </a:extLst>
              </p:cNvPr>
              <p:cNvPicPr>
                <a:picLocks noChangeAspect="1"/>
              </p:cNvPicPr>
              <p:nvPr/>
            </p:nvPicPr>
            <p:blipFill>
              <a:blip r:embed="rId5"/>
              <a:stretch>
                <a:fillRect/>
              </a:stretch>
            </p:blipFill>
            <p:spPr>
              <a:xfrm>
                <a:off x="1277765" y="4582463"/>
                <a:ext cx="3747452" cy="1129301"/>
              </a:xfrm>
              <a:prstGeom prst="rect">
                <a:avLst/>
              </a:prstGeom>
            </p:spPr>
          </p:pic>
        </p:grpSp>
        <p:grpSp>
          <p:nvGrpSpPr>
            <p:cNvPr id="36" name="组合 35">
              <a:extLst>
                <a:ext uri="{FF2B5EF4-FFF2-40B4-BE49-F238E27FC236}">
                  <a16:creationId xmlns:a16="http://schemas.microsoft.com/office/drawing/2014/main" id="{1A861903-AD5F-1EFD-CD2A-C48FED44EE17}"/>
                </a:ext>
              </a:extLst>
            </p:cNvPr>
            <p:cNvGrpSpPr/>
            <p:nvPr/>
          </p:nvGrpSpPr>
          <p:grpSpPr>
            <a:xfrm>
              <a:off x="5165118" y="1262170"/>
              <a:ext cx="3445482" cy="4453429"/>
              <a:chOff x="5568243" y="1286635"/>
              <a:chExt cx="3445482" cy="4453429"/>
            </a:xfrm>
          </p:grpSpPr>
          <p:pic>
            <p:nvPicPr>
              <p:cNvPr id="37" name="图片 36">
                <a:extLst>
                  <a:ext uri="{FF2B5EF4-FFF2-40B4-BE49-F238E27FC236}">
                    <a16:creationId xmlns:a16="http://schemas.microsoft.com/office/drawing/2014/main" id="{F5984C47-D072-C504-210C-7868E56A7FF2}"/>
                  </a:ext>
                </a:extLst>
              </p:cNvPr>
              <p:cNvPicPr>
                <a:picLocks noChangeAspect="1"/>
              </p:cNvPicPr>
              <p:nvPr/>
            </p:nvPicPr>
            <p:blipFill>
              <a:blip r:embed="rId6"/>
              <a:stretch>
                <a:fillRect/>
              </a:stretch>
            </p:blipFill>
            <p:spPr>
              <a:xfrm>
                <a:off x="5568243" y="1286635"/>
                <a:ext cx="2102267" cy="4453429"/>
              </a:xfrm>
              <a:prstGeom prst="rect">
                <a:avLst/>
              </a:prstGeom>
            </p:spPr>
          </p:pic>
          <p:pic>
            <p:nvPicPr>
              <p:cNvPr id="38" name="图片 37">
                <a:extLst>
                  <a:ext uri="{FF2B5EF4-FFF2-40B4-BE49-F238E27FC236}">
                    <a16:creationId xmlns:a16="http://schemas.microsoft.com/office/drawing/2014/main" id="{2036B6AB-B25F-0FD0-BD44-BFDA870C20C9}"/>
                  </a:ext>
                </a:extLst>
              </p:cNvPr>
              <p:cNvPicPr>
                <a:picLocks noChangeAspect="1"/>
              </p:cNvPicPr>
              <p:nvPr/>
            </p:nvPicPr>
            <p:blipFill rotWithShape="1">
              <a:blip r:embed="rId7"/>
              <a:srcRect l="19638" r="14807"/>
              <a:stretch/>
            </p:blipFill>
            <p:spPr>
              <a:xfrm>
                <a:off x="7860929" y="1286635"/>
                <a:ext cx="1152796" cy="4453429"/>
              </a:xfrm>
              <a:prstGeom prst="rect">
                <a:avLst/>
              </a:prstGeom>
            </p:spPr>
          </p:pic>
        </p:grpSp>
        <p:sp>
          <p:nvSpPr>
            <p:cNvPr id="40" name="文本框 39">
              <a:extLst>
                <a:ext uri="{FF2B5EF4-FFF2-40B4-BE49-F238E27FC236}">
                  <a16:creationId xmlns:a16="http://schemas.microsoft.com/office/drawing/2014/main" id="{30F971E6-84BE-1EE3-95DE-A8820E83DC21}"/>
                </a:ext>
              </a:extLst>
            </p:cNvPr>
            <p:cNvSpPr txBox="1"/>
            <p:nvPr/>
          </p:nvSpPr>
          <p:spPr>
            <a:xfrm>
              <a:off x="1291371" y="5987294"/>
              <a:ext cx="10062429" cy="400110"/>
            </a:xfrm>
            <a:prstGeom prst="rect">
              <a:avLst/>
            </a:prstGeom>
            <a:noFill/>
            <a:ln w="9525">
              <a:noFill/>
              <a:miter lim="800000"/>
              <a:headEnd/>
              <a:tailEnd/>
            </a:ln>
          </p:spPr>
          <p:txBody>
            <a:bodyPr wrap="square">
              <a:spAutoFit/>
            </a:bodyPr>
            <a:lstStyle>
              <a:defPPr>
                <a:defRPr lang="zh-CN"/>
              </a:defPPr>
              <a:lvl1pPr algn="just">
                <a:defRPr sz="2000" b="1">
                  <a:solidFill>
                    <a:srgbClr val="003399"/>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solidFill>
                    <a:srgbClr val="C00000"/>
                  </a:solidFill>
                </a:rPr>
                <a:t>Conformal mapping + X-LSM &gt;&gt;&gt; T.O. on Surfaces based on LSM method</a:t>
              </a:r>
            </a:p>
          </p:txBody>
        </p:sp>
        <p:grpSp>
          <p:nvGrpSpPr>
            <p:cNvPr id="3" name="组合 2">
              <a:extLst>
                <a:ext uri="{FF2B5EF4-FFF2-40B4-BE49-F238E27FC236}">
                  <a16:creationId xmlns:a16="http://schemas.microsoft.com/office/drawing/2014/main" id="{5F8FB5C8-6F7D-9FE8-1A8B-A47514E616AD}"/>
                </a:ext>
              </a:extLst>
            </p:cNvPr>
            <p:cNvGrpSpPr/>
            <p:nvPr/>
          </p:nvGrpSpPr>
          <p:grpSpPr>
            <a:xfrm>
              <a:off x="726083" y="579326"/>
              <a:ext cx="8049955" cy="6184754"/>
              <a:chOff x="726083" y="579326"/>
              <a:chExt cx="8049955" cy="6184754"/>
            </a:xfrm>
          </p:grpSpPr>
          <p:sp>
            <p:nvSpPr>
              <p:cNvPr id="19" name="文本框 18">
                <a:extLst>
                  <a:ext uri="{FF2B5EF4-FFF2-40B4-BE49-F238E27FC236}">
                    <a16:creationId xmlns:a16="http://schemas.microsoft.com/office/drawing/2014/main" id="{D44A7755-FA03-8B1F-5B0F-C3CC5D506EE2}"/>
                  </a:ext>
                </a:extLst>
              </p:cNvPr>
              <p:cNvSpPr txBox="1"/>
              <p:nvPr/>
            </p:nvSpPr>
            <p:spPr>
              <a:xfrm>
                <a:off x="3415962" y="6487081"/>
                <a:ext cx="5360076" cy="276999"/>
              </a:xfrm>
              <a:prstGeom prst="rect">
                <a:avLst/>
              </a:prstGeom>
              <a:noFill/>
            </p:spPr>
            <p:txBody>
              <a:bodyPr wrap="square">
                <a:spAutoFit/>
              </a:bodyPr>
              <a:lstStyle/>
              <a:p>
                <a:pPr algn="ctr"/>
                <a:r>
                  <a:rPr lang="it-IT" altLang="zh-CN" sz="1200" dirty="0">
                    <a:solidFill>
                      <a:srgbClr val="222222"/>
                    </a:solidFill>
                    <a:latin typeface="Times New Roman" panose="02020603050405020304" pitchFamily="18" charset="0"/>
                    <a:cs typeface="Times New Roman" panose="02020603050405020304" pitchFamily="18" charset="0"/>
                  </a:rPr>
                  <a:t>Ye </a:t>
                </a:r>
                <a:r>
                  <a:rPr lang="en-US" altLang="zh-CN" sz="1200" dirty="0">
                    <a:solidFill>
                      <a:srgbClr val="222222"/>
                    </a:solidFill>
                    <a:latin typeface="Times New Roman" panose="02020603050405020304" pitchFamily="18" charset="0"/>
                    <a:cs typeface="Times New Roman" panose="02020603050405020304" pitchFamily="18" charset="0"/>
                  </a:rPr>
                  <a:t>et</a:t>
                </a:r>
                <a:r>
                  <a:rPr lang="it-IT" altLang="zh-CN" sz="1200" dirty="0">
                    <a:solidFill>
                      <a:srgbClr val="222222"/>
                    </a:solidFill>
                    <a:latin typeface="Times New Roman" panose="02020603050405020304" pitchFamily="18" charset="0"/>
                    <a:cs typeface="Times New Roman" panose="02020603050405020304" pitchFamily="18" charset="0"/>
                  </a:rPr>
                  <a:t>. al., </a:t>
                </a:r>
                <a:r>
                  <a:rPr lang="en-US" altLang="zh-CN" sz="1200" b="1" i="1" dirty="0">
                    <a:solidFill>
                      <a:srgbClr val="222222"/>
                    </a:solidFill>
                    <a:latin typeface="Times New Roman" panose="02020603050405020304" pitchFamily="18" charset="0"/>
                    <a:cs typeface="Times New Roman" panose="02020603050405020304" pitchFamily="18" charset="0"/>
                  </a:rPr>
                  <a:t>CMAME</a:t>
                </a:r>
                <a:r>
                  <a:rPr lang="en-US" altLang="zh-CN" sz="1200" dirty="0">
                    <a:solidFill>
                      <a:srgbClr val="222222"/>
                    </a:solidFill>
                    <a:latin typeface="Times New Roman" panose="02020603050405020304" pitchFamily="18" charset="0"/>
                    <a:cs typeface="Times New Roman" panose="02020603050405020304" pitchFamily="18" charset="0"/>
                  </a:rPr>
                  <a:t> 344 (2019): 164-185</a:t>
                </a:r>
                <a:endParaRPr lang="zh-CN" altLang="en-US" sz="1200"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29465513-266F-BDD3-A824-392ED5754C87}"/>
                  </a:ext>
                </a:extLst>
              </p:cNvPr>
              <p:cNvGrpSpPr/>
              <p:nvPr/>
            </p:nvGrpSpPr>
            <p:grpSpPr>
              <a:xfrm>
                <a:off x="1005171" y="1142400"/>
                <a:ext cx="3891694" cy="2100287"/>
                <a:chOff x="1297855" y="1219974"/>
                <a:chExt cx="3891694" cy="2100287"/>
              </a:xfrm>
            </p:grpSpPr>
            <p:pic>
              <p:nvPicPr>
                <p:cNvPr id="31" name="图片 30">
                  <a:extLst>
                    <a:ext uri="{FF2B5EF4-FFF2-40B4-BE49-F238E27FC236}">
                      <a16:creationId xmlns:a16="http://schemas.microsoft.com/office/drawing/2014/main" id="{C7BB70A1-2B15-E3B8-D8B8-1A05B0D8F2CC}"/>
                    </a:ext>
                  </a:extLst>
                </p:cNvPr>
                <p:cNvPicPr>
                  <a:picLocks noChangeAspect="1"/>
                </p:cNvPicPr>
                <p:nvPr/>
              </p:nvPicPr>
              <p:blipFill>
                <a:blip r:embed="rId8"/>
                <a:stretch>
                  <a:fillRect/>
                </a:stretch>
              </p:blipFill>
              <p:spPr>
                <a:xfrm>
                  <a:off x="1918163" y="1219974"/>
                  <a:ext cx="2704085" cy="1691225"/>
                </a:xfrm>
                <a:prstGeom prst="rect">
                  <a:avLst/>
                </a:prstGeom>
              </p:spPr>
            </p:pic>
            <p:sp>
              <p:nvSpPr>
                <p:cNvPr id="32" name="文本框 31">
                  <a:extLst>
                    <a:ext uri="{FF2B5EF4-FFF2-40B4-BE49-F238E27FC236}">
                      <a16:creationId xmlns:a16="http://schemas.microsoft.com/office/drawing/2014/main" id="{3F825371-110E-1EF1-F9E3-ED33EAB468D8}"/>
                    </a:ext>
                  </a:extLst>
                </p:cNvPr>
                <p:cNvSpPr txBox="1"/>
                <p:nvPr/>
              </p:nvSpPr>
              <p:spPr>
                <a:xfrm>
                  <a:off x="1297855" y="2920151"/>
                  <a:ext cx="3891694" cy="400110"/>
                </a:xfrm>
                <a:prstGeom prst="rect">
                  <a:avLst/>
                </a:prstGeom>
                <a:noFill/>
                <a:ln w="9525">
                  <a:noFill/>
                  <a:miter lim="800000"/>
                  <a:headEnd/>
                  <a:tailEnd/>
                </a:ln>
              </p:spPr>
              <p:txBody>
                <a:bodyPr wrap="square">
                  <a:spAutoFit/>
                </a:bodyPr>
                <a:lstStyle>
                  <a:defPPr>
                    <a:defRPr lang="zh-CN"/>
                  </a:defPPr>
                  <a:lvl1pPr algn="just">
                    <a:defRPr sz="2000" b="1">
                      <a:solidFill>
                        <a:srgbClr val="003399"/>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solidFill>
                        <a:srgbClr val="C00000"/>
                      </a:solidFill>
                    </a:rPr>
                    <a:t>Conformal geometry theory</a:t>
                  </a:r>
                </a:p>
              </p:txBody>
            </p:sp>
          </p:grpSp>
          <p:sp>
            <p:nvSpPr>
              <p:cNvPr id="24" name="TextBox 19">
                <a:extLst>
                  <a:ext uri="{FF2B5EF4-FFF2-40B4-BE49-F238E27FC236}">
                    <a16:creationId xmlns:a16="http://schemas.microsoft.com/office/drawing/2014/main" id="{1E696EC8-87C5-9916-E638-AE1BCFB3143B}"/>
                  </a:ext>
                </a:extLst>
              </p:cNvPr>
              <p:cNvSpPr txBox="1"/>
              <p:nvPr/>
            </p:nvSpPr>
            <p:spPr>
              <a:xfrm>
                <a:off x="726083" y="579326"/>
                <a:ext cx="7178055"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曲面上的水平集拓扑优化</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a:t>
                </a:r>
                <a:r>
                  <a:rPr lang="it-IT" altLang="zh-CN" sz="1200" b="1" dirty="0">
                    <a:solidFill>
                      <a:schemeClr val="accent1">
                        <a:lumMod val="50000"/>
                      </a:schemeClr>
                    </a:solidFill>
                    <a:latin typeface="微软雅黑" panose="020B0503020204020204" pitchFamily="34" charset="-122"/>
                    <a:ea typeface="微软雅黑" panose="020B0503020204020204" pitchFamily="34" charset="-122"/>
                  </a:rPr>
                  <a:t>Ye </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et. al</a:t>
                </a:r>
                <a:r>
                  <a:rPr lang="it-IT" altLang="zh-CN" sz="1200" b="1" dirty="0">
                    <a:solidFill>
                      <a:schemeClr val="accent1">
                        <a:lumMod val="50000"/>
                      </a:schemeClr>
                    </a:solidFill>
                    <a:latin typeface="微软雅黑" panose="020B0503020204020204" pitchFamily="34" charset="-122"/>
                    <a:ea typeface="微软雅黑" panose="020B0503020204020204" pitchFamily="34" charset="-122"/>
                  </a:rPr>
                  <a:t>., </a:t>
                </a:r>
                <a:r>
                  <a:rPr lang="it-IT" altLang="zh-CN" sz="1200" b="1" i="1" dirty="0">
                    <a:solidFill>
                      <a:schemeClr val="accent1">
                        <a:lumMod val="50000"/>
                      </a:schemeClr>
                    </a:solidFill>
                    <a:latin typeface="微软雅黑" panose="020B0503020204020204" pitchFamily="34" charset="-122"/>
                    <a:ea typeface="微软雅黑" panose="020B0503020204020204" pitchFamily="34" charset="-122"/>
                  </a:rPr>
                  <a:t>CMAME</a:t>
                </a:r>
                <a:r>
                  <a:rPr lang="it-IT" altLang="zh-CN" sz="1200" b="1" dirty="0">
                    <a:solidFill>
                      <a:schemeClr val="accent1">
                        <a:lumMod val="50000"/>
                      </a:schemeClr>
                    </a:solidFill>
                    <a:latin typeface="微软雅黑" panose="020B0503020204020204" pitchFamily="34" charset="-122"/>
                    <a:ea typeface="微软雅黑" panose="020B0503020204020204" pitchFamily="34" charset="-122"/>
                  </a:rPr>
                  <a:t> 344 (2019): 164-185</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
        <p:nvSpPr>
          <p:cNvPr id="6" name="灯片编号占位符 1">
            <a:extLst>
              <a:ext uri="{FF2B5EF4-FFF2-40B4-BE49-F238E27FC236}">
                <a16:creationId xmlns:a16="http://schemas.microsoft.com/office/drawing/2014/main" id="{AAC84EB7-1C60-5EA1-2485-2ECC03CF5FFE}"/>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83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FF5E1-8DCF-F2ED-290E-DE935986D487}"/>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4D7FC64-DCFE-7522-36AA-ACBA73BA4512}"/>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研究背景与意义</a:t>
            </a:r>
            <a:endParaRPr lang="zh-CN" altLang="en-US" sz="32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grpSp>
        <p:nvGrpSpPr>
          <p:cNvPr id="49" name="组合 48">
            <a:extLst>
              <a:ext uri="{FF2B5EF4-FFF2-40B4-BE49-F238E27FC236}">
                <a16:creationId xmlns:a16="http://schemas.microsoft.com/office/drawing/2014/main" id="{E56DC95D-F01C-6444-9140-EB480F573F9A}"/>
              </a:ext>
            </a:extLst>
          </p:cNvPr>
          <p:cNvGrpSpPr/>
          <p:nvPr/>
        </p:nvGrpSpPr>
        <p:grpSpPr>
          <a:xfrm>
            <a:off x="401112" y="3591995"/>
            <a:ext cx="10869704" cy="2989519"/>
            <a:chOff x="401112" y="3524044"/>
            <a:chExt cx="10869704" cy="2989519"/>
          </a:xfrm>
        </p:grpSpPr>
        <p:grpSp>
          <p:nvGrpSpPr>
            <p:cNvPr id="45" name="组合 44">
              <a:extLst>
                <a:ext uri="{FF2B5EF4-FFF2-40B4-BE49-F238E27FC236}">
                  <a16:creationId xmlns:a16="http://schemas.microsoft.com/office/drawing/2014/main" id="{6AFAF5AA-56E4-3057-4CAB-2E7AA48C6FB3}"/>
                </a:ext>
              </a:extLst>
            </p:cNvPr>
            <p:cNvGrpSpPr/>
            <p:nvPr/>
          </p:nvGrpSpPr>
          <p:grpSpPr>
            <a:xfrm>
              <a:off x="645256" y="4069561"/>
              <a:ext cx="10396105" cy="2301376"/>
              <a:chOff x="612550" y="4052056"/>
              <a:chExt cx="10396105" cy="2301376"/>
            </a:xfrm>
          </p:grpSpPr>
          <p:pic>
            <p:nvPicPr>
              <p:cNvPr id="9" name="图片 8">
                <a:extLst>
                  <a:ext uri="{FF2B5EF4-FFF2-40B4-BE49-F238E27FC236}">
                    <a16:creationId xmlns:a16="http://schemas.microsoft.com/office/drawing/2014/main" id="{8C44C20B-F063-0270-1B5D-665C0045E439}"/>
                  </a:ext>
                </a:extLst>
              </p:cNvPr>
              <p:cNvPicPr>
                <a:picLocks noChangeAspect="1"/>
              </p:cNvPicPr>
              <p:nvPr/>
            </p:nvPicPr>
            <p:blipFill rotWithShape="1">
              <a:blip r:embed="rId3">
                <a:extLst>
                  <a:ext uri="{28A0092B-C50C-407E-A947-70E740481C1C}">
                    <a14:useLocalDpi xmlns:a14="http://schemas.microsoft.com/office/drawing/2010/main" val="0"/>
                  </a:ext>
                </a:extLst>
              </a:blip>
              <a:srcRect l="2494" t="7218" r="1180"/>
              <a:stretch/>
            </p:blipFill>
            <p:spPr>
              <a:xfrm>
                <a:off x="3814976" y="4115934"/>
                <a:ext cx="3490170" cy="1820934"/>
              </a:xfrm>
              <a:prstGeom prst="rect">
                <a:avLst/>
              </a:prstGeom>
            </p:spPr>
          </p:pic>
          <p:grpSp>
            <p:nvGrpSpPr>
              <p:cNvPr id="21" name="组合 20">
                <a:extLst>
                  <a:ext uri="{FF2B5EF4-FFF2-40B4-BE49-F238E27FC236}">
                    <a16:creationId xmlns:a16="http://schemas.microsoft.com/office/drawing/2014/main" id="{729A4D10-4A81-19EA-CC8C-C34F70BD8D66}"/>
                  </a:ext>
                </a:extLst>
              </p:cNvPr>
              <p:cNvGrpSpPr>
                <a:grpSpLocks noChangeAspect="1"/>
              </p:cNvGrpSpPr>
              <p:nvPr/>
            </p:nvGrpSpPr>
            <p:grpSpPr>
              <a:xfrm>
                <a:off x="8704456" y="4186965"/>
                <a:ext cx="2304199" cy="1702722"/>
                <a:chOff x="7218790" y="1323147"/>
                <a:chExt cx="1876999" cy="1444729"/>
              </a:xfrm>
            </p:grpSpPr>
            <p:grpSp>
              <p:nvGrpSpPr>
                <p:cNvPr id="22" name="组合 21">
                  <a:extLst>
                    <a:ext uri="{FF2B5EF4-FFF2-40B4-BE49-F238E27FC236}">
                      <a16:creationId xmlns:a16="http://schemas.microsoft.com/office/drawing/2014/main" id="{5F6081E6-DA0E-6344-51D6-173949CB8ACF}"/>
                    </a:ext>
                  </a:extLst>
                </p:cNvPr>
                <p:cNvGrpSpPr/>
                <p:nvPr/>
              </p:nvGrpSpPr>
              <p:grpSpPr>
                <a:xfrm>
                  <a:off x="7218790" y="2164764"/>
                  <a:ext cx="1876999" cy="603112"/>
                  <a:chOff x="1488876" y="1493357"/>
                  <a:chExt cx="1876999" cy="603112"/>
                </a:xfrm>
              </p:grpSpPr>
              <p:pic>
                <p:nvPicPr>
                  <p:cNvPr id="38" name="图片 37">
                    <a:extLst>
                      <a:ext uri="{FF2B5EF4-FFF2-40B4-BE49-F238E27FC236}">
                        <a16:creationId xmlns:a16="http://schemas.microsoft.com/office/drawing/2014/main" id="{5B66F2E4-11B4-8BAB-818B-A2B641BDDD78}"/>
                      </a:ext>
                    </a:extLst>
                  </p:cNvPr>
                  <p:cNvPicPr>
                    <a:picLocks noChangeAspect="1"/>
                  </p:cNvPicPr>
                  <p:nvPr/>
                </p:nvPicPr>
                <p:blipFill>
                  <a:blip r:embed="rId4"/>
                  <a:stretch>
                    <a:fillRect/>
                  </a:stretch>
                </p:blipFill>
                <p:spPr>
                  <a:xfrm>
                    <a:off x="2466576" y="1493357"/>
                    <a:ext cx="899299" cy="578851"/>
                  </a:xfrm>
                  <a:prstGeom prst="rect">
                    <a:avLst/>
                  </a:prstGeom>
                </p:spPr>
              </p:pic>
              <p:pic>
                <p:nvPicPr>
                  <p:cNvPr id="39" name="图片 38">
                    <a:extLst>
                      <a:ext uri="{FF2B5EF4-FFF2-40B4-BE49-F238E27FC236}">
                        <a16:creationId xmlns:a16="http://schemas.microsoft.com/office/drawing/2014/main" id="{A7EBFF26-3CA7-45C4-4A8C-0FBD4E5B2B73}"/>
                      </a:ext>
                    </a:extLst>
                  </p:cNvPr>
                  <p:cNvPicPr>
                    <a:picLocks noChangeAspect="1"/>
                  </p:cNvPicPr>
                  <p:nvPr/>
                </p:nvPicPr>
                <p:blipFill>
                  <a:blip r:embed="rId5"/>
                  <a:stretch>
                    <a:fillRect/>
                  </a:stretch>
                </p:blipFill>
                <p:spPr>
                  <a:xfrm>
                    <a:off x="1488876" y="1511394"/>
                    <a:ext cx="817069" cy="585075"/>
                  </a:xfrm>
                  <a:prstGeom prst="rect">
                    <a:avLst/>
                  </a:prstGeom>
                </p:spPr>
              </p:pic>
            </p:grpSp>
            <p:pic>
              <p:nvPicPr>
                <p:cNvPr id="36" name="图片 35">
                  <a:extLst>
                    <a:ext uri="{FF2B5EF4-FFF2-40B4-BE49-F238E27FC236}">
                      <a16:creationId xmlns:a16="http://schemas.microsoft.com/office/drawing/2014/main" id="{FBAA370C-156E-6EC4-2DFF-D25E986590F7}"/>
                    </a:ext>
                  </a:extLst>
                </p:cNvPr>
                <p:cNvPicPr>
                  <a:picLocks noChangeAspect="1"/>
                </p:cNvPicPr>
                <p:nvPr/>
              </p:nvPicPr>
              <p:blipFill>
                <a:blip r:embed="rId6"/>
                <a:stretch>
                  <a:fillRect/>
                </a:stretch>
              </p:blipFill>
              <p:spPr>
                <a:xfrm>
                  <a:off x="7218790" y="1347533"/>
                  <a:ext cx="726578" cy="730029"/>
                </a:xfrm>
                <a:prstGeom prst="rect">
                  <a:avLst/>
                </a:prstGeom>
              </p:spPr>
            </p:pic>
            <p:pic>
              <p:nvPicPr>
                <p:cNvPr id="34" name="图片 33">
                  <a:extLst>
                    <a:ext uri="{FF2B5EF4-FFF2-40B4-BE49-F238E27FC236}">
                      <a16:creationId xmlns:a16="http://schemas.microsoft.com/office/drawing/2014/main" id="{0DCE6278-6CA2-D09C-8103-138F13155624}"/>
                    </a:ext>
                  </a:extLst>
                </p:cNvPr>
                <p:cNvPicPr>
                  <a:picLocks noChangeAspect="1"/>
                </p:cNvPicPr>
                <p:nvPr/>
              </p:nvPicPr>
              <p:blipFill>
                <a:blip r:embed="rId7"/>
                <a:stretch>
                  <a:fillRect/>
                </a:stretch>
              </p:blipFill>
              <p:spPr>
                <a:xfrm>
                  <a:off x="8088909" y="1323147"/>
                  <a:ext cx="957699" cy="793827"/>
                </a:xfrm>
                <a:prstGeom prst="rect">
                  <a:avLst/>
                </a:prstGeom>
              </p:spPr>
            </p:pic>
          </p:grpSp>
          <p:grpSp>
            <p:nvGrpSpPr>
              <p:cNvPr id="41" name="组合 40">
                <a:extLst>
                  <a:ext uri="{FF2B5EF4-FFF2-40B4-BE49-F238E27FC236}">
                    <a16:creationId xmlns:a16="http://schemas.microsoft.com/office/drawing/2014/main" id="{728EE395-7482-45B6-6482-A1FA8201B847}"/>
                  </a:ext>
                </a:extLst>
              </p:cNvPr>
              <p:cNvGrpSpPr/>
              <p:nvPr/>
            </p:nvGrpSpPr>
            <p:grpSpPr>
              <a:xfrm>
                <a:off x="612550" y="4052056"/>
                <a:ext cx="3030025" cy="2301376"/>
                <a:chOff x="612550" y="3829847"/>
                <a:chExt cx="3030025" cy="2301376"/>
              </a:xfrm>
            </p:grpSpPr>
            <p:pic>
              <p:nvPicPr>
                <p:cNvPr id="7" name="图片 6">
                  <a:extLst>
                    <a:ext uri="{FF2B5EF4-FFF2-40B4-BE49-F238E27FC236}">
                      <a16:creationId xmlns:a16="http://schemas.microsoft.com/office/drawing/2014/main" id="{061957B7-32C6-FF0F-F075-8255ED742D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550" y="3829847"/>
                  <a:ext cx="3030025" cy="2301376"/>
                </a:xfrm>
                <a:prstGeom prst="rect">
                  <a:avLst/>
                </a:prstGeom>
              </p:spPr>
            </p:pic>
            <p:sp>
              <p:nvSpPr>
                <p:cNvPr id="40" name="矩形 39">
                  <a:extLst>
                    <a:ext uri="{FF2B5EF4-FFF2-40B4-BE49-F238E27FC236}">
                      <a16:creationId xmlns:a16="http://schemas.microsoft.com/office/drawing/2014/main" id="{814EDE51-4FCC-91E7-16C0-248A11D16DE5}"/>
                    </a:ext>
                  </a:extLst>
                </p:cNvPr>
                <p:cNvSpPr/>
                <p:nvPr/>
              </p:nvSpPr>
              <p:spPr>
                <a:xfrm>
                  <a:off x="2040731" y="5549900"/>
                  <a:ext cx="377843" cy="5047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3" name="TextBox 19">
              <a:extLst>
                <a:ext uri="{FF2B5EF4-FFF2-40B4-BE49-F238E27FC236}">
                  <a16:creationId xmlns:a16="http://schemas.microsoft.com/office/drawing/2014/main" id="{4F7E2970-5348-4DE2-334E-50B9DD4FA7B8}"/>
                </a:ext>
              </a:extLst>
            </p:cNvPr>
            <p:cNvSpPr txBox="1"/>
            <p:nvPr/>
          </p:nvSpPr>
          <p:spPr>
            <a:xfrm>
              <a:off x="401112" y="3524044"/>
              <a:ext cx="730199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科学问题：面向复杂曲面薄壁结构的拓扑优化设计</a:t>
              </a:r>
            </a:p>
          </p:txBody>
        </p:sp>
        <p:sp>
          <p:nvSpPr>
            <p:cNvPr id="32" name="文本框 31">
              <a:extLst>
                <a:ext uri="{FF2B5EF4-FFF2-40B4-BE49-F238E27FC236}">
                  <a16:creationId xmlns:a16="http://schemas.microsoft.com/office/drawing/2014/main" id="{A1D5897E-9DF3-4C97-A5C7-B295B7246DC1}"/>
                </a:ext>
              </a:extLst>
            </p:cNvPr>
            <p:cNvSpPr txBox="1"/>
            <p:nvPr/>
          </p:nvSpPr>
          <p:spPr>
            <a:xfrm>
              <a:off x="921184" y="6082676"/>
              <a:ext cx="10349632" cy="430887"/>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经典方法通常基于</a:t>
              </a:r>
              <a:r>
                <a:rPr lang="en-US" altLang="zh-CN" dirty="0"/>
                <a:t>2D/3D</a:t>
              </a:r>
              <a:r>
                <a:rPr lang="zh-CN" altLang="en-US" dirty="0"/>
                <a:t>平直空间构建，难以应用于具有复杂曲面特征的薄壁结构</a:t>
              </a:r>
            </a:p>
          </p:txBody>
        </p:sp>
        <p:grpSp>
          <p:nvGrpSpPr>
            <p:cNvPr id="48" name="组合 47">
              <a:extLst>
                <a:ext uri="{FF2B5EF4-FFF2-40B4-BE49-F238E27FC236}">
                  <a16:creationId xmlns:a16="http://schemas.microsoft.com/office/drawing/2014/main" id="{03E4F408-8ACF-B2A9-A15B-84C2724D4A42}"/>
                </a:ext>
              </a:extLst>
            </p:cNvPr>
            <p:cNvGrpSpPr/>
            <p:nvPr/>
          </p:nvGrpSpPr>
          <p:grpSpPr>
            <a:xfrm>
              <a:off x="7596298" y="4259048"/>
              <a:ext cx="1140860" cy="1366943"/>
              <a:chOff x="7763303" y="4324906"/>
              <a:chExt cx="831629" cy="1076651"/>
            </a:xfrm>
          </p:grpSpPr>
          <p:sp>
            <p:nvSpPr>
              <p:cNvPr id="46" name="箭头: 右 45">
                <a:extLst>
                  <a:ext uri="{FF2B5EF4-FFF2-40B4-BE49-F238E27FC236}">
                    <a16:creationId xmlns:a16="http://schemas.microsoft.com/office/drawing/2014/main" id="{FA0FD447-34F0-BE88-2DAB-2EDC36A2B2F7}"/>
                  </a:ext>
                </a:extLst>
              </p:cNvPr>
              <p:cNvSpPr/>
              <p:nvPr/>
            </p:nvSpPr>
            <p:spPr>
              <a:xfrm>
                <a:off x="7763303" y="5003931"/>
                <a:ext cx="705960" cy="397626"/>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46B6E402-D0D9-1432-0045-F0B4D970AA65}"/>
                  </a:ext>
                </a:extLst>
              </p:cNvPr>
              <p:cNvSpPr txBox="1"/>
              <p:nvPr/>
            </p:nvSpPr>
            <p:spPr>
              <a:xfrm>
                <a:off x="7788729" y="4324906"/>
                <a:ext cx="806203" cy="945420"/>
              </a:xfrm>
              <a:prstGeom prst="rect">
                <a:avLst/>
              </a:prstGeom>
              <a:noFill/>
              <a:ln>
                <a:noFill/>
              </a:ln>
            </p:spPr>
            <p:txBody>
              <a:bodyPr wrap="square">
                <a:spAutoFit/>
              </a:bodyPr>
              <a:lstStyle/>
              <a:p>
                <a:pPr algn="ctr"/>
                <a:r>
                  <a:rPr lang="zh-CN" altLang="en-US"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32794" name="组合 32793">
            <a:extLst>
              <a:ext uri="{FF2B5EF4-FFF2-40B4-BE49-F238E27FC236}">
                <a16:creationId xmlns:a16="http://schemas.microsoft.com/office/drawing/2014/main" id="{B799A289-A28E-9863-A6C8-B90AB8D3D5FB}"/>
              </a:ext>
            </a:extLst>
          </p:cNvPr>
          <p:cNvGrpSpPr/>
          <p:nvPr/>
        </p:nvGrpSpPr>
        <p:grpSpPr>
          <a:xfrm>
            <a:off x="401112" y="629347"/>
            <a:ext cx="10748620" cy="2742034"/>
            <a:chOff x="401112" y="629347"/>
            <a:chExt cx="10748620" cy="2742034"/>
          </a:xfrm>
        </p:grpSpPr>
        <p:grpSp>
          <p:nvGrpSpPr>
            <p:cNvPr id="32777" name="组合 32776">
              <a:extLst>
                <a:ext uri="{FF2B5EF4-FFF2-40B4-BE49-F238E27FC236}">
                  <a16:creationId xmlns:a16="http://schemas.microsoft.com/office/drawing/2014/main" id="{E8DA80D7-F140-F3E1-3F94-1B8FC88C6EE5}"/>
                </a:ext>
              </a:extLst>
            </p:cNvPr>
            <p:cNvGrpSpPr/>
            <p:nvPr/>
          </p:nvGrpSpPr>
          <p:grpSpPr>
            <a:xfrm>
              <a:off x="401112" y="629347"/>
              <a:ext cx="10438922" cy="2742034"/>
              <a:chOff x="401112" y="629347"/>
              <a:chExt cx="10438922" cy="2742034"/>
            </a:xfrm>
          </p:grpSpPr>
          <p:sp>
            <p:nvSpPr>
              <p:cNvPr id="10" name="TextBox 19">
                <a:extLst>
                  <a:ext uri="{FF2B5EF4-FFF2-40B4-BE49-F238E27FC236}">
                    <a16:creationId xmlns:a16="http://schemas.microsoft.com/office/drawing/2014/main" id="{37343225-5443-A182-D164-872C2AEF33EA}"/>
                  </a:ext>
                </a:extLst>
              </p:cNvPr>
              <p:cNvSpPr txBox="1"/>
              <p:nvPr/>
            </p:nvSpPr>
            <p:spPr>
              <a:xfrm>
                <a:off x="401112" y="629347"/>
                <a:ext cx="4532010" cy="461665"/>
              </a:xfrm>
              <a:prstGeom prst="rect">
                <a:avLst/>
              </a:prstGeom>
              <a:noFill/>
            </p:spPr>
            <p:txBody>
              <a:bodyPr wrap="none" rtlCol="0">
                <a:spAutoFit/>
              </a:bodyPr>
              <a:lstStyle>
                <a:defPPr>
                  <a:defRPr lang="zh-CN"/>
                </a:defPPr>
                <a:lvl1pPr marL="342900" indent="-342900">
                  <a:buClr>
                    <a:srgbClr val="C00000"/>
                  </a:buClr>
                  <a:buFont typeface="Wingdings" panose="05000000000000000000" pitchFamily="2" charset="2"/>
                  <a:buChar char="p"/>
                  <a:defRPr sz="2400" b="1">
                    <a:solidFill>
                      <a:srgbClr val="C00000"/>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lumMod val="50000"/>
                      </a:schemeClr>
                    </a:solidFill>
                  </a:rPr>
                  <a:t>研究重点：薄壁结构拓扑优化</a:t>
                </a:r>
              </a:p>
            </p:txBody>
          </p:sp>
          <p:sp>
            <p:nvSpPr>
              <p:cNvPr id="32776" name="文本框 32775">
                <a:extLst>
                  <a:ext uri="{FF2B5EF4-FFF2-40B4-BE49-F238E27FC236}">
                    <a16:creationId xmlns:a16="http://schemas.microsoft.com/office/drawing/2014/main" id="{194EE112-45DC-8449-B5FC-8F5D9CE14AA7}"/>
                  </a:ext>
                </a:extLst>
              </p:cNvPr>
              <p:cNvSpPr txBox="1"/>
              <p:nvPr/>
            </p:nvSpPr>
            <p:spPr>
              <a:xfrm>
                <a:off x="1351965" y="2940494"/>
                <a:ext cx="9488069" cy="430887"/>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dirty="0"/>
                  <a:t>核心：在曲面以及具有曲面特征的几何设计域上寻求材料的最优分布</a:t>
                </a:r>
              </a:p>
            </p:txBody>
          </p:sp>
        </p:grpSp>
        <p:grpSp>
          <p:nvGrpSpPr>
            <p:cNvPr id="32793" name="组合 32792">
              <a:extLst>
                <a:ext uri="{FF2B5EF4-FFF2-40B4-BE49-F238E27FC236}">
                  <a16:creationId xmlns:a16="http://schemas.microsoft.com/office/drawing/2014/main" id="{663F15D5-CB38-C212-4B7E-05420C8F2637}"/>
                </a:ext>
              </a:extLst>
            </p:cNvPr>
            <p:cNvGrpSpPr/>
            <p:nvPr/>
          </p:nvGrpSpPr>
          <p:grpSpPr>
            <a:xfrm>
              <a:off x="669356" y="1228963"/>
              <a:ext cx="10480376" cy="1626588"/>
              <a:chOff x="669356" y="1228963"/>
              <a:chExt cx="10480376" cy="1626588"/>
            </a:xfrm>
          </p:grpSpPr>
          <p:pic>
            <p:nvPicPr>
              <p:cNvPr id="32784" name="图片 32783">
                <a:extLst>
                  <a:ext uri="{FF2B5EF4-FFF2-40B4-BE49-F238E27FC236}">
                    <a16:creationId xmlns:a16="http://schemas.microsoft.com/office/drawing/2014/main" id="{8281C0E6-8CA1-D637-1249-AAEF8A55A0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68945" y="1228963"/>
                <a:ext cx="2068331" cy="1626588"/>
              </a:xfrm>
              <a:prstGeom prst="rect">
                <a:avLst/>
              </a:prstGeom>
            </p:spPr>
          </p:pic>
          <p:grpSp>
            <p:nvGrpSpPr>
              <p:cNvPr id="32790" name="组合 32789">
                <a:extLst>
                  <a:ext uri="{FF2B5EF4-FFF2-40B4-BE49-F238E27FC236}">
                    <a16:creationId xmlns:a16="http://schemas.microsoft.com/office/drawing/2014/main" id="{D604B78A-1A20-85F5-7FAA-D9F58C9B3F3E}"/>
                  </a:ext>
                </a:extLst>
              </p:cNvPr>
              <p:cNvGrpSpPr/>
              <p:nvPr/>
            </p:nvGrpSpPr>
            <p:grpSpPr>
              <a:xfrm>
                <a:off x="3084099" y="1228963"/>
                <a:ext cx="3375801" cy="1459151"/>
                <a:chOff x="7799743" y="1289991"/>
                <a:chExt cx="3375801" cy="1459151"/>
              </a:xfrm>
            </p:grpSpPr>
            <p:pic>
              <p:nvPicPr>
                <p:cNvPr id="32785" name="图片 32784">
                  <a:extLst>
                    <a:ext uri="{FF2B5EF4-FFF2-40B4-BE49-F238E27FC236}">
                      <a16:creationId xmlns:a16="http://schemas.microsoft.com/office/drawing/2014/main" id="{07920D0E-33DB-086D-13CB-F449AEDE652E}"/>
                    </a:ext>
                  </a:extLst>
                </p:cNvPr>
                <p:cNvPicPr>
                  <a:picLocks noChangeAspect="1"/>
                </p:cNvPicPr>
                <p:nvPr/>
              </p:nvPicPr>
              <p:blipFill rotWithShape="1">
                <a:blip r:embed="rId10"/>
                <a:srcRect l="13927" r="4724"/>
                <a:stretch/>
              </p:blipFill>
              <p:spPr>
                <a:xfrm flipH="1">
                  <a:off x="7799743" y="1510182"/>
                  <a:ext cx="1593241" cy="1182806"/>
                </a:xfrm>
                <a:prstGeom prst="rect">
                  <a:avLst/>
                </a:prstGeom>
              </p:spPr>
            </p:pic>
            <p:sp>
              <p:nvSpPr>
                <p:cNvPr id="32786" name="ïSļiḓé">
                  <a:extLst>
                    <a:ext uri="{FF2B5EF4-FFF2-40B4-BE49-F238E27FC236}">
                      <a16:creationId xmlns:a16="http://schemas.microsoft.com/office/drawing/2014/main" id="{11C2C345-8473-EE98-B449-DD47CAB469E1}"/>
                    </a:ext>
                  </a:extLst>
                </p:cNvPr>
                <p:cNvSpPr/>
                <p:nvPr/>
              </p:nvSpPr>
              <p:spPr bwMode="auto">
                <a:xfrm rot="10800000" flipH="1" flipV="1">
                  <a:off x="9392986" y="2220327"/>
                  <a:ext cx="367553" cy="249969"/>
                </a:xfrm>
                <a:custGeom>
                  <a:avLst/>
                  <a:gdLst>
                    <a:gd name="T0" fmla="*/ 561 w 596"/>
                    <a:gd name="T1" fmla="*/ 321 h 480"/>
                    <a:gd name="T2" fmla="*/ 517 w 596"/>
                    <a:gd name="T3" fmla="*/ 275 h 480"/>
                    <a:gd name="T4" fmla="*/ 0 w 596"/>
                    <a:gd name="T5" fmla="*/ 441 h 480"/>
                    <a:gd name="T6" fmla="*/ 404 w 596"/>
                    <a:gd name="T7" fmla="*/ 160 h 480"/>
                    <a:gd name="T8" fmla="*/ 356 w 596"/>
                    <a:gd name="T9" fmla="*/ 111 h 480"/>
                    <a:gd name="T10" fmla="*/ 596 w 596"/>
                    <a:gd name="T11" fmla="*/ 0 h 480"/>
                    <a:gd name="T12" fmla="*/ 561 w 596"/>
                    <a:gd name="T13" fmla="*/ 321 h 480"/>
                  </a:gdLst>
                  <a:ahLst/>
                  <a:cxnLst>
                    <a:cxn ang="0">
                      <a:pos x="T0" y="T1"/>
                    </a:cxn>
                    <a:cxn ang="0">
                      <a:pos x="T2" y="T3"/>
                    </a:cxn>
                    <a:cxn ang="0">
                      <a:pos x="T4" y="T5"/>
                    </a:cxn>
                    <a:cxn ang="0">
                      <a:pos x="T6" y="T7"/>
                    </a:cxn>
                    <a:cxn ang="0">
                      <a:pos x="T8" y="T9"/>
                    </a:cxn>
                    <a:cxn ang="0">
                      <a:pos x="T10" y="T11"/>
                    </a:cxn>
                    <a:cxn ang="0">
                      <a:pos x="T12" y="T13"/>
                    </a:cxn>
                  </a:cxnLst>
                  <a:rect l="0" t="0" r="r" b="b"/>
                  <a:pathLst>
                    <a:path w="596" h="480">
                      <a:moveTo>
                        <a:pt x="561" y="321"/>
                      </a:moveTo>
                      <a:cubicBezTo>
                        <a:pt x="547" y="306"/>
                        <a:pt x="532" y="290"/>
                        <a:pt x="517" y="275"/>
                      </a:cubicBezTo>
                      <a:cubicBezTo>
                        <a:pt x="390" y="416"/>
                        <a:pt x="186" y="480"/>
                        <a:pt x="0" y="441"/>
                      </a:cubicBezTo>
                      <a:cubicBezTo>
                        <a:pt x="172" y="430"/>
                        <a:pt x="332" y="316"/>
                        <a:pt x="404" y="160"/>
                      </a:cubicBezTo>
                      <a:cubicBezTo>
                        <a:pt x="388" y="144"/>
                        <a:pt x="372" y="127"/>
                        <a:pt x="356" y="111"/>
                      </a:cubicBezTo>
                      <a:cubicBezTo>
                        <a:pt x="420" y="89"/>
                        <a:pt x="514" y="48"/>
                        <a:pt x="596" y="0"/>
                      </a:cubicBezTo>
                      <a:cubicBezTo>
                        <a:pt x="591" y="108"/>
                        <a:pt x="567" y="213"/>
                        <a:pt x="561" y="321"/>
                      </a:cubicBezTo>
                      <a:close/>
                    </a:path>
                  </a:pathLst>
                </a:custGeom>
                <a:solidFill>
                  <a:srgbClr val="C00000"/>
                </a:solidFill>
                <a:ln>
                  <a:noFill/>
                </a:ln>
              </p:spPr>
              <p:txBody>
                <a:bodyPr anchor="ctr"/>
                <a:lstStyle/>
                <a:p>
                  <a:pPr algn="ctr"/>
                  <a:endParaRPr/>
                </a:p>
              </p:txBody>
            </p:sp>
            <p:pic>
              <p:nvPicPr>
                <p:cNvPr id="32787" name="图片 32786">
                  <a:extLst>
                    <a:ext uri="{FF2B5EF4-FFF2-40B4-BE49-F238E27FC236}">
                      <a16:creationId xmlns:a16="http://schemas.microsoft.com/office/drawing/2014/main" id="{72EBD32B-31D2-F7F7-F31F-E32DA5621226}"/>
                    </a:ext>
                  </a:extLst>
                </p:cNvPr>
                <p:cNvPicPr>
                  <a:picLocks noChangeAspect="1"/>
                </p:cNvPicPr>
                <p:nvPr/>
              </p:nvPicPr>
              <p:blipFill rotWithShape="1">
                <a:blip r:embed="rId11"/>
                <a:srcRect r="53544" b="10552"/>
                <a:stretch/>
              </p:blipFill>
              <p:spPr>
                <a:xfrm flipH="1">
                  <a:off x="10257400" y="1837054"/>
                  <a:ext cx="875054" cy="872976"/>
                </a:xfrm>
                <a:prstGeom prst="rect">
                  <a:avLst/>
                </a:prstGeom>
              </p:spPr>
            </p:pic>
            <p:pic>
              <p:nvPicPr>
                <p:cNvPr id="32788" name="图片 32787">
                  <a:extLst>
                    <a:ext uri="{FF2B5EF4-FFF2-40B4-BE49-F238E27FC236}">
                      <a16:creationId xmlns:a16="http://schemas.microsoft.com/office/drawing/2014/main" id="{9A050E00-BB42-BBEB-2318-06FA340FCE9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394" b="92116" l="9013" r="96567">
                              <a14:foregroundMark x1="45923" y1="31950" x2="44206" y2="56017"/>
                              <a14:foregroundMark x1="60086" y1="32365" x2="65665" y2="64315"/>
                              <a14:foregroundMark x1="50215" y1="8299" x2="54077" y2="9129"/>
                              <a14:foregroundMark x1="49785" y1="6639" x2="49785" y2="6639"/>
                              <a14:foregroundMark x1="39056" y1="87967" x2="40773" y2="91701"/>
                              <a14:foregroundMark x1="42918" y1="92116" x2="43348" y2="92531"/>
                              <a14:foregroundMark x1="27897" y1="36929" x2="25751" y2="52282"/>
                              <a14:foregroundMark x1="87983" y1="45643" x2="87983" y2="49378"/>
                              <a14:foregroundMark x1="83262" y1="6224" x2="83262" y2="6224"/>
                              <a14:foregroundMark x1="81116" y1="6639" x2="81116" y2="6639"/>
                              <a14:foregroundMark x1="96567" y1="26971" x2="96567" y2="26971"/>
                            </a14:backgroundRemoval>
                          </a14:imgEffect>
                        </a14:imgLayer>
                      </a14:imgProps>
                    </a:ext>
                  </a:extLst>
                </a:blip>
                <a:stretch>
                  <a:fillRect/>
                </a:stretch>
              </p:blipFill>
              <p:spPr>
                <a:xfrm>
                  <a:off x="9731988" y="1289991"/>
                  <a:ext cx="875055" cy="905101"/>
                </a:xfrm>
                <a:prstGeom prst="rect">
                  <a:avLst/>
                </a:prstGeom>
              </p:spPr>
            </p:pic>
            <p:sp>
              <p:nvSpPr>
                <p:cNvPr id="32789" name="矩形: 圆角 32788">
                  <a:extLst>
                    <a:ext uri="{FF2B5EF4-FFF2-40B4-BE49-F238E27FC236}">
                      <a16:creationId xmlns:a16="http://schemas.microsoft.com/office/drawing/2014/main" id="{02D08B18-F671-6BB1-DE06-D6166B7B4822}"/>
                    </a:ext>
                  </a:extLst>
                </p:cNvPr>
                <p:cNvSpPr/>
                <p:nvPr/>
              </p:nvSpPr>
              <p:spPr>
                <a:xfrm>
                  <a:off x="9789091" y="1304187"/>
                  <a:ext cx="1386453" cy="1444955"/>
                </a:xfrm>
                <a:prstGeom prst="roundRect">
                  <a:avLst>
                    <a:gd name="adj" fmla="val 6752"/>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791" name="Picture 2" descr="cst100_151114_5">
                <a:extLst>
                  <a:ext uri="{FF2B5EF4-FFF2-40B4-BE49-F238E27FC236}">
                    <a16:creationId xmlns:a16="http://schemas.microsoft.com/office/drawing/2014/main" id="{B257C42A-24F7-BDAB-EB20-B4640DFF4A4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11410" b="4835"/>
              <a:stretch/>
            </p:blipFill>
            <p:spPr bwMode="auto">
              <a:xfrm>
                <a:off x="669356" y="1228963"/>
                <a:ext cx="2000624" cy="1611832"/>
              </a:xfrm>
              <a:prstGeom prst="rect">
                <a:avLst/>
              </a:prstGeom>
              <a:noFill/>
              <a:extLst>
                <a:ext uri="{909E8E84-426E-40DD-AFC4-6F175D3DCCD1}">
                  <a14:hiddenFill xmlns:a14="http://schemas.microsoft.com/office/drawing/2010/main">
                    <a:solidFill>
                      <a:srgbClr val="FFFFFF"/>
                    </a:solidFill>
                  </a14:hiddenFill>
                </a:ext>
              </a:extLst>
            </p:spPr>
          </p:pic>
          <p:pic>
            <p:nvPicPr>
              <p:cNvPr id="32792" name="图片 32791">
                <a:extLst>
                  <a:ext uri="{FF2B5EF4-FFF2-40B4-BE49-F238E27FC236}">
                    <a16:creationId xmlns:a16="http://schemas.microsoft.com/office/drawing/2014/main" id="{C72E7D59-AE53-8BC6-5AF5-9890FB815D23}"/>
                  </a:ext>
                </a:extLst>
              </p:cNvPr>
              <p:cNvPicPr>
                <a:picLocks noChangeAspect="1"/>
              </p:cNvPicPr>
              <p:nvPr/>
            </p:nvPicPr>
            <p:blipFill rotWithShape="1">
              <a:blip r:embed="rId15"/>
              <a:srcRect l="6655" b="907"/>
              <a:stretch>
                <a:fillRect/>
              </a:stretch>
            </p:blipFill>
            <p:spPr>
              <a:xfrm>
                <a:off x="8874643" y="1228963"/>
                <a:ext cx="2275089" cy="1611832"/>
              </a:xfrm>
              <a:prstGeom prst="rect">
                <a:avLst/>
              </a:prstGeom>
              <a:effectLst/>
            </p:spPr>
          </p:pic>
        </p:grpSp>
      </p:grpSp>
      <p:sp>
        <p:nvSpPr>
          <p:cNvPr id="2" name="灯片编号占位符 1">
            <a:extLst>
              <a:ext uri="{FF2B5EF4-FFF2-40B4-BE49-F238E27FC236}">
                <a16:creationId xmlns:a16="http://schemas.microsoft.com/office/drawing/2014/main" id="{77FBD13E-CDD9-690F-8FCC-3B83F742B4DA}"/>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89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07DEC27-8C7A-3762-717E-CA95E73045B6}"/>
              </a:ext>
            </a:extLst>
          </p:cNvPr>
          <p:cNvSpPr/>
          <p:nvPr/>
        </p:nvSpPr>
        <p:spPr>
          <a:xfrm>
            <a:off x="0" y="2232025"/>
            <a:ext cx="12192000" cy="501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二、相关研究进展</a:t>
            </a:r>
          </a:p>
        </p:txBody>
      </p:sp>
    </p:spTree>
    <p:extLst>
      <p:ext uri="{BB962C8B-B14F-4D97-AF65-F5344CB8AC3E}">
        <p14:creationId xmlns:p14="http://schemas.microsoft.com/office/powerpoint/2010/main" val="2665248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09A42BB-E6D0-0D9F-E7A0-072C74F31B94}"/>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000" b="1" dirty="0">
                <a:solidFill>
                  <a:schemeClr val="bg1"/>
                </a:solidFill>
                <a:latin typeface="微软雅黑" panose="020B0503020204020204" pitchFamily="34" charset="-122"/>
                <a:ea typeface="微软雅黑" panose="020B0503020204020204" pitchFamily="34" charset="-122"/>
              </a:rPr>
              <a:t>相关研究进展</a:t>
            </a:r>
            <a:endParaRPr lang="zh-CN" altLang="en-US" sz="3000" b="1" kern="1500" spc="500" dirty="0">
              <a:solidFill>
                <a:schemeClr val="bg1"/>
              </a:solidFill>
              <a:latin typeface="楷体" panose="02010609060101010101" pitchFamily="49" charset="-122"/>
              <a:ea typeface="楷体" panose="02010609060101010101" pitchFamily="49" charset="-122"/>
              <a:cs typeface="Arial" panose="020B0604020202020204" pitchFamily="34" charset="0"/>
            </a:endParaRPr>
          </a:p>
        </p:txBody>
      </p:sp>
      <p:sp>
        <p:nvSpPr>
          <p:cNvPr id="38" name="矩形 37">
            <a:extLst>
              <a:ext uri="{FF2B5EF4-FFF2-40B4-BE49-F238E27FC236}">
                <a16:creationId xmlns:a16="http://schemas.microsoft.com/office/drawing/2014/main" id="{F44FB896-7223-10A3-ECDC-02D53E28C878}"/>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相关研究进展（拓扑优化方法）</a:t>
            </a:r>
          </a:p>
        </p:txBody>
      </p:sp>
      <p:grpSp>
        <p:nvGrpSpPr>
          <p:cNvPr id="5" name="组合 4">
            <a:extLst>
              <a:ext uri="{FF2B5EF4-FFF2-40B4-BE49-F238E27FC236}">
                <a16:creationId xmlns:a16="http://schemas.microsoft.com/office/drawing/2014/main" id="{9D8BC7E9-98D1-D7D6-D8FE-A88597671D5D}"/>
              </a:ext>
            </a:extLst>
          </p:cNvPr>
          <p:cNvGrpSpPr/>
          <p:nvPr/>
        </p:nvGrpSpPr>
        <p:grpSpPr>
          <a:xfrm>
            <a:off x="4097740" y="1157021"/>
            <a:ext cx="1744551" cy="2895082"/>
            <a:chOff x="4097740" y="1157021"/>
            <a:chExt cx="1744551" cy="2895082"/>
          </a:xfrm>
        </p:grpSpPr>
        <p:pic>
          <p:nvPicPr>
            <p:cNvPr id="30" name="图片 29">
              <a:extLst>
                <a:ext uri="{FF2B5EF4-FFF2-40B4-BE49-F238E27FC236}">
                  <a16:creationId xmlns:a16="http://schemas.microsoft.com/office/drawing/2014/main" id="{DD441B80-B077-8C79-6E09-6A94FD399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740" y="1157021"/>
              <a:ext cx="1744551" cy="2520122"/>
            </a:xfrm>
            <a:prstGeom prst="rect">
              <a:avLst/>
            </a:prstGeom>
          </p:spPr>
        </p:pic>
        <p:sp>
          <p:nvSpPr>
            <p:cNvPr id="7" name="文本框 6">
              <a:extLst>
                <a:ext uri="{FF2B5EF4-FFF2-40B4-BE49-F238E27FC236}">
                  <a16:creationId xmlns:a16="http://schemas.microsoft.com/office/drawing/2014/main" id="{E803C47D-2F3C-1493-916A-FD82ECEC019B}"/>
                </a:ext>
              </a:extLst>
            </p:cNvPr>
            <p:cNvSpPr txBox="1"/>
            <p:nvPr/>
          </p:nvSpPr>
          <p:spPr>
            <a:xfrm>
              <a:off x="4294563" y="3682771"/>
              <a:ext cx="1366612" cy="369332"/>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sz="1800" dirty="0">
                  <a:solidFill>
                    <a:schemeClr val="tx2"/>
                  </a:solidFill>
                </a:rPr>
                <a:t>均匀化方法</a:t>
              </a:r>
            </a:p>
          </p:txBody>
        </p:sp>
      </p:grpSp>
      <p:grpSp>
        <p:nvGrpSpPr>
          <p:cNvPr id="12" name="组合 11">
            <a:extLst>
              <a:ext uri="{FF2B5EF4-FFF2-40B4-BE49-F238E27FC236}">
                <a16:creationId xmlns:a16="http://schemas.microsoft.com/office/drawing/2014/main" id="{B841DCD0-437A-E262-D832-4D82523C4A88}"/>
              </a:ext>
            </a:extLst>
          </p:cNvPr>
          <p:cNvGrpSpPr/>
          <p:nvPr/>
        </p:nvGrpSpPr>
        <p:grpSpPr>
          <a:xfrm>
            <a:off x="6584236" y="1181420"/>
            <a:ext cx="4742562" cy="3137268"/>
            <a:chOff x="6584236" y="1181420"/>
            <a:chExt cx="4742562" cy="3137268"/>
          </a:xfrm>
        </p:grpSpPr>
        <p:sp>
          <p:nvSpPr>
            <p:cNvPr id="9" name="文本框 8">
              <a:extLst>
                <a:ext uri="{FF2B5EF4-FFF2-40B4-BE49-F238E27FC236}">
                  <a16:creationId xmlns:a16="http://schemas.microsoft.com/office/drawing/2014/main" id="{0681324D-9295-E52F-167D-9359C65B683E}"/>
                </a:ext>
              </a:extLst>
            </p:cNvPr>
            <p:cNvSpPr txBox="1"/>
            <p:nvPr/>
          </p:nvSpPr>
          <p:spPr>
            <a:xfrm>
              <a:off x="6584236" y="3949356"/>
              <a:ext cx="2427804" cy="369332"/>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en-US" altLang="zh-CN" sz="1800" dirty="0">
                  <a:solidFill>
                    <a:schemeClr val="tx2"/>
                  </a:solidFill>
                </a:rPr>
                <a:t>hard-kill</a:t>
              </a:r>
              <a:r>
                <a:rPr lang="zh-CN" altLang="en-US" sz="1800" dirty="0">
                  <a:solidFill>
                    <a:schemeClr val="tx2"/>
                  </a:solidFill>
                </a:rPr>
                <a:t>的</a:t>
              </a:r>
              <a:r>
                <a:rPr lang="en-US" altLang="zh-CN" sz="1800" dirty="0">
                  <a:solidFill>
                    <a:schemeClr val="tx2"/>
                  </a:solidFill>
                </a:rPr>
                <a:t>ESO</a:t>
              </a:r>
              <a:r>
                <a:rPr lang="zh-CN" altLang="en-US" sz="1800" dirty="0">
                  <a:solidFill>
                    <a:schemeClr val="tx2"/>
                  </a:solidFill>
                </a:rPr>
                <a:t>方法</a:t>
              </a:r>
            </a:p>
          </p:txBody>
        </p:sp>
        <p:sp>
          <p:nvSpPr>
            <p:cNvPr id="10" name="文本框 9">
              <a:extLst>
                <a:ext uri="{FF2B5EF4-FFF2-40B4-BE49-F238E27FC236}">
                  <a16:creationId xmlns:a16="http://schemas.microsoft.com/office/drawing/2014/main" id="{BD43ACC6-A173-D577-9174-3FA8F1A1D085}"/>
                </a:ext>
              </a:extLst>
            </p:cNvPr>
            <p:cNvSpPr txBox="1"/>
            <p:nvPr/>
          </p:nvSpPr>
          <p:spPr>
            <a:xfrm>
              <a:off x="9310154" y="3949356"/>
              <a:ext cx="1994069" cy="369332"/>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sz="1800" dirty="0">
                  <a:solidFill>
                    <a:schemeClr val="tx2"/>
                  </a:solidFill>
                </a:rPr>
                <a:t>双向的</a:t>
              </a:r>
              <a:r>
                <a:rPr lang="en-US" altLang="zh-CN" sz="1800" dirty="0">
                  <a:solidFill>
                    <a:schemeClr val="tx2"/>
                  </a:solidFill>
                </a:rPr>
                <a:t>BESO</a:t>
              </a:r>
              <a:r>
                <a:rPr lang="zh-CN" altLang="en-US" sz="1800" dirty="0">
                  <a:solidFill>
                    <a:schemeClr val="tx2"/>
                  </a:solidFill>
                </a:rPr>
                <a:t>方法</a:t>
              </a:r>
            </a:p>
          </p:txBody>
        </p:sp>
        <p:grpSp>
          <p:nvGrpSpPr>
            <p:cNvPr id="14" name="组合 13">
              <a:extLst>
                <a:ext uri="{FF2B5EF4-FFF2-40B4-BE49-F238E27FC236}">
                  <a16:creationId xmlns:a16="http://schemas.microsoft.com/office/drawing/2014/main" id="{6EE729BC-8937-B89E-EC71-5F404D512CD3}"/>
                </a:ext>
              </a:extLst>
            </p:cNvPr>
            <p:cNvGrpSpPr/>
            <p:nvPr/>
          </p:nvGrpSpPr>
          <p:grpSpPr>
            <a:xfrm>
              <a:off x="6742839" y="1181420"/>
              <a:ext cx="4583959" cy="2739027"/>
              <a:chOff x="3581903" y="1527810"/>
              <a:chExt cx="4921733" cy="3492831"/>
            </a:xfrm>
          </p:grpSpPr>
          <p:pic>
            <p:nvPicPr>
              <p:cNvPr id="15" name="图片 14">
                <a:extLst>
                  <a:ext uri="{FF2B5EF4-FFF2-40B4-BE49-F238E27FC236}">
                    <a16:creationId xmlns:a16="http://schemas.microsoft.com/office/drawing/2014/main" id="{FDE23326-FF07-0AB0-2537-A4E3DD3859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904" y="1527810"/>
                <a:ext cx="2266122" cy="1136015"/>
              </a:xfrm>
              <a:prstGeom prst="rect">
                <a:avLst/>
              </a:prstGeom>
            </p:spPr>
          </p:pic>
          <p:pic>
            <p:nvPicPr>
              <p:cNvPr id="16" name="图片 15">
                <a:extLst>
                  <a:ext uri="{FF2B5EF4-FFF2-40B4-BE49-F238E27FC236}">
                    <a16:creationId xmlns:a16="http://schemas.microsoft.com/office/drawing/2014/main" id="{44D85347-2F1A-7E5A-A5F4-270A159861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441" y="2740825"/>
                <a:ext cx="2268855" cy="1103630"/>
              </a:xfrm>
              <a:prstGeom prst="rect">
                <a:avLst/>
              </a:prstGeom>
            </p:spPr>
          </p:pic>
          <p:pic>
            <p:nvPicPr>
              <p:cNvPr id="17" name="图片 16">
                <a:extLst>
                  <a:ext uri="{FF2B5EF4-FFF2-40B4-BE49-F238E27FC236}">
                    <a16:creationId xmlns:a16="http://schemas.microsoft.com/office/drawing/2014/main" id="{D2705B1C-E3BD-F614-3B6D-0E025E47A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903" y="3917010"/>
                <a:ext cx="2266121" cy="1103631"/>
              </a:xfrm>
              <a:prstGeom prst="rect">
                <a:avLst/>
              </a:prstGeom>
            </p:spPr>
          </p:pic>
          <p:pic>
            <p:nvPicPr>
              <p:cNvPr id="18" name="图片 17">
                <a:extLst>
                  <a:ext uri="{FF2B5EF4-FFF2-40B4-BE49-F238E27FC236}">
                    <a16:creationId xmlns:a16="http://schemas.microsoft.com/office/drawing/2014/main" id="{327E4C8B-4CE5-90A9-2C00-90C3C4C801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4156" y="1531536"/>
                <a:ext cx="2189480" cy="1108711"/>
              </a:xfrm>
              <a:prstGeom prst="rect">
                <a:avLst/>
              </a:prstGeom>
            </p:spPr>
          </p:pic>
          <p:pic>
            <p:nvPicPr>
              <p:cNvPr id="19" name="图片 18">
                <a:extLst>
                  <a:ext uri="{FF2B5EF4-FFF2-40B4-BE49-F238E27FC236}">
                    <a16:creationId xmlns:a16="http://schemas.microsoft.com/office/drawing/2014/main" id="{59D70CA6-91D1-CF71-6AA1-C22064A0CF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4156" y="2713436"/>
                <a:ext cx="2189480" cy="1103630"/>
              </a:xfrm>
              <a:prstGeom prst="rect">
                <a:avLst/>
              </a:prstGeom>
            </p:spPr>
          </p:pic>
          <p:pic>
            <p:nvPicPr>
              <p:cNvPr id="20" name="图片 19">
                <a:extLst>
                  <a:ext uri="{FF2B5EF4-FFF2-40B4-BE49-F238E27FC236}">
                    <a16:creationId xmlns:a16="http://schemas.microsoft.com/office/drawing/2014/main" id="{244B6DD6-41B6-B760-4F2F-80AA6403D8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14156" y="3889623"/>
                <a:ext cx="2189480" cy="1103631"/>
              </a:xfrm>
              <a:prstGeom prst="rect">
                <a:avLst/>
              </a:prstGeom>
            </p:spPr>
          </p:pic>
        </p:grpSp>
      </p:grpSp>
      <p:grpSp>
        <p:nvGrpSpPr>
          <p:cNvPr id="23" name="组合 22">
            <a:extLst>
              <a:ext uri="{FF2B5EF4-FFF2-40B4-BE49-F238E27FC236}">
                <a16:creationId xmlns:a16="http://schemas.microsoft.com/office/drawing/2014/main" id="{CC4670DA-03C3-F4EF-7D3A-2EAB0092DE7A}"/>
              </a:ext>
            </a:extLst>
          </p:cNvPr>
          <p:cNvGrpSpPr/>
          <p:nvPr/>
        </p:nvGrpSpPr>
        <p:grpSpPr>
          <a:xfrm>
            <a:off x="6530827" y="4540410"/>
            <a:ext cx="5095629" cy="1979636"/>
            <a:chOff x="6530827" y="4540410"/>
            <a:chExt cx="5095629" cy="1979636"/>
          </a:xfrm>
        </p:grpSpPr>
        <p:pic>
          <p:nvPicPr>
            <p:cNvPr id="24" name="图片 23">
              <a:extLst>
                <a:ext uri="{FF2B5EF4-FFF2-40B4-BE49-F238E27FC236}">
                  <a16:creationId xmlns:a16="http://schemas.microsoft.com/office/drawing/2014/main" id="{0F248233-363D-1614-F678-4EB001889464}"/>
                </a:ext>
              </a:extLst>
            </p:cNvPr>
            <p:cNvPicPr>
              <a:picLocks noChangeAspect="1"/>
            </p:cNvPicPr>
            <p:nvPr/>
          </p:nvPicPr>
          <p:blipFill rotWithShape="1">
            <a:blip r:embed="rId10"/>
            <a:srcRect l="5694" t="51230" b="3"/>
            <a:stretch>
              <a:fillRect/>
            </a:stretch>
          </p:blipFill>
          <p:spPr>
            <a:xfrm>
              <a:off x="9108046" y="4540410"/>
              <a:ext cx="2518410" cy="1666875"/>
            </a:xfrm>
            <a:prstGeom prst="rect">
              <a:avLst/>
            </a:prstGeom>
          </p:spPr>
        </p:pic>
        <p:sp>
          <p:nvSpPr>
            <p:cNvPr id="13" name="文本框 12">
              <a:extLst>
                <a:ext uri="{FF2B5EF4-FFF2-40B4-BE49-F238E27FC236}">
                  <a16:creationId xmlns:a16="http://schemas.microsoft.com/office/drawing/2014/main" id="{99726650-FEB6-91A5-ED82-0ACBE22BCDCC}"/>
                </a:ext>
              </a:extLst>
            </p:cNvPr>
            <p:cNvSpPr txBox="1"/>
            <p:nvPr/>
          </p:nvSpPr>
          <p:spPr>
            <a:xfrm>
              <a:off x="6666134" y="6150714"/>
              <a:ext cx="4915989" cy="369332"/>
            </a:xfrm>
            <a:prstGeom prst="rect">
              <a:avLst/>
            </a:prstGeom>
            <a:noFill/>
            <a:ln w="9525">
              <a:noFill/>
              <a:miter lim="800000"/>
              <a:headEnd/>
              <a:tailEnd/>
            </a:ln>
          </p:spPr>
          <p:txBody>
            <a:bodyPr wrap="square">
              <a:spAutoFit/>
            </a:bodyPr>
            <a:lstStyle>
              <a:defPPr>
                <a:defRPr lang="zh-CN"/>
              </a:defPPr>
              <a:lvl1pPr algn="ctr">
                <a:defRPr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高维函数的等值面表示结构边界的水平集方法</a:t>
              </a:r>
            </a:p>
          </p:txBody>
        </p:sp>
        <p:pic>
          <p:nvPicPr>
            <p:cNvPr id="22" name="图片 21">
              <a:extLst>
                <a:ext uri="{FF2B5EF4-FFF2-40B4-BE49-F238E27FC236}">
                  <a16:creationId xmlns:a16="http://schemas.microsoft.com/office/drawing/2014/main" id="{AE86B5C8-5249-0F29-54EE-78945CDF842E}"/>
                </a:ext>
              </a:extLst>
            </p:cNvPr>
            <p:cNvPicPr>
              <a:picLocks noChangeAspect="1"/>
            </p:cNvPicPr>
            <p:nvPr/>
          </p:nvPicPr>
          <p:blipFill rotWithShape="1">
            <a:blip r:embed="rId10"/>
            <a:srcRect b="57209"/>
            <a:stretch>
              <a:fillRect/>
            </a:stretch>
          </p:blipFill>
          <p:spPr>
            <a:xfrm>
              <a:off x="6530827" y="4540410"/>
              <a:ext cx="2831465" cy="1550670"/>
            </a:xfrm>
            <a:prstGeom prst="rect">
              <a:avLst/>
            </a:prstGeom>
          </p:spPr>
        </p:pic>
      </p:grpSp>
      <p:grpSp>
        <p:nvGrpSpPr>
          <p:cNvPr id="11" name="组合 10">
            <a:extLst>
              <a:ext uri="{FF2B5EF4-FFF2-40B4-BE49-F238E27FC236}">
                <a16:creationId xmlns:a16="http://schemas.microsoft.com/office/drawing/2014/main" id="{1976EFC4-AC13-793F-FAAA-1596CB796AE5}"/>
              </a:ext>
            </a:extLst>
          </p:cNvPr>
          <p:cNvGrpSpPr/>
          <p:nvPr/>
        </p:nvGrpSpPr>
        <p:grpSpPr>
          <a:xfrm>
            <a:off x="1136881" y="4271602"/>
            <a:ext cx="4392556" cy="2248444"/>
            <a:chOff x="1136881" y="4271602"/>
            <a:chExt cx="4392556" cy="2248444"/>
          </a:xfrm>
        </p:grpSpPr>
        <p:sp>
          <p:nvSpPr>
            <p:cNvPr id="8" name="文本框 7">
              <a:extLst>
                <a:ext uri="{FF2B5EF4-FFF2-40B4-BE49-F238E27FC236}">
                  <a16:creationId xmlns:a16="http://schemas.microsoft.com/office/drawing/2014/main" id="{A2939061-BBE4-FA82-CAB0-D7615A7D63AE}"/>
                </a:ext>
              </a:extLst>
            </p:cNvPr>
            <p:cNvSpPr txBox="1"/>
            <p:nvPr/>
          </p:nvSpPr>
          <p:spPr>
            <a:xfrm>
              <a:off x="1226305" y="6150714"/>
              <a:ext cx="4258287" cy="369332"/>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zh-CN" altLang="en-US" sz="1800" dirty="0">
                  <a:solidFill>
                    <a:schemeClr val="tx2"/>
                  </a:solidFill>
                </a:rPr>
                <a:t>引入单元密度和材料幂律模型的</a:t>
              </a:r>
              <a:r>
                <a:rPr lang="en-US" altLang="zh-CN" sz="1800" dirty="0">
                  <a:solidFill>
                    <a:schemeClr val="tx2"/>
                  </a:solidFill>
                </a:rPr>
                <a:t>SIMP</a:t>
              </a:r>
              <a:r>
                <a:rPr lang="zh-CN" altLang="en-US" sz="1800" dirty="0">
                  <a:solidFill>
                    <a:schemeClr val="tx2"/>
                  </a:solidFill>
                </a:rPr>
                <a:t>法</a:t>
              </a:r>
            </a:p>
          </p:txBody>
        </p:sp>
        <p:pic>
          <p:nvPicPr>
            <p:cNvPr id="26" name="图片 25">
              <a:extLst>
                <a:ext uri="{FF2B5EF4-FFF2-40B4-BE49-F238E27FC236}">
                  <a16:creationId xmlns:a16="http://schemas.microsoft.com/office/drawing/2014/main" id="{13456CFA-C450-F20D-3E36-DC4E7953E4F0}"/>
                </a:ext>
              </a:extLst>
            </p:cNvPr>
            <p:cNvPicPr>
              <a:picLocks noChangeAspect="1"/>
            </p:cNvPicPr>
            <p:nvPr/>
          </p:nvPicPr>
          <p:blipFill>
            <a:blip r:embed="rId11"/>
            <a:stretch>
              <a:fillRect/>
            </a:stretch>
          </p:blipFill>
          <p:spPr>
            <a:xfrm>
              <a:off x="1136881" y="4271602"/>
              <a:ext cx="1937408" cy="1819535"/>
            </a:xfrm>
            <a:prstGeom prst="rect">
              <a:avLst/>
            </a:prstGeom>
          </p:spPr>
        </p:pic>
        <p:pic>
          <p:nvPicPr>
            <p:cNvPr id="28" name="图片 27">
              <a:extLst>
                <a:ext uri="{FF2B5EF4-FFF2-40B4-BE49-F238E27FC236}">
                  <a16:creationId xmlns:a16="http://schemas.microsoft.com/office/drawing/2014/main" id="{61C42BB0-7B07-2D02-39D3-AE8A96D19B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48900" y="4285094"/>
              <a:ext cx="2280537" cy="1859991"/>
            </a:xfrm>
            <a:prstGeom prst="rect">
              <a:avLst/>
            </a:prstGeom>
          </p:spPr>
        </p:pic>
      </p:grpSp>
      <p:grpSp>
        <p:nvGrpSpPr>
          <p:cNvPr id="2" name="组合 1">
            <a:extLst>
              <a:ext uri="{FF2B5EF4-FFF2-40B4-BE49-F238E27FC236}">
                <a16:creationId xmlns:a16="http://schemas.microsoft.com/office/drawing/2014/main" id="{95F6C354-0284-1113-2E7B-56246500BF76}"/>
              </a:ext>
            </a:extLst>
          </p:cNvPr>
          <p:cNvGrpSpPr/>
          <p:nvPr/>
        </p:nvGrpSpPr>
        <p:grpSpPr>
          <a:xfrm>
            <a:off x="425105" y="695355"/>
            <a:ext cx="3916457" cy="3356748"/>
            <a:chOff x="425105" y="695355"/>
            <a:chExt cx="3916457" cy="3356748"/>
          </a:xfrm>
        </p:grpSpPr>
        <p:pic>
          <p:nvPicPr>
            <p:cNvPr id="33" name="图片 32">
              <a:extLst>
                <a:ext uri="{FF2B5EF4-FFF2-40B4-BE49-F238E27FC236}">
                  <a16:creationId xmlns:a16="http://schemas.microsoft.com/office/drawing/2014/main" id="{7DA2F362-23D7-6291-8962-FC008923E1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27218" y="2386821"/>
              <a:ext cx="2185390" cy="1293136"/>
            </a:xfrm>
            <a:prstGeom prst="rect">
              <a:avLst/>
            </a:prstGeom>
          </p:spPr>
        </p:pic>
        <p:sp>
          <p:nvSpPr>
            <p:cNvPr id="21" name="TextBox 19">
              <a:extLst>
                <a:ext uri="{FF2B5EF4-FFF2-40B4-BE49-F238E27FC236}">
                  <a16:creationId xmlns:a16="http://schemas.microsoft.com/office/drawing/2014/main" id="{EF7E3C15-082F-9EA3-AC8F-EE82EEEFE381}"/>
                </a:ext>
              </a:extLst>
            </p:cNvPr>
            <p:cNvSpPr txBox="1"/>
            <p:nvPr/>
          </p:nvSpPr>
          <p:spPr>
            <a:xfrm>
              <a:off x="425105" y="695355"/>
              <a:ext cx="39164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经典的隐式拓扑优化方法</a:t>
              </a:r>
            </a:p>
          </p:txBody>
        </p:sp>
        <p:sp>
          <p:nvSpPr>
            <p:cNvPr id="4" name="文本框 3">
              <a:extLst>
                <a:ext uri="{FF2B5EF4-FFF2-40B4-BE49-F238E27FC236}">
                  <a16:creationId xmlns:a16="http://schemas.microsoft.com/office/drawing/2014/main" id="{6E79F69A-6644-E4B3-BFB9-778D650FBA8D}"/>
                </a:ext>
              </a:extLst>
            </p:cNvPr>
            <p:cNvSpPr txBox="1"/>
            <p:nvPr/>
          </p:nvSpPr>
          <p:spPr>
            <a:xfrm>
              <a:off x="1045644" y="2047750"/>
              <a:ext cx="2541829" cy="369332"/>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800" dirty="0"/>
                <a:t>设计结果中的细小筋条</a:t>
              </a:r>
            </a:p>
          </p:txBody>
        </p:sp>
        <p:sp>
          <p:nvSpPr>
            <p:cNvPr id="6" name="文本框 5">
              <a:extLst>
                <a:ext uri="{FF2B5EF4-FFF2-40B4-BE49-F238E27FC236}">
                  <a16:creationId xmlns:a16="http://schemas.microsoft.com/office/drawing/2014/main" id="{4FBF932E-DEFC-3C9A-0821-6A8971EE147D}"/>
                </a:ext>
              </a:extLst>
            </p:cNvPr>
            <p:cNvSpPr txBox="1"/>
            <p:nvPr/>
          </p:nvSpPr>
          <p:spPr>
            <a:xfrm>
              <a:off x="966469" y="3682771"/>
              <a:ext cx="2700177" cy="369332"/>
            </a:xfrm>
            <a:prstGeom prst="rect">
              <a:avLst/>
            </a:prstGeom>
            <a:noFill/>
            <a:ln w="9525">
              <a:noFill/>
              <a:miter lim="800000"/>
              <a:headEnd/>
              <a:tailEnd/>
            </a:ln>
          </p:spPr>
          <p:txBody>
            <a:bodyPr wrap="square">
              <a:spAutoFit/>
            </a:bodyPr>
            <a:lstStyle>
              <a:defPPr>
                <a:defRPr lang="zh-CN"/>
              </a:defPPr>
              <a:lvl1pPr algn="just">
                <a:defRPr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800" dirty="0"/>
                <a:t>进行正则化的微结构模型</a:t>
              </a:r>
            </a:p>
          </p:txBody>
        </p:sp>
        <p:pic>
          <p:nvPicPr>
            <p:cNvPr id="32" name="图片 31">
              <a:extLst>
                <a:ext uri="{FF2B5EF4-FFF2-40B4-BE49-F238E27FC236}">
                  <a16:creationId xmlns:a16="http://schemas.microsoft.com/office/drawing/2014/main" id="{77484505-C757-F577-C604-2AB5A365D222}"/>
                </a:ext>
              </a:extLst>
            </p:cNvPr>
            <p:cNvPicPr>
              <a:picLocks noChangeAspect="1"/>
            </p:cNvPicPr>
            <p:nvPr/>
          </p:nvPicPr>
          <p:blipFill>
            <a:blip r:embed="rId14">
              <a:extLst>
                <a:ext uri="{28A0092B-C50C-407E-A947-70E740481C1C}">
                  <a14:useLocalDpi xmlns:a14="http://schemas.microsoft.com/office/drawing/2010/main" val="0"/>
                </a:ext>
              </a:extLst>
            </a:blip>
            <a:srcRect l="30928" t="75623" b="11081"/>
            <a:stretch>
              <a:fillRect/>
            </a:stretch>
          </p:blipFill>
          <p:spPr>
            <a:xfrm>
              <a:off x="1101018" y="1339358"/>
              <a:ext cx="2637790" cy="688340"/>
            </a:xfrm>
            <a:prstGeom prst="rect">
              <a:avLst/>
            </a:prstGeom>
          </p:spPr>
        </p:pic>
      </p:grpSp>
      <p:sp>
        <p:nvSpPr>
          <p:cNvPr id="25" name="灯片编号占位符 1">
            <a:extLst>
              <a:ext uri="{FF2B5EF4-FFF2-40B4-BE49-F238E27FC236}">
                <a16:creationId xmlns:a16="http://schemas.microsoft.com/office/drawing/2014/main" id="{FC8370E8-1DE9-334E-0795-554697F2808C}"/>
              </a:ext>
            </a:extLst>
          </p:cNvPr>
          <p:cNvSpPr>
            <a:spLocks noGrp="1" noChangeArrowheads="1"/>
          </p:cNvSpPr>
          <p:nvPr>
            <p:ph type="sldNum" sz="quarter" idx="12"/>
          </p:nvPr>
        </p:nvSpPr>
        <p:spPr bwMode="auto">
          <a:xfrm>
            <a:off x="11589710" y="6492875"/>
            <a:ext cx="620756"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B7193-513C-402B-A297-AC69A86C402A}" type="slidenum">
              <a:rPr kumimoji="0" lang="en-US" altLang="zh-CN" sz="12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dirty="0">
              <a:ln>
                <a:noFill/>
              </a:ln>
              <a:solidFill>
                <a:srgbClr val="898989"/>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8691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4EE763-63A9-45AA-BA84-322CF9B439B0}"/>
              </a:ext>
            </a:extLst>
          </p:cNvPr>
          <p:cNvSpPr/>
          <p:nvPr/>
        </p:nvSpPr>
        <p:spPr>
          <a:xfrm>
            <a:off x="0" y="-6350"/>
            <a:ext cx="12192000" cy="5032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zh-CN" altLang="en-US" sz="3200" b="1" dirty="0">
                <a:solidFill>
                  <a:schemeClr val="bg1"/>
                </a:solidFill>
                <a:latin typeface="微软雅黑" panose="020B0503020204020204" pitchFamily="34" charset="-122"/>
                <a:ea typeface="微软雅黑" panose="020B0503020204020204" pitchFamily="34" charset="-122"/>
              </a:rPr>
              <a:t>本文所采用的移动可变形组件法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pSp>
        <p:nvGrpSpPr>
          <p:cNvPr id="32819" name="组合 32818">
            <a:extLst>
              <a:ext uri="{FF2B5EF4-FFF2-40B4-BE49-F238E27FC236}">
                <a16:creationId xmlns:a16="http://schemas.microsoft.com/office/drawing/2014/main" id="{24D7B25F-79EC-D886-6BB5-73219B8307CD}"/>
              </a:ext>
            </a:extLst>
          </p:cNvPr>
          <p:cNvGrpSpPr/>
          <p:nvPr/>
        </p:nvGrpSpPr>
        <p:grpSpPr>
          <a:xfrm>
            <a:off x="714033" y="578048"/>
            <a:ext cx="7560899" cy="6258020"/>
            <a:chOff x="714033" y="578048"/>
            <a:chExt cx="7560899" cy="6258020"/>
          </a:xfrm>
        </p:grpSpPr>
        <p:sp>
          <p:nvSpPr>
            <p:cNvPr id="53" name="TextBox 19">
              <a:extLst>
                <a:ext uri="{FF2B5EF4-FFF2-40B4-BE49-F238E27FC236}">
                  <a16:creationId xmlns:a16="http://schemas.microsoft.com/office/drawing/2014/main" id="{8D086CC8-B0BA-4D38-90C3-8395889D6F51}"/>
                </a:ext>
              </a:extLst>
            </p:cNvPr>
            <p:cNvSpPr txBox="1"/>
            <p:nvPr/>
          </p:nvSpPr>
          <p:spPr>
            <a:xfrm>
              <a:off x="714033" y="578048"/>
              <a:ext cx="376737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基本思想（论文</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2.3</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节）</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16">
              <a:extLst>
                <a:ext uri="{FF2B5EF4-FFF2-40B4-BE49-F238E27FC236}">
                  <a16:creationId xmlns:a16="http://schemas.microsoft.com/office/drawing/2014/main" id="{2D33AE1F-0F9E-F356-0EA9-FC229504BB40}"/>
                </a:ext>
              </a:extLst>
            </p:cNvPr>
            <p:cNvSpPr txBox="1"/>
            <p:nvPr/>
          </p:nvSpPr>
          <p:spPr>
            <a:xfrm>
              <a:off x="3978710" y="6497514"/>
              <a:ext cx="4296222" cy="338554"/>
            </a:xfrm>
            <a:prstGeom prst="rect">
              <a:avLst/>
            </a:prstGeom>
            <a:noFill/>
          </p:spPr>
          <p:txBody>
            <a:bodyPr wrap="square">
              <a:spAutoFit/>
            </a:bodyPr>
            <a:lstStyle>
              <a:defPPr>
                <a:defRPr lang="zh-CN"/>
              </a:defPPr>
              <a:lvl1pPr algn="ctr">
                <a:defRPr sz="1200">
                  <a:solidFill>
                    <a:srgbClr val="222222"/>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Guo et. al., </a:t>
              </a:r>
              <a:r>
                <a:rPr lang="en-US" altLang="zh-CN" sz="1600" b="1" i="1" dirty="0"/>
                <a:t>JAM</a:t>
              </a:r>
              <a:r>
                <a:rPr lang="en-US" altLang="zh-CN" sz="1600" dirty="0"/>
                <a:t>, 81 (2014): 081009-1</a:t>
              </a:r>
            </a:p>
          </p:txBody>
        </p:sp>
        <p:grpSp>
          <p:nvGrpSpPr>
            <p:cNvPr id="32802" name="组合 32801">
              <a:extLst>
                <a:ext uri="{FF2B5EF4-FFF2-40B4-BE49-F238E27FC236}">
                  <a16:creationId xmlns:a16="http://schemas.microsoft.com/office/drawing/2014/main" id="{5C3B686C-C2E0-BF0F-A6AB-F4341DAAB578}"/>
                </a:ext>
              </a:extLst>
            </p:cNvPr>
            <p:cNvGrpSpPr/>
            <p:nvPr/>
          </p:nvGrpSpPr>
          <p:grpSpPr>
            <a:xfrm>
              <a:off x="1193221" y="1269029"/>
              <a:ext cx="3396785" cy="1290835"/>
              <a:chOff x="1484249" y="1308587"/>
              <a:chExt cx="3396785" cy="1290835"/>
            </a:xfrm>
          </p:grpSpPr>
          <p:grpSp>
            <p:nvGrpSpPr>
              <p:cNvPr id="32778" name="组合 32777">
                <a:extLst>
                  <a:ext uri="{FF2B5EF4-FFF2-40B4-BE49-F238E27FC236}">
                    <a16:creationId xmlns:a16="http://schemas.microsoft.com/office/drawing/2014/main" id="{DC0BC647-8FAD-1C20-6BE9-AA371A50D38A}"/>
                  </a:ext>
                </a:extLst>
              </p:cNvPr>
              <p:cNvGrpSpPr/>
              <p:nvPr/>
            </p:nvGrpSpPr>
            <p:grpSpPr>
              <a:xfrm>
                <a:off x="1484249" y="1315939"/>
                <a:ext cx="3396785" cy="1283483"/>
                <a:chOff x="4393011" y="1171937"/>
                <a:chExt cx="3283679" cy="1126406"/>
              </a:xfrm>
            </p:grpSpPr>
            <p:sp>
              <p:nvSpPr>
                <p:cNvPr id="32781" name="圆角矩形 227">
                  <a:extLst>
                    <a:ext uri="{FF2B5EF4-FFF2-40B4-BE49-F238E27FC236}">
                      <a16:creationId xmlns:a16="http://schemas.microsoft.com/office/drawing/2014/main" id="{8C08D345-97BB-0BCF-D793-10FB1788C4CF}"/>
                    </a:ext>
                  </a:extLst>
                </p:cNvPr>
                <p:cNvSpPr/>
                <p:nvPr/>
              </p:nvSpPr>
              <p:spPr>
                <a:xfrm>
                  <a:off x="4393011" y="1171937"/>
                  <a:ext cx="3283679" cy="799112"/>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780" name="文本框 97 2">
                  <a:extLst>
                    <a:ext uri="{FF2B5EF4-FFF2-40B4-BE49-F238E27FC236}">
                      <a16:creationId xmlns:a16="http://schemas.microsoft.com/office/drawing/2014/main" id="{D7F1BDD1-4D48-78D8-52CA-2906579E408D}"/>
                    </a:ext>
                  </a:extLst>
                </p:cNvPr>
                <p:cNvSpPr txBox="1"/>
                <p:nvPr/>
              </p:nvSpPr>
              <p:spPr>
                <a:xfrm>
                  <a:off x="5141348" y="2004599"/>
                  <a:ext cx="1887756" cy="293744"/>
                </a:xfrm>
                <a:prstGeom prst="rect">
                  <a:avLst/>
                </a:prstGeom>
                <a:solidFill>
                  <a:schemeClr val="bg1"/>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575"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拓扑描述函数</a:t>
                  </a:r>
                  <a:r>
                    <a:rPr lang="en-US" altLang="zh-CN" sz="1575"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(TDF)</a:t>
                  </a:r>
                </a:p>
              </p:txBody>
            </p:sp>
          </p:grpSp>
          <p:pic>
            <p:nvPicPr>
              <p:cNvPr id="210" name="图片 209">
                <a:extLst>
                  <a:ext uri="{FF2B5EF4-FFF2-40B4-BE49-F238E27FC236}">
                    <a16:creationId xmlns:a16="http://schemas.microsoft.com/office/drawing/2014/main" id="{579D799C-225B-1819-50C2-8D71F62E9C24}"/>
                  </a:ext>
                </a:extLst>
              </p:cNvPr>
              <p:cNvPicPr>
                <a:picLocks noChangeAspect="1"/>
              </p:cNvPicPr>
              <p:nvPr/>
            </p:nvPicPr>
            <p:blipFill rotWithShape="1">
              <a:blip r:embed="rId3"/>
              <a:srcRect l="11790" r="48048"/>
              <a:stretch/>
            </p:blipFill>
            <p:spPr>
              <a:xfrm>
                <a:off x="1557377" y="1308587"/>
                <a:ext cx="3239194" cy="911169"/>
              </a:xfrm>
              <a:prstGeom prst="rect">
                <a:avLst/>
              </a:prstGeom>
            </p:spPr>
          </p:pic>
        </p:grpSp>
      </p:grpSp>
      <p:grpSp>
        <p:nvGrpSpPr>
          <p:cNvPr id="32805" name="组合 32804">
            <a:extLst>
              <a:ext uri="{FF2B5EF4-FFF2-40B4-BE49-F238E27FC236}">
                <a16:creationId xmlns:a16="http://schemas.microsoft.com/office/drawing/2014/main" id="{759BDE3C-26E9-4689-5FD5-CCF45285CCB2}"/>
              </a:ext>
            </a:extLst>
          </p:cNvPr>
          <p:cNvGrpSpPr/>
          <p:nvPr/>
        </p:nvGrpSpPr>
        <p:grpSpPr>
          <a:xfrm>
            <a:off x="771474" y="2559864"/>
            <a:ext cx="4344501" cy="2888719"/>
            <a:chOff x="771474" y="2605174"/>
            <a:chExt cx="4344501" cy="2888719"/>
          </a:xfrm>
        </p:grpSpPr>
        <p:grpSp>
          <p:nvGrpSpPr>
            <p:cNvPr id="32786" name="组合 32785">
              <a:extLst>
                <a:ext uri="{FF2B5EF4-FFF2-40B4-BE49-F238E27FC236}">
                  <a16:creationId xmlns:a16="http://schemas.microsoft.com/office/drawing/2014/main" id="{7825D0C9-8E02-3E0F-16DA-E857FDC23F74}"/>
                </a:ext>
              </a:extLst>
            </p:cNvPr>
            <p:cNvGrpSpPr>
              <a:grpSpLocks noChangeAspect="1"/>
            </p:cNvGrpSpPr>
            <p:nvPr/>
          </p:nvGrpSpPr>
          <p:grpSpPr>
            <a:xfrm>
              <a:off x="771474" y="2605174"/>
              <a:ext cx="4344501" cy="1788333"/>
              <a:chOff x="6724258" y="266919"/>
              <a:chExt cx="4344501" cy="1788333"/>
            </a:xfrm>
          </p:grpSpPr>
          <p:pic>
            <p:nvPicPr>
              <p:cNvPr id="32787" name="图片 32786">
                <a:extLst>
                  <a:ext uri="{FF2B5EF4-FFF2-40B4-BE49-F238E27FC236}">
                    <a16:creationId xmlns:a16="http://schemas.microsoft.com/office/drawing/2014/main" id="{8238411A-797C-4675-654B-0A51D33D4C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6548">
                <a:off x="7768510" y="266919"/>
                <a:ext cx="2888383" cy="1196443"/>
              </a:xfrm>
              <a:prstGeom prst="rect">
                <a:avLst/>
              </a:prstGeom>
            </p:spPr>
          </p:pic>
          <p:cxnSp>
            <p:nvCxnSpPr>
              <p:cNvPr id="32788" name="直接箭头连接符 32787">
                <a:extLst>
                  <a:ext uri="{FF2B5EF4-FFF2-40B4-BE49-F238E27FC236}">
                    <a16:creationId xmlns:a16="http://schemas.microsoft.com/office/drawing/2014/main" id="{04F47FE3-C92C-6960-3CF1-F5F2D624F19B}"/>
                  </a:ext>
                </a:extLst>
              </p:cNvPr>
              <p:cNvCxnSpPr/>
              <p:nvPr/>
            </p:nvCxnSpPr>
            <p:spPr>
              <a:xfrm flipV="1">
                <a:off x="7105783" y="1837775"/>
                <a:ext cx="875410" cy="26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789" name="直接箭头连接符 32788">
                <a:extLst>
                  <a:ext uri="{FF2B5EF4-FFF2-40B4-BE49-F238E27FC236}">
                    <a16:creationId xmlns:a16="http://schemas.microsoft.com/office/drawing/2014/main" id="{1A917ADA-2906-828D-B96B-688674FBC483}"/>
                  </a:ext>
                </a:extLst>
              </p:cNvPr>
              <p:cNvCxnSpPr/>
              <p:nvPr/>
            </p:nvCxnSpPr>
            <p:spPr>
              <a:xfrm flipV="1">
                <a:off x="7108861" y="1008783"/>
                <a:ext cx="32963" cy="83367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790" name="文本框 32">
                    <a:extLst>
                      <a:ext uri="{FF2B5EF4-FFF2-40B4-BE49-F238E27FC236}">
                        <a16:creationId xmlns:a16="http://schemas.microsoft.com/office/drawing/2014/main" id="{867ABE68-C026-4D34-EA9A-CCE9B34B75E5}"/>
                      </a:ext>
                    </a:extLst>
                  </p:cNvPr>
                  <p:cNvSpPr txBox="1"/>
                  <p:nvPr/>
                </p:nvSpPr>
                <p:spPr>
                  <a:xfrm>
                    <a:off x="7859811" y="1720612"/>
                    <a:ext cx="396071"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𝑥</m:t>
                          </m:r>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0" name="文本框 32">
                    <a:extLst>
                      <a:ext uri="{FF2B5EF4-FFF2-40B4-BE49-F238E27FC236}">
                        <a16:creationId xmlns:a16="http://schemas.microsoft.com/office/drawing/2014/main" id="{FECEFD23-1682-9F00-E7BB-818B8B075F82}"/>
                      </a:ext>
                    </a:extLst>
                  </p:cNvPr>
                  <p:cNvSpPr txBox="1">
                    <a:spLocks noRot="1" noChangeAspect="1" noMove="1" noResize="1" noEditPoints="1" noAdjustHandles="1" noChangeArrowheads="1" noChangeShapeType="1" noTextEdit="1"/>
                  </p:cNvSpPr>
                  <p:nvPr/>
                </p:nvSpPr>
                <p:spPr>
                  <a:xfrm>
                    <a:off x="7859811" y="1720612"/>
                    <a:ext cx="396071" cy="2548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91" name="文本框 32">
                    <a:extLst>
                      <a:ext uri="{FF2B5EF4-FFF2-40B4-BE49-F238E27FC236}">
                        <a16:creationId xmlns:a16="http://schemas.microsoft.com/office/drawing/2014/main" id="{13960F3B-340B-0D7C-4119-4A31C0EF4279}"/>
                      </a:ext>
                    </a:extLst>
                  </p:cNvPr>
                  <p:cNvSpPr txBox="1"/>
                  <p:nvPr/>
                </p:nvSpPr>
                <p:spPr>
                  <a:xfrm>
                    <a:off x="6961838" y="805066"/>
                    <a:ext cx="396071"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𝑦</m:t>
                          </m:r>
                        </m:oMath>
                      </m:oMathPara>
                    </a14:m>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1" name="文本框 32">
                    <a:extLst>
                      <a:ext uri="{FF2B5EF4-FFF2-40B4-BE49-F238E27FC236}">
                        <a16:creationId xmlns:a16="http://schemas.microsoft.com/office/drawing/2014/main" id="{45FBBDBD-1F1F-312B-A161-91F3E86EAF31}"/>
                      </a:ext>
                    </a:extLst>
                  </p:cNvPr>
                  <p:cNvSpPr txBox="1">
                    <a:spLocks noRot="1" noChangeAspect="1" noMove="1" noResize="1" noEditPoints="1" noAdjustHandles="1" noChangeArrowheads="1" noChangeShapeType="1" noTextEdit="1"/>
                  </p:cNvSpPr>
                  <p:nvPr/>
                </p:nvSpPr>
                <p:spPr>
                  <a:xfrm>
                    <a:off x="6961838" y="805066"/>
                    <a:ext cx="396071" cy="254828"/>
                  </a:xfrm>
                  <a:prstGeom prst="rect">
                    <a:avLst/>
                  </a:prstGeom>
                  <a:blipFill>
                    <a:blip r:embed="rId6"/>
                    <a:stretch>
                      <a:fillRect/>
                    </a:stretch>
                  </a:blipFill>
                </p:spPr>
                <p:txBody>
                  <a:bodyPr/>
                  <a:lstStyle/>
                  <a:p>
                    <a:r>
                      <a:rPr lang="zh-CN" altLang="en-US">
                        <a:noFill/>
                      </a:rPr>
                      <a:t> </a:t>
                    </a:r>
                  </a:p>
                </p:txBody>
              </p:sp>
            </mc:Fallback>
          </mc:AlternateContent>
          <p:cxnSp>
            <p:nvCxnSpPr>
              <p:cNvPr id="32792" name="直接箭头连接符 32791">
                <a:extLst>
                  <a:ext uri="{FF2B5EF4-FFF2-40B4-BE49-F238E27FC236}">
                    <a16:creationId xmlns:a16="http://schemas.microsoft.com/office/drawing/2014/main" id="{CB8AF554-2351-DF2A-44F8-890B866070C7}"/>
                  </a:ext>
                </a:extLst>
              </p:cNvPr>
              <p:cNvCxnSpPr/>
              <p:nvPr/>
            </p:nvCxnSpPr>
            <p:spPr>
              <a:xfrm flipV="1">
                <a:off x="7105783" y="1632386"/>
                <a:ext cx="868439" cy="199417"/>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793" name="直接箭头连接符 32792">
                <a:extLst>
                  <a:ext uri="{FF2B5EF4-FFF2-40B4-BE49-F238E27FC236}">
                    <a16:creationId xmlns:a16="http://schemas.microsoft.com/office/drawing/2014/main" id="{4421824E-C602-BE8E-7A5F-7D4260524C3C}"/>
                  </a:ext>
                </a:extLst>
              </p:cNvPr>
              <p:cNvCxnSpPr/>
              <p:nvPr/>
            </p:nvCxnSpPr>
            <p:spPr>
              <a:xfrm flipH="1" flipV="1">
                <a:off x="6927461" y="1056111"/>
                <a:ext cx="181943" cy="78166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794" name="文本框 32">
                    <a:extLst>
                      <a:ext uri="{FF2B5EF4-FFF2-40B4-BE49-F238E27FC236}">
                        <a16:creationId xmlns:a16="http://schemas.microsoft.com/office/drawing/2014/main" id="{AB8C5B78-1891-E537-9103-9E536AE83963}"/>
                      </a:ext>
                    </a:extLst>
                  </p:cNvPr>
                  <p:cNvSpPr txBox="1"/>
                  <p:nvPr/>
                </p:nvSpPr>
                <p:spPr>
                  <a:xfrm rot="20822141">
                    <a:off x="7879644" y="1490755"/>
                    <a:ext cx="396071"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sSup>
                            <m:sSupPr>
                              <m:ctrlPr>
                                <a:rPr lang="zh-CN" sz="10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m:oMathPara>
                    </a14:m>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4" name="文本框 32">
                    <a:extLst>
                      <a:ext uri="{FF2B5EF4-FFF2-40B4-BE49-F238E27FC236}">
                        <a16:creationId xmlns:a16="http://schemas.microsoft.com/office/drawing/2014/main" id="{785071FC-BED0-C883-EB48-5CB6B859C52F}"/>
                      </a:ext>
                    </a:extLst>
                  </p:cNvPr>
                  <p:cNvSpPr txBox="1">
                    <a:spLocks noRot="1" noChangeAspect="1" noMove="1" noResize="1" noEditPoints="1" noAdjustHandles="1" noChangeArrowheads="1" noChangeShapeType="1" noTextEdit="1"/>
                  </p:cNvSpPr>
                  <p:nvPr/>
                </p:nvSpPr>
                <p:spPr>
                  <a:xfrm rot="20822141">
                    <a:off x="7879644" y="1490755"/>
                    <a:ext cx="396071" cy="25482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95" name="文本框 32">
                    <a:extLst>
                      <a:ext uri="{FF2B5EF4-FFF2-40B4-BE49-F238E27FC236}">
                        <a16:creationId xmlns:a16="http://schemas.microsoft.com/office/drawing/2014/main" id="{760FFCC5-86C3-252B-EB52-A599BA325B23}"/>
                      </a:ext>
                    </a:extLst>
                  </p:cNvPr>
                  <p:cNvSpPr txBox="1"/>
                  <p:nvPr/>
                </p:nvSpPr>
                <p:spPr>
                  <a:xfrm>
                    <a:off x="6812790" y="1800424"/>
                    <a:ext cx="396071"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𝑂</m:t>
                          </m:r>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sz="10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𝑂</m:t>
                              </m:r>
                            </m:e>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5" name="文本框 32">
                    <a:extLst>
                      <a:ext uri="{FF2B5EF4-FFF2-40B4-BE49-F238E27FC236}">
                        <a16:creationId xmlns:a16="http://schemas.microsoft.com/office/drawing/2014/main" id="{1048BADA-9CF8-32E0-D878-7995E2DC7D92}"/>
                      </a:ext>
                    </a:extLst>
                  </p:cNvPr>
                  <p:cNvSpPr txBox="1">
                    <a:spLocks noRot="1" noChangeAspect="1" noMove="1" noResize="1" noEditPoints="1" noAdjustHandles="1" noChangeArrowheads="1" noChangeShapeType="1" noTextEdit="1"/>
                  </p:cNvSpPr>
                  <p:nvPr/>
                </p:nvSpPr>
                <p:spPr>
                  <a:xfrm>
                    <a:off x="6812790" y="1800424"/>
                    <a:ext cx="396071" cy="254828"/>
                  </a:xfrm>
                  <a:prstGeom prst="rect">
                    <a:avLst/>
                  </a:prstGeom>
                  <a:blipFill>
                    <a:blip r:embed="rId8"/>
                    <a:stretch>
                      <a:fillRect r="-23077" b="-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96" name="文本框 32">
                    <a:extLst>
                      <a:ext uri="{FF2B5EF4-FFF2-40B4-BE49-F238E27FC236}">
                        <a16:creationId xmlns:a16="http://schemas.microsoft.com/office/drawing/2014/main" id="{A687F1B5-4B7B-8E09-31F1-285433FCF7F6}"/>
                      </a:ext>
                    </a:extLst>
                  </p:cNvPr>
                  <p:cNvSpPr txBox="1"/>
                  <p:nvPr/>
                </p:nvSpPr>
                <p:spPr>
                  <a:xfrm rot="20822141">
                    <a:off x="6724258" y="861003"/>
                    <a:ext cx="396071"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sSup>
                            <m:sSupPr>
                              <m:ctrlPr>
                                <a:rPr lang="zh-CN" sz="10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m:oMathPara>
                    </a14:m>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7" name="文本框 32">
                    <a:extLst>
                      <a:ext uri="{FF2B5EF4-FFF2-40B4-BE49-F238E27FC236}">
                        <a16:creationId xmlns:a16="http://schemas.microsoft.com/office/drawing/2014/main" id="{EA3E96D7-89D4-D544-C3C1-3C6415DD2901}"/>
                      </a:ext>
                    </a:extLst>
                  </p:cNvPr>
                  <p:cNvSpPr txBox="1">
                    <a:spLocks noRot="1" noChangeAspect="1" noMove="1" noResize="1" noEditPoints="1" noAdjustHandles="1" noChangeArrowheads="1" noChangeShapeType="1" noTextEdit="1"/>
                  </p:cNvSpPr>
                  <p:nvPr/>
                </p:nvSpPr>
                <p:spPr>
                  <a:xfrm rot="20822141">
                    <a:off x="6724258" y="861003"/>
                    <a:ext cx="396071" cy="254828"/>
                  </a:xfrm>
                  <a:prstGeom prst="rect">
                    <a:avLst/>
                  </a:prstGeom>
                  <a:blipFill>
                    <a:blip r:embed="rId9"/>
                    <a:stretch>
                      <a:fillRect/>
                    </a:stretch>
                  </a:blipFill>
                </p:spPr>
                <p:txBody>
                  <a:bodyPr/>
                  <a:lstStyle/>
                  <a:p>
                    <a:r>
                      <a:rPr lang="zh-CN" altLang="en-US">
                        <a:noFill/>
                      </a:rPr>
                      <a:t> </a:t>
                    </a:r>
                  </a:p>
                </p:txBody>
              </p:sp>
            </mc:Fallback>
          </mc:AlternateContent>
          <p:sp>
            <p:nvSpPr>
              <p:cNvPr id="32797" name="任意多边形: 形状 32796">
                <a:extLst>
                  <a:ext uri="{FF2B5EF4-FFF2-40B4-BE49-F238E27FC236}">
                    <a16:creationId xmlns:a16="http://schemas.microsoft.com/office/drawing/2014/main" id="{AE9F6DDC-4ED9-69D3-6FDC-54E46C9688A7}"/>
                  </a:ext>
                </a:extLst>
              </p:cNvPr>
              <p:cNvSpPr/>
              <p:nvPr/>
            </p:nvSpPr>
            <p:spPr>
              <a:xfrm>
                <a:off x="7404019" y="1764411"/>
                <a:ext cx="36051" cy="66632"/>
              </a:xfrm>
              <a:custGeom>
                <a:avLst/>
                <a:gdLst>
                  <a:gd name="connsiteX0" fmla="*/ 0 w 28714"/>
                  <a:gd name="connsiteY0" fmla="*/ 0 h 152400"/>
                  <a:gd name="connsiteX1" fmla="*/ 28575 w 28714"/>
                  <a:gd name="connsiteY1" fmla="*/ 76200 h 152400"/>
                  <a:gd name="connsiteX2" fmla="*/ 7143 w 28714"/>
                  <a:gd name="connsiteY2" fmla="*/ 152400 h 152400"/>
                </a:gdLst>
                <a:ahLst/>
                <a:cxnLst>
                  <a:cxn ang="0">
                    <a:pos x="connsiteX0" y="connsiteY0"/>
                  </a:cxn>
                  <a:cxn ang="0">
                    <a:pos x="connsiteX1" y="connsiteY1"/>
                  </a:cxn>
                  <a:cxn ang="0">
                    <a:pos x="connsiteX2" y="connsiteY2"/>
                  </a:cxn>
                </a:cxnLst>
                <a:rect l="l" t="t" r="r" b="b"/>
                <a:pathLst>
                  <a:path w="28714" h="152400">
                    <a:moveTo>
                      <a:pt x="0" y="0"/>
                    </a:moveTo>
                    <a:cubicBezTo>
                      <a:pt x="13692" y="25400"/>
                      <a:pt x="27385" y="50800"/>
                      <a:pt x="28575" y="76200"/>
                    </a:cubicBezTo>
                    <a:cubicBezTo>
                      <a:pt x="29765" y="101600"/>
                      <a:pt x="23415" y="143272"/>
                      <a:pt x="7143" y="1524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p>
            </p:txBody>
          </p:sp>
          <mc:AlternateContent xmlns:mc="http://schemas.openxmlformats.org/markup-compatibility/2006" xmlns:a14="http://schemas.microsoft.com/office/drawing/2010/main">
            <mc:Choice Requires="a14">
              <p:sp>
                <p:nvSpPr>
                  <p:cNvPr id="32798" name="文本框 52">
                    <a:extLst>
                      <a:ext uri="{FF2B5EF4-FFF2-40B4-BE49-F238E27FC236}">
                        <a16:creationId xmlns:a16="http://schemas.microsoft.com/office/drawing/2014/main" id="{CA1FF2BF-ED1F-F4E1-62D7-BD76DD7CDC93}"/>
                      </a:ext>
                    </a:extLst>
                  </p:cNvPr>
                  <p:cNvSpPr txBox="1"/>
                  <p:nvPr/>
                </p:nvSpPr>
                <p:spPr>
                  <a:xfrm>
                    <a:off x="7472469" y="1654234"/>
                    <a:ext cx="424112"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𝜃</m:t>
                          </m:r>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9" name="文本框 52">
                    <a:extLst>
                      <a:ext uri="{FF2B5EF4-FFF2-40B4-BE49-F238E27FC236}">
                        <a16:creationId xmlns:a16="http://schemas.microsoft.com/office/drawing/2014/main" id="{5A293158-F306-67BF-D08B-9FD1D841763A}"/>
                      </a:ext>
                    </a:extLst>
                  </p:cNvPr>
                  <p:cNvSpPr txBox="1">
                    <a:spLocks noRot="1" noChangeAspect="1" noMove="1" noResize="1" noEditPoints="1" noAdjustHandles="1" noChangeArrowheads="1" noChangeShapeType="1" noTextEdit="1"/>
                  </p:cNvSpPr>
                  <p:nvPr/>
                </p:nvSpPr>
                <p:spPr>
                  <a:xfrm>
                    <a:off x="7472469" y="1654234"/>
                    <a:ext cx="424112" cy="254828"/>
                  </a:xfrm>
                  <a:prstGeom prst="rect">
                    <a:avLst/>
                  </a:prstGeom>
                  <a:blipFill>
                    <a:blip r:embed="rId10"/>
                    <a:stretch>
                      <a:fillRect/>
                    </a:stretch>
                  </a:blipFill>
                </p:spPr>
                <p:txBody>
                  <a:bodyPr/>
                  <a:lstStyle/>
                  <a:p>
                    <a:r>
                      <a:rPr lang="zh-CN" altLang="en-US">
                        <a:noFill/>
                      </a:rPr>
                      <a:t> </a:t>
                    </a:r>
                  </a:p>
                </p:txBody>
              </p:sp>
            </mc:Fallback>
          </mc:AlternateContent>
          <p:cxnSp>
            <p:nvCxnSpPr>
              <p:cNvPr id="32799" name="直接连接符 32798">
                <a:extLst>
                  <a:ext uri="{FF2B5EF4-FFF2-40B4-BE49-F238E27FC236}">
                    <a16:creationId xmlns:a16="http://schemas.microsoft.com/office/drawing/2014/main" id="{C08E8E4B-3780-DF4E-2DDE-3BA73B5B780F}"/>
                  </a:ext>
                </a:extLst>
              </p:cNvPr>
              <p:cNvCxnSpPr>
                <a:cxnSpLocks/>
              </p:cNvCxnSpPr>
              <p:nvPr/>
            </p:nvCxnSpPr>
            <p:spPr>
              <a:xfrm flipV="1">
                <a:off x="8011620" y="876743"/>
                <a:ext cx="2584483" cy="1167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99CA1A50-82F8-BD1D-7FB7-F4A0B043BE0B}"/>
                  </a:ext>
                </a:extLst>
              </p:cNvPr>
              <p:cNvCxnSpPr>
                <a:cxnSpLocks/>
              </p:cNvCxnSpPr>
              <p:nvPr/>
            </p:nvCxnSpPr>
            <p:spPr>
              <a:xfrm>
                <a:off x="7702019" y="1017788"/>
                <a:ext cx="89539" cy="38813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631CC9A2-5FBF-26E4-1B67-EDD69779EE3B}"/>
                  </a:ext>
                </a:extLst>
              </p:cNvPr>
              <p:cNvCxnSpPr>
                <a:cxnSpLocks/>
              </p:cNvCxnSpPr>
              <p:nvPr/>
            </p:nvCxnSpPr>
            <p:spPr>
              <a:xfrm flipV="1">
                <a:off x="7640420" y="1003150"/>
                <a:ext cx="128150" cy="265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D40C02EA-5384-2952-ED13-1C09FF1887F1}"/>
                  </a:ext>
                </a:extLst>
              </p:cNvPr>
              <p:cNvCxnSpPr>
                <a:cxnSpLocks/>
              </p:cNvCxnSpPr>
              <p:nvPr/>
            </p:nvCxnSpPr>
            <p:spPr>
              <a:xfrm flipV="1">
                <a:off x="7725578" y="1391880"/>
                <a:ext cx="132314" cy="283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47ACB50C-1EA5-3177-DC9C-771F66B5A8E8}"/>
                  </a:ext>
                </a:extLst>
              </p:cNvPr>
              <p:cNvCxnSpPr>
                <a:cxnSpLocks/>
              </p:cNvCxnSpPr>
              <p:nvPr/>
            </p:nvCxnSpPr>
            <p:spPr>
              <a:xfrm>
                <a:off x="10627971" y="321252"/>
                <a:ext cx="118463" cy="49275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AD071BAC-5D8C-571D-E7D7-580B8DD20FCB}"/>
                  </a:ext>
                </a:extLst>
              </p:cNvPr>
              <p:cNvCxnSpPr>
                <a:cxnSpLocks/>
              </p:cNvCxnSpPr>
              <p:nvPr/>
            </p:nvCxnSpPr>
            <p:spPr>
              <a:xfrm flipV="1">
                <a:off x="10542792" y="309413"/>
                <a:ext cx="172241" cy="33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22211B46-F038-8576-34BB-186E2C25015A}"/>
                  </a:ext>
                </a:extLst>
              </p:cNvPr>
              <p:cNvCxnSpPr>
                <a:cxnSpLocks/>
              </p:cNvCxnSpPr>
              <p:nvPr/>
            </p:nvCxnSpPr>
            <p:spPr>
              <a:xfrm flipV="1">
                <a:off x="10651974" y="789409"/>
                <a:ext cx="178103" cy="38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11A3A619-993D-32D9-BA21-DEF53E0F1D44}"/>
                  </a:ext>
                </a:extLst>
              </p:cNvPr>
              <p:cNvCxnSpPr>
                <a:cxnSpLocks/>
              </p:cNvCxnSpPr>
              <p:nvPr/>
            </p:nvCxnSpPr>
            <p:spPr>
              <a:xfrm>
                <a:off x="9154522" y="531810"/>
                <a:ext cx="181208" cy="69473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66041448-E1A5-457D-0DDE-29AA335BDE38}"/>
                  </a:ext>
                </a:extLst>
              </p:cNvPr>
              <p:cNvCxnSpPr>
                <a:cxnSpLocks/>
              </p:cNvCxnSpPr>
              <p:nvPr/>
            </p:nvCxnSpPr>
            <p:spPr>
              <a:xfrm flipV="1">
                <a:off x="7806580" y="570717"/>
                <a:ext cx="2789523" cy="64142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椭圆 167">
                <a:extLst>
                  <a:ext uri="{FF2B5EF4-FFF2-40B4-BE49-F238E27FC236}">
                    <a16:creationId xmlns:a16="http://schemas.microsoft.com/office/drawing/2014/main" id="{1B8943FB-DF5B-7C96-1EDF-1F58B858E2AE}"/>
                  </a:ext>
                </a:extLst>
              </p:cNvPr>
              <p:cNvSpPr/>
              <p:nvPr/>
            </p:nvSpPr>
            <p:spPr>
              <a:xfrm>
                <a:off x="9212396" y="850537"/>
                <a:ext cx="55661" cy="5674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p>
            </p:txBody>
          </p:sp>
          <p:sp>
            <p:nvSpPr>
              <p:cNvPr id="169" name="任意多边形: 形状 168">
                <a:extLst>
                  <a:ext uri="{FF2B5EF4-FFF2-40B4-BE49-F238E27FC236}">
                    <a16:creationId xmlns:a16="http://schemas.microsoft.com/office/drawing/2014/main" id="{34EC62A6-2984-B97C-8BF6-137CFF0B5343}"/>
                  </a:ext>
                </a:extLst>
              </p:cNvPr>
              <p:cNvSpPr/>
              <p:nvPr/>
            </p:nvSpPr>
            <p:spPr>
              <a:xfrm>
                <a:off x="9773308" y="760461"/>
                <a:ext cx="25011" cy="119886"/>
              </a:xfrm>
              <a:custGeom>
                <a:avLst/>
                <a:gdLst>
                  <a:gd name="connsiteX0" fmla="*/ 0 w 28714"/>
                  <a:gd name="connsiteY0" fmla="*/ 0 h 152400"/>
                  <a:gd name="connsiteX1" fmla="*/ 28575 w 28714"/>
                  <a:gd name="connsiteY1" fmla="*/ 76200 h 152400"/>
                  <a:gd name="connsiteX2" fmla="*/ 7143 w 28714"/>
                  <a:gd name="connsiteY2" fmla="*/ 152400 h 152400"/>
                </a:gdLst>
                <a:ahLst/>
                <a:cxnLst>
                  <a:cxn ang="0">
                    <a:pos x="connsiteX0" y="connsiteY0"/>
                  </a:cxn>
                  <a:cxn ang="0">
                    <a:pos x="connsiteX1" y="connsiteY1"/>
                  </a:cxn>
                  <a:cxn ang="0">
                    <a:pos x="connsiteX2" y="connsiteY2"/>
                  </a:cxn>
                </a:cxnLst>
                <a:rect l="l" t="t" r="r" b="b"/>
                <a:pathLst>
                  <a:path w="28714" h="152400">
                    <a:moveTo>
                      <a:pt x="0" y="0"/>
                    </a:moveTo>
                    <a:cubicBezTo>
                      <a:pt x="13692" y="25400"/>
                      <a:pt x="27385" y="50800"/>
                      <a:pt x="28575" y="76200"/>
                    </a:cubicBezTo>
                    <a:cubicBezTo>
                      <a:pt x="29765" y="101600"/>
                      <a:pt x="23415" y="143272"/>
                      <a:pt x="7143" y="1524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p>
            </p:txBody>
          </p:sp>
          <mc:AlternateContent xmlns:mc="http://schemas.openxmlformats.org/markup-compatibility/2006" xmlns:a14="http://schemas.microsoft.com/office/drawing/2010/main">
            <mc:Choice Requires="a14">
              <p:sp>
                <p:nvSpPr>
                  <p:cNvPr id="170" name="文本框 48">
                    <a:extLst>
                      <a:ext uri="{FF2B5EF4-FFF2-40B4-BE49-F238E27FC236}">
                        <a16:creationId xmlns:a16="http://schemas.microsoft.com/office/drawing/2014/main" id="{E2FBB647-2D06-D43C-96B0-7D9FA138F627}"/>
                      </a:ext>
                    </a:extLst>
                  </p:cNvPr>
                  <p:cNvSpPr txBox="1"/>
                  <p:nvPr/>
                </p:nvSpPr>
                <p:spPr>
                  <a:xfrm rot="20850947">
                    <a:off x="9680883" y="499699"/>
                    <a:ext cx="501223"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2</m:t>
                          </m:r>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𝐿</m:t>
                          </m:r>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4" name="文本框 48">
                    <a:extLst>
                      <a:ext uri="{FF2B5EF4-FFF2-40B4-BE49-F238E27FC236}">
                        <a16:creationId xmlns:a16="http://schemas.microsoft.com/office/drawing/2014/main" id="{BC862106-5F9D-2E68-B4AD-84A00C03DA26}"/>
                      </a:ext>
                    </a:extLst>
                  </p:cNvPr>
                  <p:cNvSpPr txBox="1">
                    <a:spLocks noRot="1" noChangeAspect="1" noMove="1" noResize="1" noEditPoints="1" noAdjustHandles="1" noChangeArrowheads="1" noChangeShapeType="1" noTextEdit="1"/>
                  </p:cNvSpPr>
                  <p:nvPr/>
                </p:nvSpPr>
                <p:spPr>
                  <a:xfrm rot="20850947">
                    <a:off x="9680883" y="499699"/>
                    <a:ext cx="501223" cy="25482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49">
                    <a:extLst>
                      <a:ext uri="{FF2B5EF4-FFF2-40B4-BE49-F238E27FC236}">
                        <a16:creationId xmlns:a16="http://schemas.microsoft.com/office/drawing/2014/main" id="{FDA7D568-4DE7-955B-69D3-A40FC71CEB24}"/>
                      </a:ext>
                    </a:extLst>
                  </p:cNvPr>
                  <p:cNvSpPr txBox="1"/>
                  <p:nvPr/>
                </p:nvSpPr>
                <p:spPr>
                  <a:xfrm rot="20735872">
                    <a:off x="9183738" y="902311"/>
                    <a:ext cx="501724"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2</m:t>
                          </m:r>
                          <m:sSup>
                            <m:sSupPr>
                              <m:ctrlPr>
                                <a:rPr lang="zh-CN" sz="10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𝑡</m:t>
                              </m:r>
                            </m:e>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3</m:t>
                              </m:r>
                            </m:sup>
                          </m:sSup>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5" name="文本框 49">
                    <a:extLst>
                      <a:ext uri="{FF2B5EF4-FFF2-40B4-BE49-F238E27FC236}">
                        <a16:creationId xmlns:a16="http://schemas.microsoft.com/office/drawing/2014/main" id="{A2D2E3F8-A459-9A91-5ECD-06E105917D5A}"/>
                      </a:ext>
                    </a:extLst>
                  </p:cNvPr>
                  <p:cNvSpPr txBox="1">
                    <a:spLocks noRot="1" noChangeAspect="1" noMove="1" noResize="1" noEditPoints="1" noAdjustHandles="1" noChangeArrowheads="1" noChangeShapeType="1" noTextEdit="1"/>
                  </p:cNvSpPr>
                  <p:nvPr/>
                </p:nvSpPr>
                <p:spPr>
                  <a:xfrm rot="20735872">
                    <a:off x="9183738" y="902311"/>
                    <a:ext cx="501724" cy="25482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 name="文本框 50">
                    <a:extLst>
                      <a:ext uri="{FF2B5EF4-FFF2-40B4-BE49-F238E27FC236}">
                        <a16:creationId xmlns:a16="http://schemas.microsoft.com/office/drawing/2014/main" id="{738CD710-AD87-CD3C-726A-64BAA2A9D8D5}"/>
                      </a:ext>
                    </a:extLst>
                  </p:cNvPr>
                  <p:cNvSpPr txBox="1"/>
                  <p:nvPr/>
                </p:nvSpPr>
                <p:spPr>
                  <a:xfrm rot="20945830">
                    <a:off x="10567035" y="421213"/>
                    <a:ext cx="501724"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2</m:t>
                          </m:r>
                          <m:sSup>
                            <m:sSupPr>
                              <m:ctrlPr>
                                <a:rPr lang="zh-CN" sz="10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𝑡</m:t>
                              </m:r>
                            </m:e>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2</m:t>
                              </m:r>
                            </m:sup>
                          </m:sSup>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6" name="文本框 50">
                    <a:extLst>
                      <a:ext uri="{FF2B5EF4-FFF2-40B4-BE49-F238E27FC236}">
                        <a16:creationId xmlns:a16="http://schemas.microsoft.com/office/drawing/2014/main" id="{0EAD5289-3F99-CA86-8B0C-D3D601BFD0B6}"/>
                      </a:ext>
                    </a:extLst>
                  </p:cNvPr>
                  <p:cNvSpPr txBox="1">
                    <a:spLocks noRot="1" noChangeAspect="1" noMove="1" noResize="1" noEditPoints="1" noAdjustHandles="1" noChangeArrowheads="1" noChangeShapeType="1" noTextEdit="1"/>
                  </p:cNvSpPr>
                  <p:nvPr/>
                </p:nvSpPr>
                <p:spPr>
                  <a:xfrm rot="20945830">
                    <a:off x="10567035" y="421213"/>
                    <a:ext cx="501724" cy="25482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3" name="文本框 51">
                    <a:extLst>
                      <a:ext uri="{FF2B5EF4-FFF2-40B4-BE49-F238E27FC236}">
                        <a16:creationId xmlns:a16="http://schemas.microsoft.com/office/drawing/2014/main" id="{254A0658-4CFE-D80F-F91A-9A3A40BD4B31}"/>
                      </a:ext>
                    </a:extLst>
                  </p:cNvPr>
                  <p:cNvSpPr txBox="1"/>
                  <p:nvPr/>
                </p:nvSpPr>
                <p:spPr>
                  <a:xfrm rot="20964908">
                    <a:off x="7383365" y="1129258"/>
                    <a:ext cx="501724"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2</m:t>
                          </m:r>
                          <m:sSup>
                            <m:sSupPr>
                              <m:ctrlPr>
                                <a:rPr lang="zh-CN" sz="10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𝑡</m:t>
                              </m:r>
                            </m:e>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1</m:t>
                              </m:r>
                            </m:sup>
                          </m:sSup>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7" name="文本框 51">
                    <a:extLst>
                      <a:ext uri="{FF2B5EF4-FFF2-40B4-BE49-F238E27FC236}">
                        <a16:creationId xmlns:a16="http://schemas.microsoft.com/office/drawing/2014/main" id="{0D8083DC-F298-2402-682E-308D18546919}"/>
                      </a:ext>
                    </a:extLst>
                  </p:cNvPr>
                  <p:cNvSpPr txBox="1">
                    <a:spLocks noRot="1" noChangeAspect="1" noMove="1" noResize="1" noEditPoints="1" noAdjustHandles="1" noChangeArrowheads="1" noChangeShapeType="1" noTextEdit="1"/>
                  </p:cNvSpPr>
                  <p:nvPr/>
                </p:nvSpPr>
                <p:spPr>
                  <a:xfrm rot="20964908">
                    <a:off x="7383365" y="1129258"/>
                    <a:ext cx="501724" cy="25482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本框 52">
                    <a:extLst>
                      <a:ext uri="{FF2B5EF4-FFF2-40B4-BE49-F238E27FC236}">
                        <a16:creationId xmlns:a16="http://schemas.microsoft.com/office/drawing/2014/main" id="{8A355653-2517-D72E-5A48-BB794F3E6F5F}"/>
                      </a:ext>
                    </a:extLst>
                  </p:cNvPr>
                  <p:cNvSpPr txBox="1"/>
                  <p:nvPr/>
                </p:nvSpPr>
                <p:spPr>
                  <a:xfrm>
                    <a:off x="9798319" y="683385"/>
                    <a:ext cx="424112"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𝜃</m:t>
                          </m:r>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8" name="文本框 52">
                    <a:extLst>
                      <a:ext uri="{FF2B5EF4-FFF2-40B4-BE49-F238E27FC236}">
                        <a16:creationId xmlns:a16="http://schemas.microsoft.com/office/drawing/2014/main" id="{02142256-95A7-E96A-1F5B-3E6501DC49BB}"/>
                      </a:ext>
                    </a:extLst>
                  </p:cNvPr>
                  <p:cNvSpPr txBox="1">
                    <a:spLocks noRot="1" noChangeAspect="1" noMove="1" noResize="1" noEditPoints="1" noAdjustHandles="1" noChangeArrowheads="1" noChangeShapeType="1" noTextEdit="1"/>
                  </p:cNvSpPr>
                  <p:nvPr/>
                </p:nvSpPr>
                <p:spPr>
                  <a:xfrm>
                    <a:off x="9798319" y="683385"/>
                    <a:ext cx="424112" cy="25482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1" name="文本框 54">
                    <a:extLst>
                      <a:ext uri="{FF2B5EF4-FFF2-40B4-BE49-F238E27FC236}">
                        <a16:creationId xmlns:a16="http://schemas.microsoft.com/office/drawing/2014/main" id="{74804682-8460-DD09-DDC3-91A71F37437B}"/>
                      </a:ext>
                    </a:extLst>
                  </p:cNvPr>
                  <p:cNvSpPr txBox="1"/>
                  <p:nvPr/>
                </p:nvSpPr>
                <p:spPr>
                  <a:xfrm rot="20773453">
                    <a:off x="8588843" y="964093"/>
                    <a:ext cx="824189"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sz="10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sz="10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9" name="文本框 54">
                    <a:extLst>
                      <a:ext uri="{FF2B5EF4-FFF2-40B4-BE49-F238E27FC236}">
                        <a16:creationId xmlns:a16="http://schemas.microsoft.com/office/drawing/2014/main" id="{FA2956FD-61D8-5E69-04D4-7C23E9D32BEC}"/>
                      </a:ext>
                    </a:extLst>
                  </p:cNvPr>
                  <p:cNvSpPr txBox="1">
                    <a:spLocks noRot="1" noChangeAspect="1" noMove="1" noResize="1" noEditPoints="1" noAdjustHandles="1" noChangeArrowheads="1" noChangeShapeType="1" noTextEdit="1"/>
                  </p:cNvSpPr>
                  <p:nvPr/>
                </p:nvSpPr>
                <p:spPr>
                  <a:xfrm rot="20773453">
                    <a:off x="8588843" y="964093"/>
                    <a:ext cx="824189" cy="254828"/>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文本框 48">
                    <a:extLst>
                      <a:ext uri="{FF2B5EF4-FFF2-40B4-BE49-F238E27FC236}">
                        <a16:creationId xmlns:a16="http://schemas.microsoft.com/office/drawing/2014/main" id="{7B357526-2F8B-8237-A4A6-F1EF7BB9BF4F}"/>
                      </a:ext>
                    </a:extLst>
                  </p:cNvPr>
                  <p:cNvSpPr txBox="1"/>
                  <p:nvPr/>
                </p:nvSpPr>
                <p:spPr>
                  <a:xfrm rot="20722160">
                    <a:off x="9137773" y="574239"/>
                    <a:ext cx="501223" cy="254828"/>
                  </a:xfrm>
                  <a:prstGeom prst="rect">
                    <a:avLst/>
                  </a:prstGeom>
                  <a:noFill/>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𝑂</m:t>
                          </m:r>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sz="10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𝑂</m:t>
                              </m:r>
                            </m:e>
                            <m: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lang="en-US" sz="10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6" name="文本框 48">
                    <a:extLst>
                      <a:ext uri="{FF2B5EF4-FFF2-40B4-BE49-F238E27FC236}">
                        <a16:creationId xmlns:a16="http://schemas.microsoft.com/office/drawing/2014/main" id="{EC4A4867-429D-B911-8912-8A03C2066269}"/>
                      </a:ext>
                    </a:extLst>
                  </p:cNvPr>
                  <p:cNvSpPr txBox="1">
                    <a:spLocks noRot="1" noChangeAspect="1" noMove="1" noResize="1" noEditPoints="1" noAdjustHandles="1" noChangeArrowheads="1" noChangeShapeType="1" noTextEdit="1"/>
                  </p:cNvSpPr>
                  <p:nvPr/>
                </p:nvSpPr>
                <p:spPr>
                  <a:xfrm rot="20722160">
                    <a:off x="9137773" y="574239"/>
                    <a:ext cx="501223" cy="254828"/>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801" name="文本框 32800">
                  <a:extLst>
                    <a:ext uri="{FF2B5EF4-FFF2-40B4-BE49-F238E27FC236}">
                      <a16:creationId xmlns:a16="http://schemas.microsoft.com/office/drawing/2014/main" id="{4FBA7AEE-7E2C-5E7A-FD0B-1615A6653B57}"/>
                    </a:ext>
                  </a:extLst>
                </p:cNvPr>
                <p:cNvSpPr txBox="1"/>
                <p:nvPr/>
              </p:nvSpPr>
              <p:spPr>
                <a:xfrm>
                  <a:off x="1459782" y="4213572"/>
                  <a:ext cx="3270063" cy="949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𝜙</m:t>
                            </m:r>
                          </m:e>
                          <m:sub>
                            <m:r>
                              <a:rPr lang="zh-CN" altLang="en-US" sz="1600" i="1">
                                <a:solidFill>
                                  <a:schemeClr val="tx1"/>
                                </a:solidFill>
                                <a:latin typeface="Cambria Math" panose="02040503050406030204" pitchFamily="18" charset="0"/>
                              </a:rPr>
                              <m:t>𝑖</m:t>
                            </m:r>
                          </m:sub>
                        </m:sSub>
                        <m:r>
                          <a:rPr lang="zh-CN" altLang="en-US" sz="1600" i="0">
                            <a:solidFill>
                              <a:schemeClr val="tx1"/>
                            </a:solidFill>
                            <a:latin typeface="Cambria Math" panose="02040503050406030204" pitchFamily="18" charset="0"/>
                          </a:rPr>
                          <m:t>=1−</m:t>
                        </m:r>
                        <m:sSup>
                          <m:sSupPr>
                            <m:ctrlPr>
                              <a:rPr lang="zh-CN" altLang="en-US" sz="1600" i="1">
                                <a:solidFill>
                                  <a:schemeClr val="tx1"/>
                                </a:solidFill>
                                <a:latin typeface="Cambria Math" panose="02040503050406030204" pitchFamily="18" charset="0"/>
                              </a:rPr>
                            </m:ctrlPr>
                          </m:sSupPr>
                          <m:e>
                            <m:d>
                              <m:dPr>
                                <m:ctrlPr>
                                  <a:rPr lang="zh-CN" altLang="en-US" sz="1600" i="1">
                                    <a:solidFill>
                                      <a:schemeClr val="tx1"/>
                                    </a:solidFill>
                                    <a:latin typeface="Cambria Math" panose="02040503050406030204" pitchFamily="18" charset="0"/>
                                  </a:rPr>
                                </m:ctrlPr>
                              </m:dPr>
                              <m:e>
                                <m:sSup>
                                  <m:sSupPr>
                                    <m:ctrlPr>
                                      <a:rPr lang="zh-CN" altLang="en-US" sz="1600" i="1">
                                        <a:solidFill>
                                          <a:schemeClr val="tx1"/>
                                        </a:solidFill>
                                        <a:latin typeface="Cambria Math" panose="02040503050406030204" pitchFamily="18" charset="0"/>
                                      </a:rPr>
                                    </m:ctrlPr>
                                  </m:sSupPr>
                                  <m:e>
                                    <m:d>
                                      <m:dPr>
                                        <m:ctrlPr>
                                          <a:rPr lang="zh-CN" altLang="en-US" sz="1600" i="1">
                                            <a:solidFill>
                                              <a:schemeClr val="tx1"/>
                                            </a:solidFill>
                                            <a:latin typeface="Cambria Math" panose="02040503050406030204" pitchFamily="18" charset="0"/>
                                          </a:rPr>
                                        </m:ctrlPr>
                                      </m:dPr>
                                      <m:e>
                                        <m:f>
                                          <m:fPr>
                                            <m:ctrlPr>
                                              <a:rPr lang="zh-CN" altLang="en-US" sz="1600" i="1">
                                                <a:solidFill>
                                                  <a:schemeClr val="tx1"/>
                                                </a:solidFill>
                                                <a:latin typeface="Cambria Math" panose="02040503050406030204" pitchFamily="18" charset="0"/>
                                              </a:rPr>
                                            </m:ctrlPr>
                                          </m:fPr>
                                          <m:num>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𝑥</m:t>
                                                </m:r>
                                              </m:e>
                                              <m:sub>
                                                <m:r>
                                                  <a:rPr lang="zh-CN" altLang="en-US" sz="1600" i="1">
                                                    <a:solidFill>
                                                      <a:schemeClr val="tx1"/>
                                                    </a:solidFill>
                                                    <a:latin typeface="Cambria Math" panose="02040503050406030204" pitchFamily="18" charset="0"/>
                                                  </a:rPr>
                                                  <m:t>𝑖</m:t>
                                                </m:r>
                                              </m:sub>
                                              <m:sup>
                                                <m:r>
                                                  <a:rPr lang="zh-CN" altLang="en-US" sz="1600" i="0">
                                                    <a:solidFill>
                                                      <a:schemeClr val="tx1"/>
                                                    </a:solidFill>
                                                    <a:latin typeface="Cambria Math" panose="02040503050406030204" pitchFamily="18" charset="0"/>
                                                  </a:rPr>
                                                  <m:t>′</m:t>
                                                </m:r>
                                              </m:sup>
                                            </m:sSubSup>
                                          </m:num>
                                          <m:den>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𝐿</m:t>
                                                </m:r>
                                              </m:e>
                                              <m:sub>
                                                <m:r>
                                                  <a:rPr lang="zh-CN" altLang="en-US" sz="1600" i="1">
                                                    <a:solidFill>
                                                      <a:schemeClr val="tx1"/>
                                                    </a:solidFill>
                                                    <a:latin typeface="Cambria Math" panose="02040503050406030204" pitchFamily="18" charset="0"/>
                                                  </a:rPr>
                                                  <m:t>𝑖</m:t>
                                                </m:r>
                                              </m:sub>
                                            </m:sSub>
                                          </m:den>
                                        </m:f>
                                      </m:e>
                                    </m:d>
                                  </m:e>
                                  <m:sup>
                                    <m:r>
                                      <a:rPr lang="zh-CN" altLang="en-US" sz="1600" i="0">
                                        <a:solidFill>
                                          <a:schemeClr val="tx1"/>
                                        </a:solidFill>
                                        <a:latin typeface="Cambria Math" panose="02040503050406030204" pitchFamily="18" charset="0"/>
                                      </a:rPr>
                                      <m:t>6</m:t>
                                    </m:r>
                                  </m:sup>
                                </m:sSup>
                                <m:r>
                                  <a:rPr lang="zh-CN" altLang="en-US" sz="1600" i="0">
                                    <a:solidFill>
                                      <a:schemeClr val="tx1"/>
                                    </a:solidFill>
                                    <a:latin typeface="Cambria Math" panose="02040503050406030204" pitchFamily="18" charset="0"/>
                                  </a:rPr>
                                  <m:t>+</m:t>
                                </m:r>
                                <m:sSup>
                                  <m:sSupPr>
                                    <m:ctrlPr>
                                      <a:rPr lang="zh-CN" altLang="en-US" sz="1600" i="1">
                                        <a:solidFill>
                                          <a:schemeClr val="tx1"/>
                                        </a:solidFill>
                                        <a:latin typeface="Cambria Math" panose="02040503050406030204" pitchFamily="18" charset="0"/>
                                      </a:rPr>
                                    </m:ctrlPr>
                                  </m:sSupPr>
                                  <m:e>
                                    <m:d>
                                      <m:dPr>
                                        <m:ctrlPr>
                                          <a:rPr lang="zh-CN" altLang="en-US" sz="1600" i="1">
                                            <a:solidFill>
                                              <a:schemeClr val="tx1"/>
                                            </a:solidFill>
                                            <a:latin typeface="Cambria Math" panose="02040503050406030204" pitchFamily="18" charset="0"/>
                                          </a:rPr>
                                        </m:ctrlPr>
                                      </m:dPr>
                                      <m:e>
                                        <m:f>
                                          <m:fPr>
                                            <m:ctrlPr>
                                              <a:rPr lang="zh-CN" altLang="en-US" sz="1600" i="1">
                                                <a:solidFill>
                                                  <a:schemeClr val="tx1"/>
                                                </a:solidFill>
                                                <a:latin typeface="Cambria Math" panose="02040503050406030204" pitchFamily="18" charset="0"/>
                                              </a:rPr>
                                            </m:ctrlPr>
                                          </m:fPr>
                                          <m:num>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𝑦</m:t>
                                                </m:r>
                                              </m:e>
                                              <m:sub>
                                                <m:r>
                                                  <a:rPr lang="zh-CN" altLang="en-US" sz="1600" i="1">
                                                    <a:solidFill>
                                                      <a:schemeClr val="tx1"/>
                                                    </a:solidFill>
                                                    <a:latin typeface="Cambria Math" panose="02040503050406030204" pitchFamily="18" charset="0"/>
                                                  </a:rPr>
                                                  <m:t>𝑖</m:t>
                                                </m:r>
                                              </m:sub>
                                              <m:sup>
                                                <m:r>
                                                  <a:rPr lang="zh-CN" altLang="en-US" sz="1600" i="0">
                                                    <a:solidFill>
                                                      <a:schemeClr val="tx1"/>
                                                    </a:solidFill>
                                                    <a:latin typeface="Cambria Math" panose="02040503050406030204" pitchFamily="18" charset="0"/>
                                                  </a:rPr>
                                                  <m:t>′</m:t>
                                                </m:r>
                                              </m:sup>
                                            </m:sSubSup>
                                          </m:num>
                                          <m:den>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𝑓</m:t>
                                                </m:r>
                                              </m:e>
                                              <m:sub>
                                                <m:r>
                                                  <a:rPr lang="zh-CN" altLang="en-US" sz="1600" i="1">
                                                    <a:solidFill>
                                                      <a:schemeClr val="tx1"/>
                                                    </a:solidFill>
                                                    <a:latin typeface="Cambria Math" panose="02040503050406030204" pitchFamily="18" charset="0"/>
                                                  </a:rPr>
                                                  <m:t>𝑖</m:t>
                                                </m:r>
                                              </m:sub>
                                            </m:sSub>
                                            <m:d>
                                              <m:dPr>
                                                <m:ctrlPr>
                                                  <a:rPr lang="zh-CN" altLang="en-US" sz="1600" i="1">
                                                    <a:solidFill>
                                                      <a:schemeClr val="tx1"/>
                                                    </a:solidFill>
                                                    <a:latin typeface="Cambria Math" panose="02040503050406030204" pitchFamily="18" charset="0"/>
                                                  </a:rPr>
                                                </m:ctrlPr>
                                              </m:dPr>
                                              <m:e>
                                                <m:sSubSup>
                                                  <m:sSubSupPr>
                                                    <m:ctrlPr>
                                                      <a:rPr lang="zh-CN" altLang="en-US" sz="1600" i="1">
                                                        <a:solidFill>
                                                          <a:schemeClr val="tx1"/>
                                                        </a:solidFill>
                                                        <a:latin typeface="Cambria Math" panose="02040503050406030204" pitchFamily="18" charset="0"/>
                                                      </a:rPr>
                                                    </m:ctrlPr>
                                                  </m:sSubSupPr>
                                                  <m:e>
                                                    <m:r>
                                                      <a:rPr lang="zh-CN" altLang="en-US" sz="1600" i="1">
                                                        <a:solidFill>
                                                          <a:schemeClr val="tx1"/>
                                                        </a:solidFill>
                                                        <a:latin typeface="Cambria Math" panose="02040503050406030204" pitchFamily="18" charset="0"/>
                                                      </a:rPr>
                                                      <m:t>𝑥</m:t>
                                                    </m:r>
                                                  </m:e>
                                                  <m:sub>
                                                    <m:r>
                                                      <a:rPr lang="zh-CN" altLang="en-US" sz="1600" i="1">
                                                        <a:solidFill>
                                                          <a:schemeClr val="tx1"/>
                                                        </a:solidFill>
                                                        <a:latin typeface="Cambria Math" panose="02040503050406030204" pitchFamily="18" charset="0"/>
                                                      </a:rPr>
                                                      <m:t>𝑖</m:t>
                                                    </m:r>
                                                  </m:sub>
                                                  <m:sup>
                                                    <m:r>
                                                      <a:rPr lang="zh-CN" altLang="en-US" sz="1600" i="0">
                                                        <a:solidFill>
                                                          <a:schemeClr val="tx1"/>
                                                        </a:solidFill>
                                                        <a:latin typeface="Cambria Math" panose="02040503050406030204" pitchFamily="18" charset="0"/>
                                                      </a:rPr>
                                                      <m:t>′</m:t>
                                                    </m:r>
                                                  </m:sup>
                                                </m:sSubSup>
                                              </m:e>
                                            </m:d>
                                          </m:den>
                                        </m:f>
                                      </m:e>
                                    </m:d>
                                  </m:e>
                                  <m:sup>
                                    <m:r>
                                      <a:rPr lang="zh-CN" altLang="en-US" sz="1600" i="0">
                                        <a:solidFill>
                                          <a:schemeClr val="tx1"/>
                                        </a:solidFill>
                                        <a:latin typeface="Cambria Math" panose="02040503050406030204" pitchFamily="18" charset="0"/>
                                      </a:rPr>
                                      <m:t>6</m:t>
                                    </m:r>
                                  </m:sup>
                                </m:sSup>
                              </m:e>
                            </m:d>
                          </m:e>
                          <m:sup>
                            <m:f>
                              <m:fPr>
                                <m:type m:val="lin"/>
                                <m:ctrlPr>
                                  <a:rPr lang="zh-CN" altLang="en-US" sz="1600" i="1">
                                    <a:solidFill>
                                      <a:schemeClr val="tx1"/>
                                    </a:solidFill>
                                    <a:latin typeface="Cambria Math" panose="02040503050406030204" pitchFamily="18" charset="0"/>
                                  </a:rPr>
                                </m:ctrlPr>
                              </m:fPr>
                              <m:num>
                                <m:r>
                                  <a:rPr lang="zh-CN" altLang="en-US" sz="1600" i="0">
                                    <a:solidFill>
                                      <a:schemeClr val="tx1"/>
                                    </a:solidFill>
                                    <a:latin typeface="Cambria Math" panose="02040503050406030204" pitchFamily="18" charset="0"/>
                                  </a:rPr>
                                  <m:t>1</m:t>
                                </m:r>
                              </m:num>
                              <m:den>
                                <m:r>
                                  <a:rPr lang="zh-CN" altLang="en-US" sz="1600" i="0">
                                    <a:solidFill>
                                      <a:schemeClr val="tx1"/>
                                    </a:solidFill>
                                    <a:latin typeface="Cambria Math" panose="02040503050406030204" pitchFamily="18" charset="0"/>
                                  </a:rPr>
                                  <m:t>6</m:t>
                                </m:r>
                              </m:den>
                            </m:f>
                          </m:sup>
                        </m:sSup>
                      </m:oMath>
                    </m:oMathPara>
                  </a14:m>
                  <a:endParaRPr lang="zh-CN" altLang="en-US" sz="1600" dirty="0">
                    <a:solidFill>
                      <a:schemeClr val="tx1"/>
                    </a:solidFill>
                  </a:endParaRPr>
                </a:p>
              </p:txBody>
            </p:sp>
          </mc:Choice>
          <mc:Fallback xmlns="">
            <p:sp>
              <p:nvSpPr>
                <p:cNvPr id="32801" name="文本框 32800">
                  <a:extLst>
                    <a:ext uri="{FF2B5EF4-FFF2-40B4-BE49-F238E27FC236}">
                      <a16:creationId xmlns:a16="http://schemas.microsoft.com/office/drawing/2014/main" id="{4FBA7AEE-7E2C-5E7A-FD0B-1615A6653B57}"/>
                    </a:ext>
                  </a:extLst>
                </p:cNvPr>
                <p:cNvSpPr txBox="1">
                  <a:spLocks noRot="1" noChangeAspect="1" noMove="1" noResize="1" noEditPoints="1" noAdjustHandles="1" noChangeArrowheads="1" noChangeShapeType="1" noTextEdit="1"/>
                </p:cNvSpPr>
                <p:nvPr/>
              </p:nvSpPr>
              <p:spPr>
                <a:xfrm>
                  <a:off x="1459782" y="4213572"/>
                  <a:ext cx="3270063" cy="949684"/>
                </a:xfrm>
                <a:prstGeom prst="rect">
                  <a:avLst/>
                </a:prstGeom>
                <a:blipFill>
                  <a:blip r:embed="rId18"/>
                  <a:stretch>
                    <a:fillRect/>
                  </a:stretch>
                </a:blipFill>
              </p:spPr>
              <p:txBody>
                <a:bodyPr/>
                <a:lstStyle/>
                <a:p>
                  <a:r>
                    <a:rPr lang="zh-CN" altLang="en-US">
                      <a:noFill/>
                    </a:rPr>
                    <a:t> </a:t>
                  </a:r>
                </a:p>
              </p:txBody>
            </p:sp>
          </mc:Fallback>
        </mc:AlternateContent>
        <p:sp>
          <p:nvSpPr>
            <p:cNvPr id="32803" name="文本框 97 2">
              <a:extLst>
                <a:ext uri="{FF2B5EF4-FFF2-40B4-BE49-F238E27FC236}">
                  <a16:creationId xmlns:a16="http://schemas.microsoft.com/office/drawing/2014/main" id="{54DB8A4D-0721-F4B8-620C-47EA12954306}"/>
                </a:ext>
              </a:extLst>
            </p:cNvPr>
            <p:cNvSpPr txBox="1"/>
            <p:nvPr/>
          </p:nvSpPr>
          <p:spPr>
            <a:xfrm>
              <a:off x="1698977" y="5159186"/>
              <a:ext cx="2406428" cy="334707"/>
            </a:xfrm>
            <a:prstGeom prst="rect">
              <a:avLst/>
            </a:prstGeom>
            <a:solidFill>
              <a:schemeClr val="bg1"/>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575"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经典的超椭圆型组件描述</a:t>
              </a:r>
              <a:endParaRPr lang="en-US" altLang="zh-CN" sz="1575"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32807" name="图片 32806" descr="图片包含 图示&#10;&#10;描述已自动生成">
            <a:extLst>
              <a:ext uri="{FF2B5EF4-FFF2-40B4-BE49-F238E27FC236}">
                <a16:creationId xmlns:a16="http://schemas.microsoft.com/office/drawing/2014/main" id="{B20DE8DF-202F-AA04-466C-41919D4AE51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638274" y="3296095"/>
            <a:ext cx="3646699" cy="2000255"/>
          </a:xfrm>
          <a:prstGeom prst="rect">
            <a:avLst/>
          </a:prstGeom>
        </p:spPr>
      </p:pic>
      <p:grpSp>
        <p:nvGrpSpPr>
          <p:cNvPr id="32823" name="组合 32822">
            <a:extLst>
              <a:ext uri="{FF2B5EF4-FFF2-40B4-BE49-F238E27FC236}">
                <a16:creationId xmlns:a16="http://schemas.microsoft.com/office/drawing/2014/main" id="{733D153F-82FE-5480-E8DD-D413F1999050}"/>
              </a:ext>
            </a:extLst>
          </p:cNvPr>
          <p:cNvGrpSpPr/>
          <p:nvPr/>
        </p:nvGrpSpPr>
        <p:grpSpPr>
          <a:xfrm>
            <a:off x="6029340" y="570169"/>
            <a:ext cx="4359206" cy="2664427"/>
            <a:chOff x="6029340" y="570169"/>
            <a:chExt cx="4359206" cy="2664427"/>
          </a:xfrm>
        </p:grpSpPr>
        <p:sp>
          <p:nvSpPr>
            <p:cNvPr id="8" name="TextBox 19">
              <a:extLst>
                <a:ext uri="{FF2B5EF4-FFF2-40B4-BE49-F238E27FC236}">
                  <a16:creationId xmlns:a16="http://schemas.microsoft.com/office/drawing/2014/main" id="{60C6131B-1D5F-2535-E5D4-AB276B393B9A}"/>
                </a:ext>
              </a:extLst>
            </p:cNvPr>
            <p:cNvSpPr txBox="1"/>
            <p:nvPr/>
          </p:nvSpPr>
          <p:spPr>
            <a:xfrm>
              <a:off x="6029340" y="570169"/>
              <a:ext cx="2377574"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Clr>
                  <a:srgbClr val="C00000"/>
                </a:buClr>
                <a:buFont typeface="Wingdings" panose="05000000000000000000" pitchFamily="2" charset="2"/>
                <a:buChar char="p"/>
                <a:defRPr/>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结构优化机制</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32813" name="图片 14" descr="SIMP短板.gif">
              <a:extLst>
                <a:ext uri="{FF2B5EF4-FFF2-40B4-BE49-F238E27FC236}">
                  <a16:creationId xmlns:a16="http://schemas.microsoft.com/office/drawing/2014/main" id="{56922A2A-12FD-1B4A-982D-5A03B24543D7}"/>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833179" y="1107591"/>
              <a:ext cx="3232750" cy="1633890"/>
            </a:xfrm>
            <a:prstGeom prst="rect">
              <a:avLst/>
            </a:prstGeom>
            <a:noFill/>
            <a:ln w="9525">
              <a:solidFill>
                <a:schemeClr val="tx1"/>
              </a:solidFill>
              <a:miter lim="800000"/>
              <a:headEnd/>
              <a:tailEnd/>
            </a:ln>
          </p:spPr>
        </p:pic>
        <p:sp>
          <p:nvSpPr>
            <p:cNvPr id="32815" name="文本框 32814">
              <a:extLst>
                <a:ext uri="{FF2B5EF4-FFF2-40B4-BE49-F238E27FC236}">
                  <a16:creationId xmlns:a16="http://schemas.microsoft.com/office/drawing/2014/main" id="{24FCBEC7-AE59-EDF2-92F2-72D234E86833}"/>
                </a:ext>
              </a:extLst>
            </p:cNvPr>
            <p:cNvSpPr txBox="1"/>
            <p:nvPr/>
          </p:nvSpPr>
          <p:spPr>
            <a:xfrm>
              <a:off x="6510561" y="2817238"/>
              <a:ext cx="3877985" cy="417358"/>
            </a:xfrm>
            <a:prstGeom prst="rect">
              <a:avLst/>
            </a:prstGeom>
            <a:noFill/>
          </p:spPr>
          <p:txBody>
            <a:bodyPr wrap="none">
              <a:spAutoFit/>
            </a:bodyPr>
            <a:lstStyle/>
            <a:p>
              <a:pPr algn="ctr">
                <a:lnSpc>
                  <a:spcPct val="130000"/>
                </a:lnSpc>
                <a:defRPr/>
              </a:pPr>
              <a:r>
                <a:rPr lang="zh-CN" altLang="en-US" sz="1800" b="1" kern="1500" dirty="0">
                  <a:solidFill>
                    <a:srgbClr val="003399"/>
                  </a:solidFill>
                  <a:latin typeface="微软雅黑" panose="020B0503020204020204" pitchFamily="34" charset="-122"/>
                  <a:ea typeface="微软雅黑" panose="020B0503020204020204" pitchFamily="34" charset="-122"/>
                </a:rPr>
                <a:t>密度法：基于像素有无刻画结构拓扑</a:t>
              </a:r>
              <a:endParaRPr lang="en-US" altLang="zh-CN" sz="1800" b="1" kern="1500" dirty="0">
                <a:solidFill>
                  <a:srgbClr val="003399"/>
                </a:solidFill>
                <a:latin typeface="微软雅黑" panose="020B0503020204020204" pitchFamily="34" charset="-122"/>
                <a:ea typeface="微软雅黑" panose="020B0503020204020204" pitchFamily="34" charset="-122"/>
              </a:endParaRPr>
            </a:p>
          </p:txBody>
        </p:sp>
      </p:grpSp>
      <p:sp>
        <p:nvSpPr>
          <p:cNvPr id="32816" name="文本框 32815">
            <a:extLst>
              <a:ext uri="{FF2B5EF4-FFF2-40B4-BE49-F238E27FC236}">
                <a16:creationId xmlns:a16="http://schemas.microsoft.com/office/drawing/2014/main" id="{12E4057C-23A4-F4FA-8218-51A0AAE584C2}"/>
              </a:ext>
            </a:extLst>
          </p:cNvPr>
          <p:cNvSpPr txBox="1"/>
          <p:nvPr/>
        </p:nvSpPr>
        <p:spPr>
          <a:xfrm>
            <a:off x="6610977" y="5238516"/>
            <a:ext cx="3999246" cy="777457"/>
          </a:xfrm>
          <a:prstGeom prst="rect">
            <a:avLst/>
          </a:prstGeom>
          <a:noFill/>
        </p:spPr>
        <p:txBody>
          <a:bodyPr wrap="square">
            <a:spAutoFit/>
          </a:bodyPr>
          <a:lstStyle/>
          <a:p>
            <a:pPr algn="ctr">
              <a:lnSpc>
                <a:spcPct val="130000"/>
              </a:lnSpc>
              <a:defRPr/>
            </a:pPr>
            <a:r>
              <a:rPr lang="zh-CN" altLang="en-US" sz="1800" b="1" kern="1500" dirty="0">
                <a:solidFill>
                  <a:srgbClr val="003399"/>
                </a:solidFill>
                <a:latin typeface="微软雅黑" panose="020B0503020204020204" pitchFamily="34" charset="-122"/>
                <a:ea typeface="微软雅黑" panose="020B0503020204020204" pitchFamily="34" charset="-122"/>
              </a:rPr>
              <a:t>移动可变形组件法：</a:t>
            </a:r>
            <a:r>
              <a:rPr kumimoji="0" lang="zh-CN" altLang="en-US" sz="1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Arial" panose="020B0604020202020204" pitchFamily="34" charset="0"/>
              </a:rPr>
              <a:t>通过组件的移动变形和覆盖实现拓扑变化</a:t>
            </a:r>
            <a:endParaRPr lang="en-US" altLang="zh-CN" sz="1800" b="1" kern="1500" dirty="0">
              <a:solidFill>
                <a:srgbClr val="003399"/>
              </a:solidFill>
              <a:latin typeface="微软雅黑" panose="020B0503020204020204" pitchFamily="34" charset="-122"/>
              <a:ea typeface="微软雅黑" panose="020B0503020204020204" pitchFamily="34" charset="-122"/>
            </a:endParaRPr>
          </a:p>
        </p:txBody>
      </p:sp>
      <p:sp>
        <p:nvSpPr>
          <p:cNvPr id="32818" name="TextBox 9">
            <a:extLst>
              <a:ext uri="{FF2B5EF4-FFF2-40B4-BE49-F238E27FC236}">
                <a16:creationId xmlns:a16="http://schemas.microsoft.com/office/drawing/2014/main" id="{472D8494-F2CA-397C-65DD-CD3127004CC7}"/>
              </a:ext>
            </a:extLst>
          </p:cNvPr>
          <p:cNvSpPr txBox="1"/>
          <p:nvPr/>
        </p:nvSpPr>
        <p:spPr>
          <a:xfrm>
            <a:off x="5697759" y="6015973"/>
            <a:ext cx="6175776" cy="458908"/>
          </a:xfrm>
          <a:prstGeom prst="rect">
            <a:avLst/>
          </a:prstGeom>
          <a:solidFill>
            <a:schemeClr val="bg1"/>
          </a:solidFill>
        </p:spPr>
        <p:txBody>
          <a:bodyPr wrap="square" rtlCol="0">
            <a:spAutoFit/>
          </a:bodyPr>
          <a:lstStyle/>
          <a:p>
            <a:pPr algn="ctr">
              <a:lnSpc>
                <a:spcPct val="150000"/>
              </a:lnSpc>
            </a:pPr>
            <a:r>
              <a:rPr lang="zh-CN" altLang="en-US" b="1" dirty="0">
                <a:solidFill>
                  <a:srgbClr val="003399"/>
                </a:solidFill>
                <a:latin typeface="微软雅黑" panose="020B0503020204020204" pitchFamily="34" charset="-122"/>
                <a:ea typeface="微软雅黑" panose="020B0503020204020204" pitchFamily="34" charset="-122"/>
                <a:cs typeface="Arial" pitchFamily="34" charset="0"/>
              </a:rPr>
              <a:t>移动可变形组件（</a:t>
            </a:r>
            <a:r>
              <a:rPr lang="en-US" altLang="zh-CN" b="1" dirty="0">
                <a:solidFill>
                  <a:srgbClr val="C00000"/>
                </a:solidFill>
                <a:latin typeface="微软雅黑" panose="020B0503020204020204" pitchFamily="34" charset="-122"/>
                <a:ea typeface="微软雅黑" panose="020B0503020204020204" pitchFamily="34" charset="-122"/>
                <a:cs typeface="Arial" pitchFamily="34" charset="0"/>
              </a:rPr>
              <a:t>M</a:t>
            </a:r>
            <a:r>
              <a:rPr lang="en-US" altLang="zh-CN" b="1" dirty="0">
                <a:solidFill>
                  <a:srgbClr val="003399"/>
                </a:solidFill>
                <a:latin typeface="微软雅黑" panose="020B0503020204020204" pitchFamily="34" charset="-122"/>
                <a:ea typeface="微软雅黑" panose="020B0503020204020204" pitchFamily="34" charset="-122"/>
                <a:cs typeface="Arial" pitchFamily="34" charset="0"/>
              </a:rPr>
              <a:t>oving </a:t>
            </a:r>
            <a:r>
              <a:rPr lang="en-US" altLang="zh-CN" b="1" dirty="0">
                <a:solidFill>
                  <a:srgbClr val="C00000"/>
                </a:solidFill>
                <a:latin typeface="微软雅黑" panose="020B0503020204020204" pitchFamily="34" charset="-122"/>
                <a:ea typeface="微软雅黑" panose="020B0503020204020204" pitchFamily="34" charset="-122"/>
                <a:cs typeface="Arial" pitchFamily="34" charset="0"/>
              </a:rPr>
              <a:t>M</a:t>
            </a:r>
            <a:r>
              <a:rPr lang="en-US" altLang="zh-CN" b="1" dirty="0">
                <a:solidFill>
                  <a:srgbClr val="003399"/>
                </a:solidFill>
                <a:latin typeface="微软雅黑" panose="020B0503020204020204" pitchFamily="34" charset="-122"/>
                <a:ea typeface="微软雅黑" panose="020B0503020204020204" pitchFamily="34" charset="-122"/>
                <a:cs typeface="Arial" pitchFamily="34" charset="0"/>
              </a:rPr>
              <a:t>orphable </a:t>
            </a:r>
            <a:r>
              <a:rPr lang="en-US" altLang="zh-CN" b="1" dirty="0">
                <a:solidFill>
                  <a:srgbClr val="C00000"/>
                </a:solidFill>
                <a:latin typeface="微软雅黑" panose="020B0503020204020204" pitchFamily="34" charset="-122"/>
                <a:ea typeface="微软雅黑" panose="020B0503020204020204" pitchFamily="34" charset="-122"/>
                <a:cs typeface="Arial" pitchFamily="34" charset="0"/>
              </a:rPr>
              <a:t>C</a:t>
            </a:r>
            <a:r>
              <a:rPr lang="en-US" altLang="zh-CN" b="1" dirty="0">
                <a:solidFill>
                  <a:srgbClr val="003399"/>
                </a:solidFill>
                <a:latin typeface="微软雅黑" panose="020B0503020204020204" pitchFamily="34" charset="-122"/>
                <a:ea typeface="微软雅黑" panose="020B0503020204020204" pitchFamily="34" charset="-122"/>
                <a:cs typeface="Arial" pitchFamily="34" charset="0"/>
              </a:rPr>
              <a:t>omponent</a:t>
            </a:r>
            <a:r>
              <a:rPr lang="zh-CN" altLang="en-US" b="1" dirty="0">
                <a:solidFill>
                  <a:srgbClr val="003399"/>
                </a:solidFill>
                <a:latin typeface="微软雅黑" panose="020B0503020204020204" pitchFamily="34" charset="-122"/>
                <a:ea typeface="微软雅黑" panose="020B0503020204020204" pitchFamily="34" charset="-122"/>
                <a:cs typeface="Arial" pitchFamily="34" charset="0"/>
              </a:rPr>
              <a:t>）</a:t>
            </a:r>
          </a:p>
        </p:txBody>
      </p:sp>
      <p:grpSp>
        <p:nvGrpSpPr>
          <p:cNvPr id="32806" name="组合 32805">
            <a:extLst>
              <a:ext uri="{FF2B5EF4-FFF2-40B4-BE49-F238E27FC236}">
                <a16:creationId xmlns:a16="http://schemas.microsoft.com/office/drawing/2014/main" id="{8F499AA2-B621-011E-8010-188380F04A88}"/>
              </a:ext>
            </a:extLst>
          </p:cNvPr>
          <p:cNvGrpSpPr/>
          <p:nvPr/>
        </p:nvGrpSpPr>
        <p:grpSpPr>
          <a:xfrm>
            <a:off x="639865" y="5567032"/>
            <a:ext cx="5057894" cy="1032986"/>
            <a:chOff x="496851" y="5723933"/>
            <a:chExt cx="5057894" cy="1032986"/>
          </a:xfrm>
        </p:grpSpPr>
        <p:sp>
          <p:nvSpPr>
            <p:cNvPr id="32804" name="文本框 97 2">
              <a:extLst>
                <a:ext uri="{FF2B5EF4-FFF2-40B4-BE49-F238E27FC236}">
                  <a16:creationId xmlns:a16="http://schemas.microsoft.com/office/drawing/2014/main" id="{50D82BF5-DB09-AC8D-32A0-B59A09A79117}"/>
                </a:ext>
              </a:extLst>
            </p:cNvPr>
            <p:cNvSpPr txBox="1"/>
            <p:nvPr/>
          </p:nvSpPr>
          <p:spPr>
            <a:xfrm>
              <a:off x="1214974" y="6422212"/>
              <a:ext cx="3071675" cy="334707"/>
            </a:xfrm>
            <a:prstGeom prst="rect">
              <a:avLst/>
            </a:prstGeom>
            <a:solidFill>
              <a:schemeClr val="bg1"/>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575"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采用</a:t>
              </a:r>
              <a:r>
                <a:rPr lang="en-US" altLang="zh-CN" sz="1575"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KS</a:t>
              </a:r>
              <a:r>
                <a:rPr lang="zh-CN" altLang="en-US" sz="1575"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函数进行不同组件的凝聚</a:t>
              </a:r>
              <a:endParaRPr lang="en-US" altLang="zh-CN" sz="1575"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1" name="文本框 220">
                  <a:extLst>
                    <a:ext uri="{FF2B5EF4-FFF2-40B4-BE49-F238E27FC236}">
                      <a16:creationId xmlns:a16="http://schemas.microsoft.com/office/drawing/2014/main" id="{689EE6A3-8082-21E4-00EE-6ABF1B4038BD}"/>
                    </a:ext>
                  </a:extLst>
                </p:cNvPr>
                <p:cNvSpPr txBox="1"/>
                <p:nvPr/>
              </p:nvSpPr>
              <p:spPr>
                <a:xfrm>
                  <a:off x="496851" y="5723933"/>
                  <a:ext cx="5057894" cy="728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1600" i="1" smtClean="0">
                                <a:solidFill>
                                  <a:schemeClr val="tx1"/>
                                </a:solidFill>
                                <a:latin typeface="Cambria Math" panose="02040503050406030204" pitchFamily="18" charset="0"/>
                              </a:rPr>
                            </m:ctrlPr>
                          </m:sSupPr>
                          <m:e>
                            <m:r>
                              <a:rPr lang="zh-CN" altLang="en-US" sz="1600" i="1">
                                <a:solidFill>
                                  <a:schemeClr val="tx1"/>
                                </a:solidFill>
                                <a:latin typeface="Cambria Math" panose="02040503050406030204" pitchFamily="18" charset="0"/>
                              </a:rPr>
                              <m:t>𝜙</m:t>
                            </m:r>
                          </m:e>
                          <m:sup>
                            <m:r>
                              <m:rPr>
                                <m:sty m:val="p"/>
                              </m:rPr>
                              <a:rPr lang="zh-CN" altLang="en-US" sz="1600" i="0">
                                <a:solidFill>
                                  <a:schemeClr val="tx1"/>
                                </a:solidFill>
                                <a:latin typeface="Cambria Math" panose="02040503050406030204" pitchFamily="18" charset="0"/>
                              </a:rPr>
                              <m:t>s</m:t>
                            </m:r>
                          </m:sup>
                        </m:sSup>
                        <m:r>
                          <a:rPr lang="zh-CN" altLang="en-US" sz="1600" i="0">
                            <a:solidFill>
                              <a:schemeClr val="tx1"/>
                            </a:solidFill>
                            <a:latin typeface="Cambria Math" panose="02040503050406030204" pitchFamily="18" charset="0"/>
                          </a:rPr>
                          <m:t>=</m:t>
                        </m:r>
                        <m:r>
                          <a:rPr lang="zh-CN" altLang="en-US" sz="1600" i="0">
                            <a:solidFill>
                              <a:schemeClr val="tx1"/>
                            </a:solidFill>
                            <a:latin typeface="Cambria Math" panose="02040503050406030204" pitchFamily="18" charset="0"/>
                          </a:rPr>
                          <m:t>𝒦</m:t>
                        </m:r>
                        <m:r>
                          <a:rPr lang="zh-CN" altLang="en-US" sz="1600" i="1">
                            <a:solidFill>
                              <a:schemeClr val="tx1"/>
                            </a:solidFill>
                            <a:latin typeface="Cambria Math" panose="02040503050406030204" pitchFamily="18" charset="0"/>
                          </a:rPr>
                          <m:t>𝑆</m:t>
                        </m:r>
                        <m:d>
                          <m:dPr>
                            <m:sepChr m:val=","/>
                            <m:ctrlPr>
                              <a:rPr lang="zh-CN" altLang="en-US" sz="1600" i="1">
                                <a:solidFill>
                                  <a:schemeClr val="tx1"/>
                                </a:solidFill>
                                <a:latin typeface="Cambria Math" panose="02040503050406030204" pitchFamily="18" charset="0"/>
                              </a:rPr>
                            </m:ctrlPr>
                          </m:dPr>
                          <m:e>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𝜙</m:t>
                                </m:r>
                              </m:e>
                              <m:sub>
                                <m:r>
                                  <a:rPr lang="zh-CN" altLang="en-US" sz="1600" i="0">
                                    <a:solidFill>
                                      <a:schemeClr val="tx1"/>
                                    </a:solidFill>
                                    <a:latin typeface="Cambria Math" panose="02040503050406030204" pitchFamily="18" charset="0"/>
                                  </a:rPr>
                                  <m:t>1</m:t>
                                </m:r>
                              </m:sub>
                            </m:sSub>
                          </m:e>
                          <m:e>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𝜙</m:t>
                                </m:r>
                              </m:e>
                              <m:sub>
                                <m:r>
                                  <a:rPr lang="zh-CN" altLang="en-US" sz="1600" i="0">
                                    <a:solidFill>
                                      <a:schemeClr val="tx1"/>
                                    </a:solidFill>
                                    <a:latin typeface="Cambria Math" panose="02040503050406030204" pitchFamily="18" charset="0"/>
                                  </a:rPr>
                                  <m:t>2</m:t>
                                </m:r>
                              </m:sub>
                            </m:sSub>
                          </m:e>
                          <m:e>
                            <m:r>
                              <a:rPr lang="zh-CN" altLang="en-US" sz="1600" i="0">
                                <a:solidFill>
                                  <a:schemeClr val="tx1"/>
                                </a:solidFill>
                                <a:latin typeface="Cambria Math" panose="02040503050406030204" pitchFamily="18" charset="0"/>
                              </a:rPr>
                              <m:t>…</m:t>
                            </m:r>
                          </m:e>
                          <m:e>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𝜙</m:t>
                                </m:r>
                              </m:e>
                              <m:sub>
                                <m:r>
                                  <a:rPr lang="zh-CN" altLang="en-US" sz="1600" i="1">
                                    <a:solidFill>
                                      <a:schemeClr val="tx1"/>
                                    </a:solidFill>
                                    <a:latin typeface="Cambria Math" panose="02040503050406030204" pitchFamily="18" charset="0"/>
                                  </a:rPr>
                                  <m:t>𝑛</m:t>
                                </m:r>
                              </m:sub>
                            </m:sSub>
                          </m:e>
                        </m:d>
                        <m:r>
                          <a:rPr lang="zh-CN" altLang="en-US" sz="1600" i="0">
                            <a:solidFill>
                              <a:schemeClr val="tx1"/>
                            </a:solidFill>
                            <a:latin typeface="Cambria Math" panose="02040503050406030204" pitchFamily="18" charset="0"/>
                          </a:rPr>
                          <m:t>=</m:t>
                        </m:r>
                        <m:f>
                          <m:fPr>
                            <m:type m:val="lin"/>
                            <m:ctrlPr>
                              <a:rPr lang="zh-CN" altLang="en-US" sz="1600" i="1">
                                <a:solidFill>
                                  <a:schemeClr val="tx1"/>
                                </a:solidFill>
                                <a:latin typeface="Cambria Math" panose="02040503050406030204" pitchFamily="18" charset="0"/>
                              </a:rPr>
                            </m:ctrlPr>
                          </m:fPr>
                          <m:num>
                            <m:d>
                              <m:dPr>
                                <m:ctrlPr>
                                  <a:rPr lang="zh-CN" altLang="en-US" sz="1600" i="1">
                                    <a:solidFill>
                                      <a:schemeClr val="tx1"/>
                                    </a:solidFill>
                                    <a:latin typeface="Cambria Math" panose="02040503050406030204" pitchFamily="18" charset="0"/>
                                  </a:rPr>
                                </m:ctrlPr>
                              </m:dPr>
                              <m:e>
                                <m:r>
                                  <m:rPr>
                                    <m:sty m:val="p"/>
                                  </m:rPr>
                                  <a:rPr lang="zh-CN" altLang="en-US" sz="1600" i="0">
                                    <a:solidFill>
                                      <a:schemeClr val="tx1"/>
                                    </a:solidFill>
                                    <a:latin typeface="Cambria Math" panose="02040503050406030204" pitchFamily="18" charset="0"/>
                                  </a:rPr>
                                  <m:t>ln</m:t>
                                </m:r>
                                <m:d>
                                  <m:dPr>
                                    <m:ctrlPr>
                                      <a:rPr lang="zh-CN" altLang="en-US" sz="1600" i="1">
                                        <a:solidFill>
                                          <a:schemeClr val="tx1"/>
                                        </a:solidFill>
                                        <a:latin typeface="Cambria Math" panose="02040503050406030204" pitchFamily="18" charset="0"/>
                                      </a:rPr>
                                    </m:ctrlPr>
                                  </m:dPr>
                                  <m:e>
                                    <m:nary>
                                      <m:naryPr>
                                        <m:chr m:val="∑"/>
                                        <m:limLoc m:val="subSup"/>
                                        <m:grow m:val="on"/>
                                        <m:ctrlPr>
                                          <a:rPr lang="zh-CN" altLang="en-US" sz="1600" i="1">
                                            <a:solidFill>
                                              <a:schemeClr val="tx1"/>
                                            </a:solidFill>
                                            <a:latin typeface="Cambria Math" panose="02040503050406030204" pitchFamily="18" charset="0"/>
                                          </a:rPr>
                                        </m:ctrlPr>
                                      </m:naryPr>
                                      <m:sub>
                                        <m:r>
                                          <a:rPr lang="zh-CN" altLang="en-US" sz="1600" i="1">
                                            <a:solidFill>
                                              <a:schemeClr val="tx1"/>
                                            </a:solidFill>
                                            <a:latin typeface="Cambria Math" panose="02040503050406030204" pitchFamily="18" charset="0"/>
                                          </a:rPr>
                                          <m:t>𝑖</m:t>
                                        </m:r>
                                        <m:r>
                                          <a:rPr lang="zh-CN" altLang="en-US" sz="1600" i="0">
                                            <a:solidFill>
                                              <a:schemeClr val="tx1"/>
                                            </a:solidFill>
                                            <a:latin typeface="Cambria Math" panose="02040503050406030204" pitchFamily="18" charset="0"/>
                                          </a:rPr>
                                          <m:t>=1</m:t>
                                        </m:r>
                                      </m:sub>
                                      <m:sup>
                                        <m:r>
                                          <a:rPr lang="zh-CN" altLang="en-US" sz="1600" i="1">
                                            <a:solidFill>
                                              <a:schemeClr val="tx1"/>
                                            </a:solidFill>
                                            <a:latin typeface="Cambria Math" panose="02040503050406030204" pitchFamily="18" charset="0"/>
                                          </a:rPr>
                                          <m:t>𝑛</m:t>
                                        </m:r>
                                      </m:sup>
                                      <m:e>
                                        <m:func>
                                          <m:funcPr>
                                            <m:ctrlPr>
                                              <a:rPr lang="zh-CN" altLang="en-US" sz="1600" i="1">
                                                <a:solidFill>
                                                  <a:schemeClr val="tx1"/>
                                                </a:solidFill>
                                                <a:latin typeface="Cambria Math" panose="02040503050406030204" pitchFamily="18" charset="0"/>
                                              </a:rPr>
                                            </m:ctrlPr>
                                          </m:funcPr>
                                          <m:fName>
                                            <m:r>
                                              <m:rPr>
                                                <m:sty m:val="p"/>
                                              </m:rPr>
                                              <a:rPr lang="zh-CN" altLang="en-US" sz="1600" i="0">
                                                <a:solidFill>
                                                  <a:schemeClr val="tx1"/>
                                                </a:solidFill>
                                                <a:latin typeface="Cambria Math" panose="02040503050406030204" pitchFamily="18" charset="0"/>
                                              </a:rPr>
                                              <m:t>exp</m:t>
                                            </m:r>
                                          </m:fName>
                                          <m:e>
                                            <m:d>
                                              <m:dPr>
                                                <m:ctrlPr>
                                                  <a:rPr lang="zh-CN" altLang="en-US" sz="1600" i="1">
                                                    <a:solidFill>
                                                      <a:schemeClr val="tx1"/>
                                                    </a:solidFill>
                                                    <a:latin typeface="Cambria Math" panose="02040503050406030204" pitchFamily="18" charset="0"/>
                                                  </a:rPr>
                                                </m:ctrlPr>
                                              </m:dPr>
                                              <m:e>
                                                <m:r>
                                                  <a:rPr lang="zh-CN" altLang="en-US" sz="1600" i="1">
                                                    <a:solidFill>
                                                      <a:schemeClr val="tx1"/>
                                                    </a:solidFill>
                                                    <a:latin typeface="Cambria Math" panose="02040503050406030204" pitchFamily="18" charset="0"/>
                                                  </a:rPr>
                                                  <m:t>𝜁</m:t>
                                                </m:r>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𝜙</m:t>
                                                    </m:r>
                                                  </m:e>
                                                  <m:sub>
                                                    <m:r>
                                                      <a:rPr lang="zh-CN" altLang="en-US" sz="1600" i="1">
                                                        <a:solidFill>
                                                          <a:schemeClr val="tx1"/>
                                                        </a:solidFill>
                                                        <a:latin typeface="Cambria Math" panose="02040503050406030204" pitchFamily="18" charset="0"/>
                                                      </a:rPr>
                                                      <m:t>𝑖</m:t>
                                                    </m:r>
                                                  </m:sub>
                                                </m:sSub>
                                              </m:e>
                                            </m:d>
                                          </m:e>
                                        </m:func>
                                      </m:e>
                                    </m:nary>
                                  </m:e>
                                </m:d>
                              </m:e>
                            </m:d>
                          </m:num>
                          <m:den>
                            <m:r>
                              <a:rPr lang="zh-CN" altLang="en-US" sz="1600" i="1">
                                <a:solidFill>
                                  <a:schemeClr val="tx1"/>
                                </a:solidFill>
                                <a:latin typeface="Cambria Math" panose="02040503050406030204" pitchFamily="18" charset="0"/>
                              </a:rPr>
                              <m:t>𝜁</m:t>
                            </m:r>
                          </m:den>
                        </m:f>
                      </m:oMath>
                    </m:oMathPara>
                  </a14:m>
                  <a:endParaRPr lang="zh-CN" altLang="en-US" sz="1600" dirty="0">
                    <a:solidFill>
                      <a:schemeClr val="tx1"/>
                    </a:solidFill>
                  </a:endParaRPr>
                </a:p>
              </p:txBody>
            </p:sp>
          </mc:Choice>
          <mc:Fallback xmlns="">
            <p:sp>
              <p:nvSpPr>
                <p:cNvPr id="221" name="文本框 220">
                  <a:extLst>
                    <a:ext uri="{FF2B5EF4-FFF2-40B4-BE49-F238E27FC236}">
                      <a16:creationId xmlns:a16="http://schemas.microsoft.com/office/drawing/2014/main" id="{689EE6A3-8082-21E4-00EE-6ABF1B4038BD}"/>
                    </a:ext>
                  </a:extLst>
                </p:cNvPr>
                <p:cNvSpPr txBox="1">
                  <a:spLocks noRot="1" noChangeAspect="1" noMove="1" noResize="1" noEditPoints="1" noAdjustHandles="1" noChangeArrowheads="1" noChangeShapeType="1" noTextEdit="1"/>
                </p:cNvSpPr>
                <p:nvPr/>
              </p:nvSpPr>
              <p:spPr>
                <a:xfrm>
                  <a:off x="496851" y="5723933"/>
                  <a:ext cx="5057894" cy="728726"/>
                </a:xfrm>
                <a:prstGeom prst="rect">
                  <a:avLst/>
                </a:prstGeom>
                <a:blipFill>
                  <a:blip r:embed="rId21"/>
                  <a:stretch>
                    <a:fillRect/>
                  </a:stretch>
                </a:blipFill>
              </p:spPr>
              <p:txBody>
                <a:bodyPr/>
                <a:lstStyle/>
                <a:p>
                  <a:r>
                    <a:rPr lang="zh-CN" altLang="en-US">
                      <a:noFill/>
                    </a:rPr>
                    <a:t> </a:t>
                  </a:r>
                </a:p>
              </p:txBody>
            </p:sp>
          </mc:Fallback>
        </mc:AlternateContent>
      </p:grpSp>
      <p:sp>
        <p:nvSpPr>
          <p:cNvPr id="2" name="灯片编号占位符 1">
            <a:extLst>
              <a:ext uri="{FF2B5EF4-FFF2-40B4-BE49-F238E27FC236}">
                <a16:creationId xmlns:a16="http://schemas.microsoft.com/office/drawing/2014/main" id="{E9FE07E2-F290-AEAD-AE65-27C60F1607D9}"/>
              </a:ext>
            </a:extLst>
          </p:cNvPr>
          <p:cNvSpPr txBox="1">
            <a:spLocks noChangeArrowheads="1"/>
          </p:cNvSpPr>
          <p:nvPr/>
        </p:nvSpPr>
        <p:spPr bwMode="auto">
          <a:xfrm>
            <a:off x="11589710" y="6492875"/>
            <a:ext cx="620756"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914400" rtl="0" eaLnBrk="1" latinLnBrk="0" hangingPunct="1">
              <a:spcBef>
                <a:spcPct val="20000"/>
              </a:spcBef>
              <a:buFont typeface="Arial" panose="020B0604020202020204" pitchFamily="34" charset="0"/>
              <a:buChar char="•"/>
              <a:defRPr sz="32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宋体" panose="02010600030101010101" pitchFamily="2" charset="-122"/>
                <a:cs typeface="+mn-cs"/>
              </a:defRPr>
            </a:lvl9pPr>
          </a:lstStyle>
          <a:p>
            <a:pPr fontAlgn="base">
              <a:spcBef>
                <a:spcPct val="0"/>
              </a:spcBef>
              <a:spcAft>
                <a:spcPct val="0"/>
              </a:spcAft>
              <a:buFontTx/>
              <a:buNone/>
              <a:defRPr/>
            </a:pPr>
            <a:fld id="{902B7193-513C-402B-A297-AC69A86C402A}" type="slidenum">
              <a:rPr lang="en-US" altLang="zh-CN" sz="1200" smtClean="0">
                <a:solidFill>
                  <a:srgbClr val="898989"/>
                </a:solidFill>
                <a:latin typeface="Times New Roman" panose="02020603050405020304" pitchFamily="18" charset="0"/>
                <a:cs typeface="Times New Roman" panose="02020603050405020304" pitchFamily="18" charset="0"/>
              </a:rPr>
              <a:pPr fontAlgn="base">
                <a:spcBef>
                  <a:spcPct val="0"/>
                </a:spcBef>
                <a:spcAft>
                  <a:spcPct val="0"/>
                </a:spcAft>
                <a:buFontTx/>
                <a:buNone/>
                <a:defRPr/>
              </a:pPr>
              <a:t>9</a:t>
            </a:fld>
            <a:endParaRPr lang="en-US" altLang="zh-CN" sz="1200" dirty="0">
              <a:solidFill>
                <a:srgbClr val="89898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13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5490</TotalTime>
  <Words>6182</Words>
  <Application>Microsoft Office PowerPoint</Application>
  <PresentationFormat>宽屏</PresentationFormat>
  <Paragraphs>823</Paragraphs>
  <Slides>54</Slides>
  <Notes>48</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54</vt:i4>
      </vt:variant>
    </vt:vector>
  </HeadingPairs>
  <TitlesOfParts>
    <vt:vector size="64" baseType="lpstr">
      <vt:lpstr>等线</vt:lpstr>
      <vt:lpstr>等线 Light</vt:lpstr>
      <vt:lpstr>楷体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文栋 霍</dc:creator>
  <cp:lastModifiedBy>文栋 霍</cp:lastModifiedBy>
  <cp:revision>155</cp:revision>
  <dcterms:created xsi:type="dcterms:W3CDTF">2025-11-05T08:01:57Z</dcterms:created>
  <dcterms:modified xsi:type="dcterms:W3CDTF">2025-11-18T13:13:10Z</dcterms:modified>
</cp:coreProperties>
</file>